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2" r:id="rId3"/>
    <p:sldId id="258" r:id="rId4"/>
    <p:sldId id="259" r:id="rId5"/>
    <p:sldId id="260" r:id="rId6"/>
    <p:sldId id="261" r:id="rId7"/>
    <p:sldId id="262" r:id="rId8"/>
    <p:sldId id="265" r:id="rId9"/>
    <p:sldId id="267" r:id="rId10"/>
    <p:sldId id="392" r:id="rId11"/>
    <p:sldId id="269" r:id="rId12"/>
    <p:sldId id="270" r:id="rId13"/>
    <p:sldId id="271" r:id="rId14"/>
    <p:sldId id="272" r:id="rId15"/>
    <p:sldId id="334" r:id="rId16"/>
    <p:sldId id="402" r:id="rId17"/>
    <p:sldId id="403" r:id="rId18"/>
    <p:sldId id="404" r:id="rId19"/>
    <p:sldId id="405" r:id="rId20"/>
    <p:sldId id="406" r:id="rId21"/>
    <p:sldId id="407" r:id="rId22"/>
    <p:sldId id="408" r:id="rId23"/>
    <p:sldId id="409" r:id="rId24"/>
    <p:sldId id="410" r:id="rId25"/>
    <p:sldId id="433" r:id="rId26"/>
    <p:sldId id="411" r:id="rId27"/>
    <p:sldId id="412" r:id="rId28"/>
    <p:sldId id="434" r:id="rId29"/>
    <p:sldId id="413" r:id="rId30"/>
    <p:sldId id="414" r:id="rId31"/>
    <p:sldId id="415" r:id="rId32"/>
    <p:sldId id="416" r:id="rId33"/>
    <p:sldId id="417" r:id="rId34"/>
    <p:sldId id="418" r:id="rId35"/>
    <p:sldId id="419" r:id="rId36"/>
    <p:sldId id="420" r:id="rId37"/>
    <p:sldId id="421" r:id="rId38"/>
    <p:sldId id="422" r:id="rId39"/>
    <p:sldId id="423" r:id="rId40"/>
    <p:sldId id="425" r:id="rId41"/>
    <p:sldId id="274" r:id="rId42"/>
    <p:sldId id="275" r:id="rId43"/>
    <p:sldId id="277" r:id="rId44"/>
    <p:sldId id="278" r:id="rId45"/>
    <p:sldId id="279" r:id="rId46"/>
    <p:sldId id="339" r:id="rId47"/>
    <p:sldId id="435" r:id="rId48"/>
    <p:sldId id="436" r:id="rId49"/>
    <p:sldId id="340" r:id="rId50"/>
    <p:sldId id="341" r:id="rId51"/>
    <p:sldId id="342" r:id="rId52"/>
    <p:sldId id="343" r:id="rId53"/>
    <p:sldId id="344" r:id="rId54"/>
    <p:sldId id="345" r:id="rId55"/>
    <p:sldId id="346" r:id="rId56"/>
    <p:sldId id="426" r:id="rId57"/>
    <p:sldId id="347" r:id="rId58"/>
    <p:sldId id="427" r:id="rId59"/>
    <p:sldId id="428" r:id="rId60"/>
    <p:sldId id="397" r:id="rId61"/>
    <p:sldId id="349" r:id="rId62"/>
    <p:sldId id="350" r:id="rId63"/>
    <p:sldId id="351" r:id="rId64"/>
    <p:sldId id="352" r:id="rId65"/>
    <p:sldId id="353" r:id="rId66"/>
    <p:sldId id="354" r:id="rId67"/>
    <p:sldId id="355" r:id="rId68"/>
    <p:sldId id="356" r:id="rId69"/>
    <p:sldId id="393" r:id="rId70"/>
    <p:sldId id="437" r:id="rId71"/>
    <p:sldId id="359" r:id="rId72"/>
    <p:sldId id="360" r:id="rId73"/>
    <p:sldId id="361" r:id="rId74"/>
    <p:sldId id="362" r:id="rId75"/>
    <p:sldId id="438" r:id="rId76"/>
    <p:sldId id="363" r:id="rId77"/>
    <p:sldId id="364" r:id="rId78"/>
    <p:sldId id="365" r:id="rId79"/>
    <p:sldId id="366" r:id="rId80"/>
    <p:sldId id="442" r:id="rId81"/>
    <p:sldId id="367" r:id="rId82"/>
    <p:sldId id="368" r:id="rId83"/>
    <p:sldId id="445" r:id="rId84"/>
    <p:sldId id="446" r:id="rId85"/>
    <p:sldId id="369" r:id="rId86"/>
    <p:sldId id="370" r:id="rId87"/>
    <p:sldId id="371" r:id="rId88"/>
    <p:sldId id="372" r:id="rId89"/>
    <p:sldId id="373" r:id="rId90"/>
    <p:sldId id="374" r:id="rId91"/>
    <p:sldId id="375" r:id="rId92"/>
    <p:sldId id="439" r:id="rId93"/>
    <p:sldId id="440" r:id="rId94"/>
    <p:sldId id="441" r:id="rId95"/>
    <p:sldId id="376" r:id="rId96"/>
    <p:sldId id="377" r:id="rId97"/>
    <p:sldId id="378" r:id="rId98"/>
    <p:sldId id="379" r:id="rId99"/>
    <p:sldId id="380" r:id="rId100"/>
    <p:sldId id="381" r:id="rId101"/>
    <p:sldId id="382" r:id="rId102"/>
    <p:sldId id="383" r:id="rId103"/>
    <p:sldId id="384" r:id="rId104"/>
    <p:sldId id="443" r:id="rId105"/>
    <p:sldId id="385" r:id="rId106"/>
    <p:sldId id="395" r:id="rId107"/>
    <p:sldId id="386" r:id="rId108"/>
    <p:sldId id="399" r:id="rId109"/>
    <p:sldId id="400" r:id="rId110"/>
    <p:sldId id="401" r:id="rId111"/>
    <p:sldId id="388" r:id="rId112"/>
    <p:sldId id="389" r:id="rId113"/>
    <p:sldId id="390" r:id="rId114"/>
    <p:sldId id="391" r:id="rId115"/>
    <p:sldId id="289" r:id="rId116"/>
    <p:sldId id="290" r:id="rId117"/>
    <p:sldId id="291" r:id="rId118"/>
    <p:sldId id="292" r:id="rId119"/>
    <p:sldId id="293" r:id="rId120"/>
    <p:sldId id="294" r:id="rId121"/>
    <p:sldId id="295" r:id="rId122"/>
    <p:sldId id="296" r:id="rId123"/>
    <p:sldId id="297" r:id="rId124"/>
    <p:sldId id="444" r:id="rId125"/>
    <p:sldId id="299" r:id="rId126"/>
    <p:sldId id="300" r:id="rId127"/>
    <p:sldId id="301" r:id="rId128"/>
    <p:sldId id="447" r:id="rId129"/>
    <p:sldId id="448" r:id="rId130"/>
    <p:sldId id="449" r:id="rId131"/>
    <p:sldId id="450" r:id="rId132"/>
    <p:sldId id="451" r:id="rId133"/>
    <p:sldId id="452" r:id="rId134"/>
    <p:sldId id="453" r:id="rId135"/>
    <p:sldId id="455" r:id="rId136"/>
    <p:sldId id="456" r:id="rId137"/>
    <p:sldId id="457" r:id="rId138"/>
    <p:sldId id="458" r:id="rId139"/>
    <p:sldId id="459" r:id="rId140"/>
    <p:sldId id="460" r:id="rId141"/>
    <p:sldId id="461" r:id="rId142"/>
    <p:sldId id="462" r:id="rId143"/>
    <p:sldId id="466" r:id="rId144"/>
    <p:sldId id="467" r:id="rId145"/>
    <p:sldId id="468" r:id="rId146"/>
    <p:sldId id="463" r:id="rId147"/>
    <p:sldId id="464" r:id="rId148"/>
    <p:sldId id="469" r:id="rId149"/>
    <p:sldId id="465" r:id="rId150"/>
    <p:sldId id="470" r:id="rId151"/>
    <p:sldId id="471" r:id="rId152"/>
    <p:sldId id="472" r:id="rId153"/>
    <p:sldId id="556" r:id="rId154"/>
    <p:sldId id="557" r:id="rId155"/>
    <p:sldId id="558" r:id="rId156"/>
    <p:sldId id="473" r:id="rId157"/>
    <p:sldId id="474" r:id="rId158"/>
    <p:sldId id="475" r:id="rId159"/>
    <p:sldId id="476" r:id="rId160"/>
    <p:sldId id="477" r:id="rId161"/>
    <p:sldId id="478" r:id="rId162"/>
    <p:sldId id="479" r:id="rId163"/>
    <p:sldId id="480" r:id="rId164"/>
    <p:sldId id="481" r:id="rId165"/>
    <p:sldId id="482" r:id="rId166"/>
    <p:sldId id="483" r:id="rId167"/>
    <p:sldId id="484" r:id="rId168"/>
    <p:sldId id="485" r:id="rId169"/>
    <p:sldId id="486" r:id="rId170"/>
    <p:sldId id="487" r:id="rId171"/>
    <p:sldId id="488" r:id="rId172"/>
    <p:sldId id="489" r:id="rId173"/>
    <p:sldId id="490" r:id="rId174"/>
    <p:sldId id="491" r:id="rId175"/>
    <p:sldId id="492" r:id="rId176"/>
    <p:sldId id="493" r:id="rId177"/>
    <p:sldId id="559" r:id="rId178"/>
    <p:sldId id="560" r:id="rId179"/>
    <p:sldId id="561" r:id="rId180"/>
    <p:sldId id="562" r:id="rId181"/>
    <p:sldId id="563" r:id="rId182"/>
    <p:sldId id="494" r:id="rId183"/>
    <p:sldId id="495" r:id="rId184"/>
    <p:sldId id="496" r:id="rId185"/>
    <p:sldId id="497" r:id="rId186"/>
    <p:sldId id="500" r:id="rId187"/>
    <p:sldId id="501" r:id="rId188"/>
    <p:sldId id="502" r:id="rId189"/>
    <p:sldId id="498" r:id="rId190"/>
    <p:sldId id="503" r:id="rId191"/>
    <p:sldId id="504" r:id="rId192"/>
    <p:sldId id="505" r:id="rId193"/>
    <p:sldId id="506" r:id="rId194"/>
    <p:sldId id="507" r:id="rId195"/>
    <p:sldId id="508" r:id="rId196"/>
    <p:sldId id="509" r:id="rId197"/>
    <p:sldId id="565" r:id="rId198"/>
    <p:sldId id="510" r:id="rId199"/>
    <p:sldId id="511" r:id="rId200"/>
    <p:sldId id="512" r:id="rId201"/>
    <p:sldId id="513" r:id="rId202"/>
    <p:sldId id="514" r:id="rId203"/>
    <p:sldId id="515" r:id="rId204"/>
    <p:sldId id="516" r:id="rId205"/>
    <p:sldId id="517" r:id="rId206"/>
    <p:sldId id="518" r:id="rId207"/>
    <p:sldId id="519" r:id="rId208"/>
    <p:sldId id="520" r:id="rId209"/>
    <p:sldId id="521" r:id="rId210"/>
    <p:sldId id="522" r:id="rId211"/>
    <p:sldId id="564" r:id="rId212"/>
    <p:sldId id="523" r:id="rId213"/>
    <p:sldId id="524" r:id="rId214"/>
    <p:sldId id="525" r:id="rId215"/>
    <p:sldId id="526" r:id="rId216"/>
    <p:sldId id="527" r:id="rId217"/>
    <p:sldId id="528" r:id="rId218"/>
    <p:sldId id="529" r:id="rId219"/>
    <p:sldId id="530" r:id="rId220"/>
    <p:sldId id="532" r:id="rId221"/>
    <p:sldId id="533" r:id="rId222"/>
    <p:sldId id="534" r:id="rId223"/>
    <p:sldId id="535" r:id="rId224"/>
    <p:sldId id="536" r:id="rId225"/>
    <p:sldId id="537" r:id="rId226"/>
    <p:sldId id="538" r:id="rId227"/>
    <p:sldId id="539" r:id="rId228"/>
    <p:sldId id="540" r:id="rId229"/>
    <p:sldId id="541" r:id="rId230"/>
    <p:sldId id="542" r:id="rId231"/>
    <p:sldId id="543" r:id="rId232"/>
    <p:sldId id="544" r:id="rId233"/>
    <p:sldId id="545" r:id="rId234"/>
    <p:sldId id="546" r:id="rId235"/>
    <p:sldId id="547" r:id="rId236"/>
    <p:sldId id="548" r:id="rId237"/>
    <p:sldId id="549" r:id="rId238"/>
    <p:sldId id="550" r:id="rId239"/>
    <p:sldId id="551" r:id="rId240"/>
    <p:sldId id="552" r:id="rId241"/>
    <p:sldId id="553" r:id="rId242"/>
    <p:sldId id="554" r:id="rId243"/>
    <p:sldId id="555" r:id="rId244"/>
    <p:sldId id="303" r:id="rId245"/>
    <p:sldId id="304" r:id="rId246"/>
    <p:sldId id="305" r:id="rId247"/>
    <p:sldId id="306" r:id="rId248"/>
    <p:sldId id="307" r:id="rId249"/>
    <p:sldId id="308" r:id="rId250"/>
    <p:sldId id="309" r:id="rId251"/>
    <p:sldId id="336" r:id="rId252"/>
    <p:sldId id="310" r:id="rId253"/>
    <p:sldId id="311" r:id="rId254"/>
    <p:sldId id="312" r:id="rId255"/>
    <p:sldId id="313" r:id="rId256"/>
    <p:sldId id="314" r:id="rId257"/>
    <p:sldId id="315" r:id="rId258"/>
    <p:sldId id="316" r:id="rId259"/>
    <p:sldId id="429" r:id="rId260"/>
    <p:sldId id="430" r:id="rId261"/>
    <p:sldId id="317" r:id="rId262"/>
    <p:sldId id="431" r:id="rId263"/>
    <p:sldId id="318" r:id="rId264"/>
    <p:sldId id="432" r:id="rId265"/>
    <p:sldId id="319" r:id="rId266"/>
    <p:sldId id="321" r:id="rId267"/>
    <p:sldId id="322" r:id="rId268"/>
    <p:sldId id="323" r:id="rId269"/>
    <p:sldId id="324" r:id="rId270"/>
    <p:sldId id="325" r:id="rId271"/>
    <p:sldId id="335" r:id="rId272"/>
    <p:sldId id="326" r:id="rId273"/>
    <p:sldId id="327" r:id="rId274"/>
    <p:sldId id="328" r:id="rId275"/>
    <p:sldId id="329" r:id="rId276"/>
    <p:sldId id="330" r:id="rId277"/>
    <p:sldId id="331" r:id="rId2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06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1" d="100"/>
          <a:sy n="111" d="100"/>
        </p:scale>
        <p:origin x="-1590" y="-78"/>
      </p:cViewPr>
      <p:guideLst>
        <p:guide orient="horz" pos="2160"/>
        <p:guide pos="2880"/>
      </p:guideLst>
    </p:cSldViewPr>
  </p:slideViewPr>
  <p:notesTextViewPr>
    <p:cViewPr>
      <p:scale>
        <a:sx n="1" d="1"/>
        <a:sy n="1" d="1"/>
      </p:scale>
      <p:origin x="0" y="0"/>
    </p:cViewPr>
  </p:notesTextViewPr>
  <p:sorterViewPr>
    <p:cViewPr>
      <p:scale>
        <a:sx n="100" d="100"/>
        <a:sy n="100" d="100"/>
      </p:scale>
      <p:origin x="0" y="1531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F7A5098-1096-427C-89BB-AA566E6C23FE}" type="datetimeFigureOut">
              <a:rPr lang="en-US" smtClean="0"/>
              <a:t>5/16/2016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9FB633-A0C4-40C6-B7C3-CB5B3CB863FF}" type="slidenum">
              <a:rPr lang="en-US" smtClean="0"/>
              <a:t>‹#›</a:t>
            </a:fld>
            <a:endParaRPr lang="en-US"/>
          </a:p>
        </p:txBody>
      </p:sp>
    </p:spTree>
    <p:extLst>
      <p:ext uri="{BB962C8B-B14F-4D97-AF65-F5344CB8AC3E}">
        <p14:creationId xmlns:p14="http://schemas.microsoft.com/office/powerpoint/2010/main" val="2605790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7A5098-1096-427C-89BB-AA566E6C23FE}" type="datetimeFigureOut">
              <a:rPr lang="en-US" smtClean="0"/>
              <a:t>5/16/2016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9FB633-A0C4-40C6-B7C3-CB5B3CB863FF}" type="slidenum">
              <a:rPr lang="en-US" smtClean="0"/>
              <a:t>‹#›</a:t>
            </a:fld>
            <a:endParaRPr lang="en-US"/>
          </a:p>
        </p:txBody>
      </p:sp>
    </p:spTree>
    <p:extLst>
      <p:ext uri="{BB962C8B-B14F-4D97-AF65-F5344CB8AC3E}">
        <p14:creationId xmlns:p14="http://schemas.microsoft.com/office/powerpoint/2010/main" val="4280982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7A5098-1096-427C-89BB-AA566E6C23FE}" type="datetimeFigureOut">
              <a:rPr lang="en-US" smtClean="0"/>
              <a:t>5/16/2016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9FB633-A0C4-40C6-B7C3-CB5B3CB863FF}" type="slidenum">
              <a:rPr lang="en-US" smtClean="0"/>
              <a:t>‹#›</a:t>
            </a:fld>
            <a:endParaRPr lang="en-US"/>
          </a:p>
        </p:txBody>
      </p:sp>
    </p:spTree>
    <p:extLst>
      <p:ext uri="{BB962C8B-B14F-4D97-AF65-F5344CB8AC3E}">
        <p14:creationId xmlns:p14="http://schemas.microsoft.com/office/powerpoint/2010/main" val="153824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7A5098-1096-427C-89BB-AA566E6C23FE}" type="datetimeFigureOut">
              <a:rPr lang="en-US" smtClean="0"/>
              <a:t>5/16/2016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9FB633-A0C4-40C6-B7C3-CB5B3CB863FF}" type="slidenum">
              <a:rPr lang="en-US" smtClean="0"/>
              <a:t>‹#›</a:t>
            </a:fld>
            <a:endParaRPr lang="en-US"/>
          </a:p>
        </p:txBody>
      </p:sp>
    </p:spTree>
    <p:extLst>
      <p:ext uri="{BB962C8B-B14F-4D97-AF65-F5344CB8AC3E}">
        <p14:creationId xmlns:p14="http://schemas.microsoft.com/office/powerpoint/2010/main" val="1311214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7A5098-1096-427C-89BB-AA566E6C23FE}" type="datetimeFigureOut">
              <a:rPr lang="en-US" smtClean="0"/>
              <a:t>5/16/2016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9FB633-A0C4-40C6-B7C3-CB5B3CB863FF}" type="slidenum">
              <a:rPr lang="en-US" smtClean="0"/>
              <a:t>‹#›</a:t>
            </a:fld>
            <a:endParaRPr lang="en-US"/>
          </a:p>
        </p:txBody>
      </p:sp>
    </p:spTree>
    <p:extLst>
      <p:ext uri="{BB962C8B-B14F-4D97-AF65-F5344CB8AC3E}">
        <p14:creationId xmlns:p14="http://schemas.microsoft.com/office/powerpoint/2010/main" val="185464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7A5098-1096-427C-89BB-AA566E6C23FE}" type="datetimeFigureOut">
              <a:rPr lang="en-US" smtClean="0"/>
              <a:t>5/16/2016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9FB633-A0C4-40C6-B7C3-CB5B3CB863FF}" type="slidenum">
              <a:rPr lang="en-US" smtClean="0"/>
              <a:t>‹#›</a:t>
            </a:fld>
            <a:endParaRPr lang="en-US"/>
          </a:p>
        </p:txBody>
      </p:sp>
    </p:spTree>
    <p:extLst>
      <p:ext uri="{BB962C8B-B14F-4D97-AF65-F5344CB8AC3E}">
        <p14:creationId xmlns:p14="http://schemas.microsoft.com/office/powerpoint/2010/main" val="139565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7A5098-1096-427C-89BB-AA566E6C23FE}" type="datetimeFigureOut">
              <a:rPr lang="en-US" smtClean="0"/>
              <a:t>5/16/2016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9FB633-A0C4-40C6-B7C3-CB5B3CB863FF}" type="slidenum">
              <a:rPr lang="en-US" smtClean="0"/>
              <a:t>‹#›</a:t>
            </a:fld>
            <a:endParaRPr lang="en-US"/>
          </a:p>
        </p:txBody>
      </p:sp>
    </p:spTree>
    <p:extLst>
      <p:ext uri="{BB962C8B-B14F-4D97-AF65-F5344CB8AC3E}">
        <p14:creationId xmlns:p14="http://schemas.microsoft.com/office/powerpoint/2010/main" val="3725647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7A5098-1096-427C-89BB-AA566E6C23FE}" type="datetimeFigureOut">
              <a:rPr lang="en-US" smtClean="0"/>
              <a:t>5/16/2016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9FB633-A0C4-40C6-B7C3-CB5B3CB863FF}" type="slidenum">
              <a:rPr lang="en-US" smtClean="0"/>
              <a:t>‹#›</a:t>
            </a:fld>
            <a:endParaRPr lang="en-US"/>
          </a:p>
        </p:txBody>
      </p:sp>
    </p:spTree>
    <p:extLst>
      <p:ext uri="{BB962C8B-B14F-4D97-AF65-F5344CB8AC3E}">
        <p14:creationId xmlns:p14="http://schemas.microsoft.com/office/powerpoint/2010/main" val="13361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7A5098-1096-427C-89BB-AA566E6C23FE}" type="datetimeFigureOut">
              <a:rPr lang="en-US" smtClean="0"/>
              <a:t>5/16/2016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9FB633-A0C4-40C6-B7C3-CB5B3CB863FF}" type="slidenum">
              <a:rPr lang="en-US" smtClean="0"/>
              <a:t>‹#›</a:t>
            </a:fld>
            <a:endParaRPr lang="en-US"/>
          </a:p>
        </p:txBody>
      </p:sp>
    </p:spTree>
    <p:extLst>
      <p:ext uri="{BB962C8B-B14F-4D97-AF65-F5344CB8AC3E}">
        <p14:creationId xmlns:p14="http://schemas.microsoft.com/office/powerpoint/2010/main" val="58513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7A5098-1096-427C-89BB-AA566E6C23FE}" type="datetimeFigureOut">
              <a:rPr lang="en-US" smtClean="0"/>
              <a:t>5/16/2016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9FB633-A0C4-40C6-B7C3-CB5B3CB863FF}" type="slidenum">
              <a:rPr lang="en-US" smtClean="0"/>
              <a:t>‹#›</a:t>
            </a:fld>
            <a:endParaRPr lang="en-US"/>
          </a:p>
        </p:txBody>
      </p:sp>
    </p:spTree>
    <p:extLst>
      <p:ext uri="{BB962C8B-B14F-4D97-AF65-F5344CB8AC3E}">
        <p14:creationId xmlns:p14="http://schemas.microsoft.com/office/powerpoint/2010/main" val="3541336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7A5098-1096-427C-89BB-AA566E6C23FE}" type="datetimeFigureOut">
              <a:rPr lang="en-US" smtClean="0"/>
              <a:t>5/16/2016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9FB633-A0C4-40C6-B7C3-CB5B3CB863FF}" type="slidenum">
              <a:rPr lang="en-US" smtClean="0"/>
              <a:t>‹#›</a:t>
            </a:fld>
            <a:endParaRPr lang="en-US"/>
          </a:p>
        </p:txBody>
      </p:sp>
    </p:spTree>
    <p:extLst>
      <p:ext uri="{BB962C8B-B14F-4D97-AF65-F5344CB8AC3E}">
        <p14:creationId xmlns:p14="http://schemas.microsoft.com/office/powerpoint/2010/main" val="3598889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7A5098-1096-427C-89BB-AA566E6C23FE}" type="datetimeFigureOut">
              <a:rPr lang="en-US" smtClean="0"/>
              <a:t>5/16/2016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9FB633-A0C4-40C6-B7C3-CB5B3CB863FF}" type="slidenum">
              <a:rPr lang="en-US" smtClean="0"/>
              <a:t>‹#›</a:t>
            </a:fld>
            <a:endParaRPr lang="en-US"/>
          </a:p>
        </p:txBody>
      </p:sp>
    </p:spTree>
    <p:extLst>
      <p:ext uri="{BB962C8B-B14F-4D97-AF65-F5344CB8AC3E}">
        <p14:creationId xmlns:p14="http://schemas.microsoft.com/office/powerpoint/2010/main" val="1882784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www.asterix.tm.fr/" TargetMode="External"/><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hyperlink" Target="http://suo.ieee.org/SUO/resolutions.html"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w.opencyc.org/concept/Mx4rvVjVT5wpEbGdrcN5Y29ycA" TargetMode="External"/><Relationship Id="rId2" Type="http://schemas.openxmlformats.org/officeDocument/2006/relationships/hyperlink" Target="http://sw.opencyc.org/concept/Mx4rvVjTtJwpEbGdrcN5Y29ycA" TargetMode="External"/><Relationship Id="rId1" Type="http://schemas.openxmlformats.org/officeDocument/2006/relationships/slideLayout" Target="../slideLayouts/slideLayout2.xml"/><Relationship Id="rId6" Type="http://schemas.openxmlformats.org/officeDocument/2006/relationships/hyperlink" Target="http://sw.opencyc.org/concept/Mx4rvViAkpwpEbGdrcN5Y29ycA" TargetMode="External"/><Relationship Id="rId5" Type="http://schemas.openxmlformats.org/officeDocument/2006/relationships/hyperlink" Target="http://sw.opencyc.org/concept/Mx4rtuNldOW_EdqAAAACs2IKaQ" TargetMode="External"/><Relationship Id="rId4" Type="http://schemas.openxmlformats.org/officeDocument/2006/relationships/hyperlink" Target="http://sw.opencyc.org/concept/Mx4rvViA1pwpEbGdrcN5Y29ycA" TargetMode="Externa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hyperlink" Target="http://virtual.cvut.cz:8080/ksmsaWeb/browser/title" TargetMode="Externa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asterix.tm.fr/" TargetMode="External"/><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Predstavljanje</a:t>
            </a:r>
            <a:r>
              <a:rPr lang="en-US" dirty="0" smtClean="0"/>
              <a:t> </a:t>
            </a:r>
            <a:r>
              <a:rPr lang="sr-Latn-RS" dirty="0" smtClean="0"/>
              <a:t>znanja</a:t>
            </a:r>
            <a:r>
              <a:rPr lang="en-US" dirty="0" smtClean="0"/>
              <a:t> i re</a:t>
            </a:r>
            <a:r>
              <a:rPr lang="sr-Latn-RS" dirty="0" smtClean="0"/>
              <a:t>z</a:t>
            </a:r>
            <a:r>
              <a:rPr lang="en-US" dirty="0" err="1" smtClean="0"/>
              <a:t>onovanje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68068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Metode za reprezentaciju znanja </a:t>
            </a:r>
            <a:br>
              <a:rPr lang="sr-Latn-RS" dirty="0" smtClean="0"/>
            </a:br>
            <a:r>
              <a:rPr lang="sr-Latn-RS" dirty="0" smtClean="0"/>
              <a:t>(ZR metode)</a:t>
            </a:r>
            <a:endParaRPr lang="en-US" dirty="0"/>
          </a:p>
        </p:txBody>
      </p:sp>
      <p:sp>
        <p:nvSpPr>
          <p:cNvPr id="3" name="Content Placeholder 2"/>
          <p:cNvSpPr>
            <a:spLocks noGrp="1"/>
          </p:cNvSpPr>
          <p:nvPr>
            <p:ph idx="1"/>
          </p:nvPr>
        </p:nvSpPr>
        <p:spPr/>
        <p:txBody>
          <a:bodyPr/>
          <a:lstStyle/>
          <a:p>
            <a:r>
              <a:rPr lang="sr-Latn-RS" dirty="0" smtClean="0"/>
              <a:t>Produkciona pravila</a:t>
            </a:r>
            <a:endParaRPr lang="en-US" dirty="0"/>
          </a:p>
          <a:p>
            <a:r>
              <a:rPr lang="sr-Latn-RS" dirty="0" smtClean="0"/>
              <a:t>Stabla</a:t>
            </a:r>
            <a:r>
              <a:rPr lang="en-US" dirty="0" smtClean="0"/>
              <a:t>, </a:t>
            </a:r>
            <a:r>
              <a:rPr lang="sr-Latn-RS" dirty="0" smtClean="0"/>
              <a:t>grafovi</a:t>
            </a:r>
            <a:r>
              <a:rPr lang="en-US" dirty="0" smtClean="0"/>
              <a:t> (</a:t>
            </a:r>
            <a:r>
              <a:rPr lang="sr-Latn-RS" dirty="0" smtClean="0"/>
              <a:t>n</a:t>
            </a:r>
            <a:r>
              <a:rPr lang="en-US" dirty="0" smtClean="0"/>
              <a:t>.</a:t>
            </a:r>
            <a:r>
              <a:rPr lang="sr-Latn-RS" dirty="0" smtClean="0"/>
              <a:t>pr</a:t>
            </a:r>
            <a:r>
              <a:rPr lang="en-US" dirty="0" smtClean="0"/>
              <a:t>. </a:t>
            </a:r>
            <a:r>
              <a:rPr lang="sr-Latn-RS" dirty="0" smtClean="0"/>
              <a:t>Semantičke mreže</a:t>
            </a:r>
            <a:r>
              <a:rPr lang="en-US" dirty="0" smtClean="0"/>
              <a:t>, </a:t>
            </a:r>
            <a:r>
              <a:rPr lang="sr-Latn-RS" dirty="0" smtClean="0"/>
              <a:t>konceptne mape</a:t>
            </a:r>
            <a:r>
              <a:rPr lang="en-US" dirty="0" smtClean="0"/>
              <a:t>, </a:t>
            </a:r>
            <a:r>
              <a:rPr lang="sr-Latn-RS" dirty="0" smtClean="0"/>
              <a:t>konceptni grafovi</a:t>
            </a:r>
            <a:r>
              <a:rPr lang="en-US" dirty="0" smtClean="0"/>
              <a:t>, </a:t>
            </a:r>
            <a:r>
              <a:rPr lang="sr-Latn-RS" dirty="0" smtClean="0"/>
              <a:t>ontologija</a:t>
            </a:r>
            <a:r>
              <a:rPr lang="en-US" dirty="0" smtClean="0"/>
              <a:t>)</a:t>
            </a:r>
            <a:endParaRPr lang="en-US" dirty="0"/>
          </a:p>
          <a:p>
            <a:r>
              <a:rPr lang="sr-Latn-RS" dirty="0" smtClean="0"/>
              <a:t>Šeme i frejmovi</a:t>
            </a:r>
            <a:endParaRPr lang="en-US" dirty="0"/>
          </a:p>
          <a:p>
            <a:r>
              <a:rPr lang="en-US" dirty="0" err="1" smtClean="0"/>
              <a:t>Logi</a:t>
            </a:r>
            <a:r>
              <a:rPr lang="sr-Latn-RS" dirty="0" smtClean="0"/>
              <a:t>ka</a:t>
            </a:r>
            <a:endParaRPr lang="en-US" dirty="0"/>
          </a:p>
        </p:txBody>
      </p:sp>
      <p:sp>
        <p:nvSpPr>
          <p:cNvPr id="4" name="Rectangle 3"/>
          <p:cNvSpPr/>
          <p:nvPr/>
        </p:nvSpPr>
        <p:spPr>
          <a:xfrm>
            <a:off x="609600" y="5029200"/>
            <a:ext cx="3810000" cy="584775"/>
          </a:xfrm>
          <a:prstGeom prst="rect">
            <a:avLst/>
          </a:prstGeom>
        </p:spPr>
        <p:txBody>
          <a:bodyPr wrap="square">
            <a:spAutoFit/>
          </a:bodyPr>
          <a:lstStyle/>
          <a:p>
            <a:r>
              <a:rPr lang="en-US" sz="3200" i="1" dirty="0">
                <a:solidFill>
                  <a:schemeClr val="tx2">
                    <a:lumMod val="60000"/>
                    <a:lumOff val="40000"/>
                  </a:schemeClr>
                </a:solidFill>
                <a:effectLst>
                  <a:outerShdw blurRad="38100" dist="38100" dir="2700000" algn="tl">
                    <a:srgbClr val="000000">
                      <a:alpha val="43137"/>
                    </a:srgbClr>
                  </a:outerShdw>
                </a:effectLst>
              </a:rPr>
              <a:t>=&gt; </a:t>
            </a:r>
            <a:r>
              <a:rPr lang="sr-Latn-RS" sz="3200" i="1" dirty="0" smtClean="0">
                <a:solidFill>
                  <a:schemeClr val="tx2">
                    <a:lumMod val="60000"/>
                    <a:lumOff val="40000"/>
                  </a:schemeClr>
                </a:solidFill>
                <a:effectLst>
                  <a:outerShdw blurRad="38100" dist="38100" dir="2700000" algn="tl">
                    <a:srgbClr val="000000">
                      <a:alpha val="43137"/>
                    </a:srgbClr>
                  </a:outerShdw>
                </a:effectLst>
              </a:rPr>
              <a:t>Rezonovanje</a:t>
            </a:r>
            <a:endParaRPr lang="en-US" sz="3200" dirty="0">
              <a:solidFill>
                <a:schemeClr val="tx2">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41137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b="1" dirty="0" smtClean="0"/>
              <a:t>Mreže kao skupovi formula</a:t>
            </a:r>
            <a:endParaRPr lang="en-US" dirty="0"/>
          </a:p>
        </p:txBody>
      </p:sp>
      <p:sp>
        <p:nvSpPr>
          <p:cNvPr id="4" name="Rectangle 3"/>
          <p:cNvSpPr/>
          <p:nvPr/>
        </p:nvSpPr>
        <p:spPr>
          <a:xfrm>
            <a:off x="762000" y="1447800"/>
            <a:ext cx="7620000" cy="369332"/>
          </a:xfrm>
          <a:prstGeom prst="rect">
            <a:avLst/>
          </a:prstGeom>
        </p:spPr>
        <p:txBody>
          <a:bodyPr wrap="square">
            <a:spAutoFit/>
          </a:bodyPr>
          <a:lstStyle/>
          <a:p>
            <a:r>
              <a:rPr lang="sr-Latn-RS" dirty="0" smtClean="0"/>
              <a:t>Mreža sa striktnim nasleđivanjem je skup </a:t>
            </a:r>
            <a:r>
              <a:rPr lang="en-US" dirty="0" smtClean="0"/>
              <a:t>Θ </a:t>
            </a:r>
            <a:r>
              <a:rPr lang="sr-Latn-RS" dirty="0" smtClean="0"/>
              <a:t>formula oblika</a:t>
            </a:r>
            <a:endParaRPr lang="en-US" dirty="0"/>
          </a:p>
        </p:txBody>
      </p:sp>
      <p:sp>
        <p:nvSpPr>
          <p:cNvPr id="5" name="Rectangle 4"/>
          <p:cNvSpPr/>
          <p:nvPr/>
        </p:nvSpPr>
        <p:spPr>
          <a:xfrm>
            <a:off x="3581400" y="1905000"/>
            <a:ext cx="1007007" cy="369332"/>
          </a:xfrm>
          <a:prstGeom prst="rect">
            <a:avLst/>
          </a:prstGeom>
        </p:spPr>
        <p:txBody>
          <a:bodyPr wrap="none">
            <a:spAutoFit/>
          </a:bodyPr>
          <a:lstStyle/>
          <a:p>
            <a:r>
              <a:rPr lang="en-US" i="1" dirty="0"/>
              <a:t>C</a:t>
            </a:r>
            <a:r>
              <a:rPr lang="en-US" baseline="-25000" dirty="0"/>
              <a:t>1</a:t>
            </a:r>
            <a:r>
              <a:rPr lang="en-US" dirty="0"/>
              <a:t> </a:t>
            </a:r>
            <a:r>
              <a:rPr lang="en-US" b="1" dirty="0" err="1"/>
              <a:t>isa</a:t>
            </a:r>
            <a:r>
              <a:rPr lang="en-US" b="1" dirty="0"/>
              <a:t> </a:t>
            </a:r>
            <a:r>
              <a:rPr lang="en-US" i="1" dirty="0"/>
              <a:t>C</a:t>
            </a:r>
            <a:r>
              <a:rPr lang="en-US" baseline="-25000" dirty="0"/>
              <a:t>2</a:t>
            </a:r>
            <a:r>
              <a:rPr lang="en-US" i="1" dirty="0"/>
              <a:t>.</a:t>
            </a:r>
            <a:endParaRPr lang="en-US" dirty="0"/>
          </a:p>
        </p:txBody>
      </p:sp>
      <p:sp>
        <p:nvSpPr>
          <p:cNvPr id="6" name="Rectangle 5"/>
          <p:cNvSpPr/>
          <p:nvPr/>
        </p:nvSpPr>
        <p:spPr>
          <a:xfrm>
            <a:off x="914400" y="2362200"/>
            <a:ext cx="946093" cy="369332"/>
          </a:xfrm>
          <a:prstGeom prst="rect">
            <a:avLst/>
          </a:prstGeom>
        </p:spPr>
        <p:txBody>
          <a:bodyPr wrap="none">
            <a:spAutoFit/>
          </a:bodyPr>
          <a:lstStyle/>
          <a:p>
            <a:r>
              <a:rPr lang="sr-Latn-RS" b="1" dirty="0" smtClean="0"/>
              <a:t>Primer </a:t>
            </a:r>
            <a:r>
              <a:rPr lang="en-US" dirty="0" smtClean="0"/>
              <a:t>:</a:t>
            </a:r>
            <a:endParaRPr lang="en-US" dirty="0"/>
          </a:p>
        </p:txBody>
      </p:sp>
      <p:sp>
        <p:nvSpPr>
          <p:cNvPr id="7" name="Rectangle 6"/>
          <p:cNvSpPr/>
          <p:nvPr/>
        </p:nvSpPr>
        <p:spPr>
          <a:xfrm>
            <a:off x="1066800" y="2895600"/>
            <a:ext cx="7086600" cy="1754326"/>
          </a:xfrm>
          <a:prstGeom prst="rect">
            <a:avLst/>
          </a:prstGeom>
        </p:spPr>
        <p:txBody>
          <a:bodyPr wrap="square">
            <a:spAutoFit/>
          </a:bodyPr>
          <a:lstStyle/>
          <a:p>
            <a:r>
              <a:rPr lang="en-US" dirty="0"/>
              <a:t>Student </a:t>
            </a:r>
            <a:r>
              <a:rPr lang="sr-Latn-RS" dirty="0" smtClean="0"/>
              <a:t>			</a:t>
            </a:r>
            <a:r>
              <a:rPr lang="en-US" b="1" dirty="0" err="1" smtClean="0"/>
              <a:t>isa</a:t>
            </a:r>
            <a:r>
              <a:rPr lang="en-US" b="1" dirty="0" smtClean="0"/>
              <a:t> </a:t>
            </a:r>
            <a:r>
              <a:rPr lang="sr-Latn-RS" b="1" dirty="0" smtClean="0"/>
              <a:t>	</a:t>
            </a:r>
            <a:r>
              <a:rPr lang="en-US" dirty="0" smtClean="0"/>
              <a:t>Person</a:t>
            </a:r>
            <a:endParaRPr lang="en-US" dirty="0"/>
          </a:p>
          <a:p>
            <a:r>
              <a:rPr lang="en-US" dirty="0"/>
              <a:t>Student </a:t>
            </a:r>
            <a:r>
              <a:rPr lang="sr-Latn-RS" dirty="0" smtClean="0"/>
              <a:t>			</a:t>
            </a:r>
            <a:r>
              <a:rPr lang="en-US" b="1" dirty="0" err="1" smtClean="0"/>
              <a:t>isa</a:t>
            </a:r>
            <a:r>
              <a:rPr lang="en-US" b="1" dirty="0" smtClean="0"/>
              <a:t> </a:t>
            </a:r>
            <a:r>
              <a:rPr lang="sr-Latn-RS" b="1" dirty="0" smtClean="0"/>
              <a:t>	</a:t>
            </a:r>
            <a:r>
              <a:rPr lang="en-US" dirty="0" smtClean="0"/>
              <a:t>studious</a:t>
            </a:r>
            <a:endParaRPr lang="en-US" dirty="0"/>
          </a:p>
          <a:p>
            <a:r>
              <a:rPr lang="en-US" dirty="0"/>
              <a:t>Professor </a:t>
            </a:r>
            <a:r>
              <a:rPr lang="sr-Latn-RS" dirty="0" smtClean="0"/>
              <a:t>		</a:t>
            </a:r>
            <a:r>
              <a:rPr lang="en-US" b="1" dirty="0" err="1" smtClean="0"/>
              <a:t>isa</a:t>
            </a:r>
            <a:r>
              <a:rPr lang="en-US" b="1" dirty="0" smtClean="0"/>
              <a:t> </a:t>
            </a:r>
            <a:r>
              <a:rPr lang="sr-Latn-RS" b="1" dirty="0" smtClean="0"/>
              <a:t>	</a:t>
            </a:r>
            <a:r>
              <a:rPr lang="en-US" dirty="0" smtClean="0"/>
              <a:t>Person</a:t>
            </a:r>
            <a:endParaRPr lang="en-US" dirty="0"/>
          </a:p>
          <a:p>
            <a:r>
              <a:rPr lang="en-US" dirty="0"/>
              <a:t>Professor </a:t>
            </a:r>
            <a:r>
              <a:rPr lang="sr-Latn-RS" dirty="0" smtClean="0"/>
              <a:t>		</a:t>
            </a:r>
            <a:r>
              <a:rPr lang="en-US" b="1" dirty="0" err="1" smtClean="0"/>
              <a:t>isa</a:t>
            </a:r>
            <a:r>
              <a:rPr lang="en-US" b="1" dirty="0" smtClean="0"/>
              <a:t> </a:t>
            </a:r>
            <a:r>
              <a:rPr lang="sr-Latn-RS" b="1" dirty="0" smtClean="0"/>
              <a:t>	</a:t>
            </a:r>
            <a:r>
              <a:rPr lang="en-US" dirty="0" smtClean="0"/>
              <a:t>knowledgeable</a:t>
            </a:r>
            <a:endParaRPr lang="en-US" dirty="0"/>
          </a:p>
          <a:p>
            <a:r>
              <a:rPr lang="en-US" dirty="0"/>
              <a:t>Grad-Student </a:t>
            </a:r>
            <a:r>
              <a:rPr lang="sr-Latn-RS" dirty="0" smtClean="0"/>
              <a:t>		</a:t>
            </a:r>
            <a:r>
              <a:rPr lang="en-US" b="1" dirty="0" err="1" smtClean="0"/>
              <a:t>isa</a:t>
            </a:r>
            <a:r>
              <a:rPr lang="en-US" b="1" dirty="0" smtClean="0"/>
              <a:t> </a:t>
            </a:r>
            <a:r>
              <a:rPr lang="sr-Latn-RS" b="1" dirty="0" smtClean="0"/>
              <a:t>	</a:t>
            </a:r>
            <a:r>
              <a:rPr lang="en-US" dirty="0" smtClean="0"/>
              <a:t>Student</a:t>
            </a:r>
            <a:endParaRPr lang="en-US" dirty="0"/>
          </a:p>
          <a:p>
            <a:r>
              <a:rPr lang="en-US" dirty="0"/>
              <a:t>Undergrad-Student </a:t>
            </a:r>
            <a:r>
              <a:rPr lang="sr-Latn-RS" dirty="0" smtClean="0"/>
              <a:t>	</a:t>
            </a:r>
            <a:r>
              <a:rPr lang="en-US" b="1" dirty="0" err="1" smtClean="0"/>
              <a:t>isa</a:t>
            </a:r>
            <a:r>
              <a:rPr lang="en-US" b="1" dirty="0" smtClean="0"/>
              <a:t> </a:t>
            </a:r>
            <a:r>
              <a:rPr lang="sr-Latn-RS" b="1" dirty="0" smtClean="0"/>
              <a:t>	</a:t>
            </a:r>
            <a:r>
              <a:rPr lang="en-US" dirty="0" smtClean="0"/>
              <a:t>Student</a:t>
            </a:r>
            <a:endParaRPr lang="en-US" dirty="0"/>
          </a:p>
        </p:txBody>
      </p:sp>
      <p:sp>
        <p:nvSpPr>
          <p:cNvPr id="8" name="Rectangle 7"/>
          <p:cNvSpPr/>
          <p:nvPr/>
        </p:nvSpPr>
        <p:spPr>
          <a:xfrm>
            <a:off x="1066800" y="4876800"/>
            <a:ext cx="7086600" cy="369332"/>
          </a:xfrm>
          <a:prstGeom prst="rect">
            <a:avLst/>
          </a:prstGeom>
        </p:spPr>
        <p:txBody>
          <a:bodyPr wrap="square">
            <a:spAutoFit/>
          </a:bodyPr>
          <a:lstStyle/>
          <a:p>
            <a:r>
              <a:rPr lang="sr-Latn-RS" b="1" dirty="0" smtClean="0"/>
              <a:t>Zadatak rezonovanja</a:t>
            </a:r>
            <a:r>
              <a:rPr lang="en-US" b="1" dirty="0" smtClean="0"/>
              <a:t> (</a:t>
            </a:r>
            <a:r>
              <a:rPr lang="sr-Latn-RS" b="1" dirty="0" smtClean="0"/>
              <a:t>nasleđivanje</a:t>
            </a:r>
            <a:r>
              <a:rPr lang="en-US" b="1" dirty="0" smtClean="0"/>
              <a:t>)</a:t>
            </a:r>
            <a:r>
              <a:rPr lang="en-US" dirty="0" smtClean="0"/>
              <a:t>: </a:t>
            </a:r>
            <a:r>
              <a:rPr lang="sr-Latn-RS" dirty="0" smtClean="0"/>
              <a:t> </a:t>
            </a:r>
            <a:r>
              <a:rPr lang="en-US" dirty="0" smtClean="0"/>
              <a:t>Θ </a:t>
            </a:r>
            <a:r>
              <a:rPr lang="sr-Latn-RS" dirty="0" smtClean="0"/>
              <a:t>  </a:t>
            </a:r>
            <a:r>
              <a:rPr lang="en-US" dirty="0" smtClean="0"/>
              <a:t>|= </a:t>
            </a:r>
            <a:r>
              <a:rPr lang="sr-Latn-RS" dirty="0" smtClean="0"/>
              <a:t>  </a:t>
            </a:r>
            <a:r>
              <a:rPr lang="en-US" i="1" dirty="0" smtClean="0"/>
              <a:t>C</a:t>
            </a:r>
            <a:r>
              <a:rPr lang="en-US" baseline="-25000" dirty="0" smtClean="0"/>
              <a:t>1</a:t>
            </a:r>
            <a:r>
              <a:rPr lang="en-US" dirty="0" smtClean="0"/>
              <a:t> </a:t>
            </a:r>
            <a:r>
              <a:rPr lang="en-US" b="1" dirty="0" err="1"/>
              <a:t>isa</a:t>
            </a:r>
            <a:r>
              <a:rPr lang="en-US" b="1" dirty="0"/>
              <a:t> </a:t>
            </a:r>
            <a:r>
              <a:rPr lang="en-US" i="1" dirty="0"/>
              <a:t>C</a:t>
            </a:r>
            <a:r>
              <a:rPr lang="en-US" baseline="-25000" dirty="0"/>
              <a:t>2</a:t>
            </a:r>
            <a:r>
              <a:rPr lang="en-US" i="1" dirty="0"/>
              <a:t>.</a:t>
            </a:r>
            <a:endParaRPr lang="en-US" dirty="0"/>
          </a:p>
        </p:txBody>
      </p:sp>
    </p:spTree>
    <p:extLst>
      <p:ext uri="{BB962C8B-B14F-4D97-AF65-F5344CB8AC3E}">
        <p14:creationId xmlns:p14="http://schemas.microsoft.com/office/powerpoint/2010/main" val="3336621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b="1" dirty="0" smtClean="0"/>
              <a:t>Logička semantika</a:t>
            </a:r>
            <a:endParaRPr lang="en-US" dirty="0"/>
          </a:p>
        </p:txBody>
      </p:sp>
      <p:sp>
        <p:nvSpPr>
          <p:cNvPr id="4" name="Rectangle 3"/>
          <p:cNvSpPr/>
          <p:nvPr/>
        </p:nvSpPr>
        <p:spPr>
          <a:xfrm>
            <a:off x="457200" y="1371600"/>
            <a:ext cx="8001000" cy="646331"/>
          </a:xfrm>
          <a:prstGeom prst="rect">
            <a:avLst/>
          </a:prstGeom>
        </p:spPr>
        <p:txBody>
          <a:bodyPr wrap="square">
            <a:spAutoFit/>
          </a:bodyPr>
          <a:lstStyle/>
          <a:p>
            <a:r>
              <a:rPr lang="sr-Latn-RS" dirty="0" smtClean="0"/>
              <a:t>Sledeća logička semantika se dodeljuje </a:t>
            </a:r>
            <a:r>
              <a:rPr lang="en-US" b="1" dirty="0" err="1" smtClean="0"/>
              <a:t>isa</a:t>
            </a:r>
            <a:r>
              <a:rPr lang="en-US" b="1" dirty="0" smtClean="0"/>
              <a:t> </a:t>
            </a:r>
            <a:r>
              <a:rPr lang="en-US" dirty="0"/>
              <a:t>-</a:t>
            </a:r>
            <a:r>
              <a:rPr lang="en-US" dirty="0" smtClean="0"/>
              <a:t>formula</a:t>
            </a:r>
            <a:r>
              <a:rPr lang="sr-Latn-RS" dirty="0" smtClean="0"/>
              <a:t>ma</a:t>
            </a:r>
            <a:r>
              <a:rPr lang="en-US" dirty="0" smtClean="0"/>
              <a:t>: </a:t>
            </a:r>
            <a:r>
              <a:rPr lang="sr-Latn-RS" dirty="0" smtClean="0"/>
              <a:t>Svaka instanca </a:t>
            </a:r>
            <a:r>
              <a:rPr lang="en-US" dirty="0" smtClean="0"/>
              <a:t>sub-</a:t>
            </a:r>
            <a:r>
              <a:rPr lang="sr-Latn-RS" dirty="0" smtClean="0"/>
              <a:t>koncepta</a:t>
            </a:r>
            <a:r>
              <a:rPr lang="en-US" dirty="0" smtClean="0"/>
              <a:t> </a:t>
            </a:r>
            <a:r>
              <a:rPr lang="sr-Latn-RS" dirty="0" smtClean="0"/>
              <a:t>je instanca </a:t>
            </a:r>
            <a:r>
              <a:rPr lang="en-US" dirty="0" smtClean="0"/>
              <a:t>super-</a:t>
            </a:r>
            <a:r>
              <a:rPr lang="sr-Latn-RS" dirty="0" smtClean="0"/>
              <a:t>koncepta</a:t>
            </a:r>
            <a:r>
              <a:rPr lang="en-US" dirty="0" smtClean="0"/>
              <a:t>.</a:t>
            </a:r>
            <a:endParaRPr lang="en-US" dirty="0"/>
          </a:p>
        </p:txBody>
      </p:sp>
      <p:sp>
        <p:nvSpPr>
          <p:cNvPr id="5" name="Rectangle 4"/>
          <p:cNvSpPr/>
          <p:nvPr/>
        </p:nvSpPr>
        <p:spPr>
          <a:xfrm>
            <a:off x="2057400" y="2057400"/>
            <a:ext cx="3142207" cy="369332"/>
          </a:xfrm>
          <a:prstGeom prst="rect">
            <a:avLst/>
          </a:prstGeom>
        </p:spPr>
        <p:txBody>
          <a:bodyPr wrap="none">
            <a:spAutoFit/>
          </a:bodyPr>
          <a:lstStyle/>
          <a:p>
            <a:r>
              <a:rPr lang="en-US" i="1" dirty="0"/>
              <a:t>C</a:t>
            </a:r>
            <a:r>
              <a:rPr lang="en-US" baseline="-25000" dirty="0"/>
              <a:t>1</a:t>
            </a:r>
            <a:r>
              <a:rPr lang="en-US" dirty="0"/>
              <a:t> </a:t>
            </a:r>
            <a:r>
              <a:rPr lang="en-US" b="1" dirty="0" err="1"/>
              <a:t>isa</a:t>
            </a:r>
            <a:r>
              <a:rPr lang="en-US" b="1" dirty="0"/>
              <a:t> </a:t>
            </a:r>
            <a:r>
              <a:rPr lang="en-US" i="1" dirty="0"/>
              <a:t>C</a:t>
            </a:r>
            <a:r>
              <a:rPr lang="en-US" baseline="-25000" dirty="0"/>
              <a:t>2</a:t>
            </a:r>
            <a:r>
              <a:rPr lang="en-US" dirty="0"/>
              <a:t> </a:t>
            </a:r>
            <a:r>
              <a:rPr lang="en-US" dirty="0" smtClean="0"/>
              <a:t> </a:t>
            </a:r>
            <a:r>
              <a:rPr lang="en-US" i="1" dirty="0" smtClean="0"/>
              <a:t>− → </a:t>
            </a:r>
            <a:r>
              <a:rPr lang="en-US" dirty="0"/>
              <a:t>∀</a:t>
            </a:r>
            <a:r>
              <a:rPr lang="en-US" i="1" dirty="0"/>
              <a:t>x</a:t>
            </a:r>
            <a:r>
              <a:rPr lang="en-US" dirty="0"/>
              <a:t>: </a:t>
            </a:r>
            <a:r>
              <a:rPr lang="en-US" i="1" dirty="0"/>
              <a:t>C</a:t>
            </a:r>
            <a:r>
              <a:rPr lang="en-US" baseline="-25000" dirty="0"/>
              <a:t>1</a:t>
            </a:r>
            <a:r>
              <a:rPr lang="en-US" dirty="0"/>
              <a:t>(</a:t>
            </a:r>
            <a:r>
              <a:rPr lang="en-US" i="1" dirty="0"/>
              <a:t>x</a:t>
            </a:r>
            <a:r>
              <a:rPr lang="en-US" dirty="0"/>
              <a:t>) </a:t>
            </a:r>
            <a:r>
              <a:rPr lang="en-US" i="1" dirty="0"/>
              <a:t>→ C</a:t>
            </a:r>
            <a:r>
              <a:rPr lang="en-US" baseline="-25000" dirty="0"/>
              <a:t>2</a:t>
            </a:r>
            <a:r>
              <a:rPr lang="en-US" dirty="0"/>
              <a:t>(</a:t>
            </a:r>
            <a:r>
              <a:rPr lang="en-US" i="1" dirty="0"/>
              <a:t>x</a:t>
            </a:r>
            <a:r>
              <a:rPr lang="en-US" dirty="0"/>
              <a:t>)</a:t>
            </a:r>
            <a:r>
              <a:rPr lang="en-US" i="1" dirty="0"/>
              <a:t>.</a:t>
            </a:r>
            <a:endParaRPr lang="en-US" dirty="0"/>
          </a:p>
        </p:txBody>
      </p:sp>
      <p:sp>
        <p:nvSpPr>
          <p:cNvPr id="6" name="Rectangle 5"/>
          <p:cNvSpPr/>
          <p:nvPr/>
        </p:nvSpPr>
        <p:spPr>
          <a:xfrm>
            <a:off x="457200" y="2590800"/>
            <a:ext cx="8305800" cy="369332"/>
          </a:xfrm>
          <a:prstGeom prst="rect">
            <a:avLst/>
          </a:prstGeom>
        </p:spPr>
        <p:txBody>
          <a:bodyPr wrap="square">
            <a:spAutoFit/>
          </a:bodyPr>
          <a:lstStyle/>
          <a:p>
            <a:r>
              <a:rPr lang="sr-Latn-RS" dirty="0" smtClean="0"/>
              <a:t>Sada se </a:t>
            </a:r>
            <a:r>
              <a:rPr lang="sr-Latn-RS" b="1" dirty="0" smtClean="0"/>
              <a:t>problem nasleđivanja </a:t>
            </a:r>
            <a:r>
              <a:rPr lang="sr-Latn-RS" dirty="0" smtClean="0"/>
              <a:t>može </a:t>
            </a:r>
            <a:r>
              <a:rPr lang="sr-Latn-RS" b="1" dirty="0" smtClean="0"/>
              <a:t>redukovati </a:t>
            </a:r>
            <a:r>
              <a:rPr lang="sr-Latn-RS" dirty="0" smtClean="0"/>
              <a:t>na predikatsku logiku na sledeći način</a:t>
            </a:r>
            <a:r>
              <a:rPr lang="en-US" dirty="0" smtClean="0"/>
              <a:t>.</a:t>
            </a:r>
            <a:endParaRPr lang="en-US" dirty="0"/>
          </a:p>
        </p:txBody>
      </p:sp>
      <p:sp>
        <p:nvSpPr>
          <p:cNvPr id="7" name="Rectangle 6"/>
          <p:cNvSpPr/>
          <p:nvPr/>
        </p:nvSpPr>
        <p:spPr>
          <a:xfrm>
            <a:off x="685800" y="3105835"/>
            <a:ext cx="7239000" cy="369332"/>
          </a:xfrm>
          <a:prstGeom prst="rect">
            <a:avLst/>
          </a:prstGeom>
        </p:spPr>
        <p:txBody>
          <a:bodyPr wrap="square">
            <a:spAutoFit/>
          </a:bodyPr>
          <a:lstStyle/>
          <a:p>
            <a:r>
              <a:rPr lang="sr-Latn-RS" dirty="0" smtClean="0"/>
              <a:t>Neka je</a:t>
            </a:r>
            <a:r>
              <a:rPr lang="en-US" dirty="0" smtClean="0"/>
              <a:t> </a:t>
            </a:r>
            <a:r>
              <a:rPr lang="en-US" i="1" dirty="0"/>
              <a:t>π</a:t>
            </a:r>
            <a:r>
              <a:rPr lang="en-US" dirty="0"/>
              <a:t>(Θ) </a:t>
            </a:r>
            <a:r>
              <a:rPr lang="sr-Latn-RS" dirty="0" smtClean="0"/>
              <a:t>translacija u predikatsku logiku</a:t>
            </a:r>
            <a:r>
              <a:rPr lang="en-US" dirty="0" smtClean="0"/>
              <a:t>. </a:t>
            </a:r>
            <a:r>
              <a:rPr lang="sr-Latn-RS" dirty="0" smtClean="0"/>
              <a:t>Tada želimo da znamo</a:t>
            </a:r>
            <a:r>
              <a:rPr lang="en-US" dirty="0" smtClean="0"/>
              <a:t>:</a:t>
            </a:r>
            <a:endParaRPr lang="en-US" dirty="0"/>
          </a:p>
        </p:txBody>
      </p:sp>
      <p:sp>
        <p:nvSpPr>
          <p:cNvPr id="8" name="Rectangle 7"/>
          <p:cNvSpPr/>
          <p:nvPr/>
        </p:nvSpPr>
        <p:spPr>
          <a:xfrm>
            <a:off x="1600200" y="3613666"/>
            <a:ext cx="3609024" cy="369332"/>
          </a:xfrm>
          <a:prstGeom prst="rect">
            <a:avLst/>
          </a:prstGeom>
        </p:spPr>
        <p:txBody>
          <a:bodyPr wrap="square">
            <a:spAutoFit/>
          </a:bodyPr>
          <a:lstStyle/>
          <a:p>
            <a:r>
              <a:rPr lang="el-GR" i="1" dirty="0"/>
              <a:t>π</a:t>
            </a:r>
            <a:r>
              <a:rPr lang="el-GR" dirty="0"/>
              <a:t>(Θ) |= ∀</a:t>
            </a:r>
            <a:r>
              <a:rPr lang="en-US" i="1" dirty="0"/>
              <a:t>x</a:t>
            </a:r>
            <a:r>
              <a:rPr lang="en-US" dirty="0"/>
              <a:t>: </a:t>
            </a:r>
            <a:r>
              <a:rPr lang="en-US" i="1" dirty="0"/>
              <a:t>C</a:t>
            </a:r>
            <a:r>
              <a:rPr lang="en-US" baseline="-25000" dirty="0"/>
              <a:t>1</a:t>
            </a:r>
            <a:r>
              <a:rPr lang="en-US" dirty="0"/>
              <a:t>(</a:t>
            </a:r>
            <a:r>
              <a:rPr lang="en-US" i="1" dirty="0"/>
              <a:t>x</a:t>
            </a:r>
            <a:r>
              <a:rPr lang="en-US" dirty="0"/>
              <a:t>) </a:t>
            </a:r>
            <a:r>
              <a:rPr lang="en-US" i="1" dirty="0"/>
              <a:t>→ C</a:t>
            </a:r>
            <a:r>
              <a:rPr lang="en-US" baseline="-25000" dirty="0"/>
              <a:t>2</a:t>
            </a:r>
            <a:r>
              <a:rPr lang="en-US" dirty="0"/>
              <a:t>(</a:t>
            </a:r>
            <a:r>
              <a:rPr lang="en-US" i="1" dirty="0"/>
              <a:t>x</a:t>
            </a:r>
            <a:r>
              <a:rPr lang="en-US" dirty="0"/>
              <a:t>)</a:t>
            </a:r>
            <a:r>
              <a:rPr lang="en-US" i="1" dirty="0"/>
              <a:t>.</a:t>
            </a:r>
            <a:endParaRPr lang="en-US" dirty="0"/>
          </a:p>
        </p:txBody>
      </p:sp>
      <p:sp>
        <p:nvSpPr>
          <p:cNvPr id="9" name="Rectangle 8"/>
          <p:cNvSpPr/>
          <p:nvPr/>
        </p:nvSpPr>
        <p:spPr>
          <a:xfrm>
            <a:off x="914400" y="4495800"/>
            <a:ext cx="4572000" cy="369332"/>
          </a:xfrm>
          <a:prstGeom prst="rect">
            <a:avLst/>
          </a:prstGeom>
        </p:spPr>
        <p:txBody>
          <a:bodyPr wrap="square">
            <a:spAutoFit/>
          </a:bodyPr>
          <a:lstStyle/>
          <a:p>
            <a:r>
              <a:rPr lang="sr-Latn-RS" dirty="0" smtClean="0"/>
              <a:t>Koja je računska složenost problema</a:t>
            </a:r>
            <a:r>
              <a:rPr lang="en-US" dirty="0" smtClean="0"/>
              <a:t>?</a:t>
            </a:r>
            <a:endParaRPr lang="en-US" dirty="0"/>
          </a:p>
        </p:txBody>
      </p:sp>
    </p:spTree>
    <p:extLst>
      <p:ext uri="{BB962C8B-B14F-4D97-AF65-F5344CB8AC3E}">
        <p14:creationId xmlns:p14="http://schemas.microsoft.com/office/powerpoint/2010/main" val="29159354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b="1" dirty="0" smtClean="0"/>
              <a:t>Polinomijalni algoritam rezonovanja</a:t>
            </a:r>
            <a:endParaRPr lang="en-US" dirty="0"/>
          </a:p>
        </p:txBody>
      </p:sp>
      <p:sp>
        <p:nvSpPr>
          <p:cNvPr id="3" name="Rectangle 2"/>
          <p:cNvSpPr/>
          <p:nvPr/>
        </p:nvSpPr>
        <p:spPr>
          <a:xfrm>
            <a:off x="609600" y="1447800"/>
            <a:ext cx="7924800" cy="369332"/>
          </a:xfrm>
          <a:prstGeom prst="rect">
            <a:avLst/>
          </a:prstGeom>
        </p:spPr>
        <p:txBody>
          <a:bodyPr wrap="square">
            <a:spAutoFit/>
          </a:bodyPr>
          <a:lstStyle/>
          <a:p>
            <a:r>
              <a:rPr lang="sr-Latn-RS" dirty="0" smtClean="0"/>
              <a:t>Neka je</a:t>
            </a:r>
            <a:r>
              <a:rPr lang="en-US" dirty="0" smtClean="0"/>
              <a:t> </a:t>
            </a:r>
            <a:r>
              <a:rPr lang="en-US" i="1" dirty="0"/>
              <a:t>G</a:t>
            </a:r>
            <a:r>
              <a:rPr lang="en-US" baseline="-25000" dirty="0"/>
              <a:t>Θ</a:t>
            </a:r>
            <a:r>
              <a:rPr lang="en-US" dirty="0"/>
              <a:t> </a:t>
            </a:r>
            <a:r>
              <a:rPr lang="en-US" dirty="0" smtClean="0"/>
              <a:t>“</a:t>
            </a:r>
            <a:r>
              <a:rPr lang="sr-Latn-RS" dirty="0" smtClean="0"/>
              <a:t>graf koji je odgovarajući za </a:t>
            </a:r>
            <a:r>
              <a:rPr lang="en-US" dirty="0" smtClean="0"/>
              <a:t>Θ</a:t>
            </a:r>
            <a:r>
              <a:rPr lang="en-US" dirty="0"/>
              <a:t>”. </a:t>
            </a:r>
            <a:r>
              <a:rPr lang="sr-Latn-RS" dirty="0" smtClean="0"/>
              <a:t>Tada važi</a:t>
            </a:r>
            <a:r>
              <a:rPr lang="en-US" dirty="0" smtClean="0"/>
              <a:t>:</a:t>
            </a:r>
            <a:endParaRPr lang="en-US" dirty="0"/>
          </a:p>
        </p:txBody>
      </p:sp>
      <p:sp>
        <p:nvSpPr>
          <p:cNvPr id="4" name="Rectangle 3"/>
          <p:cNvSpPr/>
          <p:nvPr/>
        </p:nvSpPr>
        <p:spPr>
          <a:xfrm>
            <a:off x="609600" y="2286000"/>
            <a:ext cx="6781800" cy="923330"/>
          </a:xfrm>
          <a:prstGeom prst="rect">
            <a:avLst/>
          </a:prstGeom>
        </p:spPr>
        <p:txBody>
          <a:bodyPr wrap="square">
            <a:spAutoFit/>
          </a:bodyPr>
          <a:lstStyle/>
          <a:p>
            <a:pPr algn="ctr"/>
            <a:r>
              <a:rPr lang="el-GR" i="1" dirty="0"/>
              <a:t>π</a:t>
            </a:r>
            <a:r>
              <a:rPr lang="el-GR" dirty="0"/>
              <a:t>(Θ) |= </a:t>
            </a:r>
            <a:r>
              <a:rPr lang="el-GR" i="1" dirty="0"/>
              <a:t>∀</a:t>
            </a:r>
            <a:r>
              <a:rPr lang="en-US" i="1" dirty="0"/>
              <a:t>x</a:t>
            </a:r>
            <a:r>
              <a:rPr lang="en-US" dirty="0"/>
              <a:t>: </a:t>
            </a:r>
            <a:r>
              <a:rPr lang="en-US" i="1" dirty="0"/>
              <a:t>C</a:t>
            </a:r>
            <a:r>
              <a:rPr lang="en-US" dirty="0"/>
              <a:t>1(</a:t>
            </a:r>
            <a:r>
              <a:rPr lang="en-US" i="1" dirty="0"/>
              <a:t>x</a:t>
            </a:r>
            <a:r>
              <a:rPr lang="en-US" dirty="0"/>
              <a:t>) </a:t>
            </a:r>
            <a:r>
              <a:rPr lang="en-US" i="1" dirty="0"/>
              <a:t>→ C</a:t>
            </a:r>
            <a:r>
              <a:rPr lang="en-US" dirty="0"/>
              <a:t>2(</a:t>
            </a:r>
            <a:r>
              <a:rPr lang="en-US" i="1" dirty="0"/>
              <a:t>x</a:t>
            </a:r>
            <a:r>
              <a:rPr lang="en-US" dirty="0"/>
              <a:t>)</a:t>
            </a:r>
          </a:p>
          <a:p>
            <a:pPr algn="ctr"/>
            <a:r>
              <a:rPr lang="en-US" dirty="0" err="1"/>
              <a:t>iff</a:t>
            </a:r>
            <a:endParaRPr lang="en-US" dirty="0"/>
          </a:p>
          <a:p>
            <a:pPr algn="ctr"/>
            <a:r>
              <a:rPr lang="sr-Latn-RS" dirty="0" smtClean="0"/>
              <a:t>Postoji putanja u </a:t>
            </a:r>
            <a:r>
              <a:rPr lang="en-US" i="1" dirty="0" smtClean="0"/>
              <a:t>G</a:t>
            </a:r>
            <a:r>
              <a:rPr lang="en-US" baseline="-25000" dirty="0" smtClean="0"/>
              <a:t>Θ</a:t>
            </a:r>
            <a:r>
              <a:rPr lang="en-US" dirty="0" smtClean="0"/>
              <a:t> </a:t>
            </a:r>
            <a:r>
              <a:rPr lang="sr-Latn-RS" dirty="0" smtClean="0"/>
              <a:t>od</a:t>
            </a:r>
            <a:r>
              <a:rPr lang="en-US" dirty="0" smtClean="0"/>
              <a:t> </a:t>
            </a:r>
            <a:r>
              <a:rPr lang="en-US" i="1" dirty="0"/>
              <a:t>C</a:t>
            </a:r>
            <a:r>
              <a:rPr lang="en-US" baseline="-25000" dirty="0"/>
              <a:t>1</a:t>
            </a:r>
            <a:r>
              <a:rPr lang="en-US" dirty="0"/>
              <a:t> </a:t>
            </a:r>
            <a:r>
              <a:rPr lang="sr-Latn-RS" dirty="0" smtClean="0"/>
              <a:t>do</a:t>
            </a:r>
            <a:r>
              <a:rPr lang="en-US" dirty="0" smtClean="0"/>
              <a:t> </a:t>
            </a:r>
            <a:r>
              <a:rPr lang="en-US" i="1" dirty="0"/>
              <a:t>C</a:t>
            </a:r>
            <a:r>
              <a:rPr lang="en-US" baseline="-25000" dirty="0"/>
              <a:t>2</a:t>
            </a:r>
            <a:r>
              <a:rPr lang="en-US" dirty="0"/>
              <a:t>.</a:t>
            </a:r>
          </a:p>
        </p:txBody>
      </p:sp>
      <p:sp>
        <p:nvSpPr>
          <p:cNvPr id="5" name="Rectangle 4"/>
          <p:cNvSpPr/>
          <p:nvPr/>
        </p:nvSpPr>
        <p:spPr>
          <a:xfrm>
            <a:off x="457200" y="3429000"/>
            <a:ext cx="8458200" cy="2554545"/>
          </a:xfrm>
          <a:prstGeom prst="rect">
            <a:avLst/>
          </a:prstGeom>
        </p:spPr>
        <p:txBody>
          <a:bodyPr wrap="square">
            <a:spAutoFit/>
          </a:bodyPr>
          <a:lstStyle/>
          <a:p>
            <a:pPr marL="285750" indent="-285750">
              <a:buFont typeface="Arial" pitchFamily="34" charset="0"/>
              <a:buChar char="•"/>
            </a:pPr>
            <a:r>
              <a:rPr lang="sr-Latn-RS" sz="2000" dirty="0" smtClean="0"/>
              <a:t>Ovim je rezonovanje u mrežama sa striktnim nasleđivanjem svedeno na problem dohvatljivosti grafa, što je rešivo u polinomijalnom vremenu.</a:t>
            </a:r>
            <a:endParaRPr lang="en-US" sz="2000" dirty="0"/>
          </a:p>
          <a:p>
            <a:pPr marL="285750" indent="-285750">
              <a:buFont typeface="Arial" pitchFamily="34" charset="0"/>
              <a:buChar char="•"/>
            </a:pPr>
            <a:endParaRPr lang="sr-Latn-RS" sz="2000" b="1" dirty="0" smtClean="0"/>
          </a:p>
          <a:p>
            <a:r>
              <a:rPr lang="sr-Latn-RS" sz="2000" b="1" dirty="0" smtClean="0"/>
              <a:t>Napomena</a:t>
            </a:r>
            <a:r>
              <a:rPr lang="en-US" sz="2000" dirty="0" smtClean="0"/>
              <a:t>: </a:t>
            </a:r>
            <a:endParaRPr lang="sr-Latn-RS" sz="2000" dirty="0" smtClean="0"/>
          </a:p>
          <a:p>
            <a:pPr marL="285750" indent="-285750">
              <a:buFont typeface="Arial" pitchFamily="34" charset="0"/>
              <a:buChar char="•"/>
            </a:pPr>
            <a:r>
              <a:rPr lang="sr-Latn-RS" sz="2000" dirty="0" smtClean="0"/>
              <a:t>Rezonovanje NIJE JEDNOSTAVNO jer smo koristili graf za reprezentaciju znanja (neki od problema na grafovima su u stvari veoma teški)</a:t>
            </a:r>
            <a:r>
              <a:rPr lang="en-US" sz="2000" dirty="0" smtClean="0"/>
              <a:t>.</a:t>
            </a:r>
            <a:endParaRPr lang="en-US" sz="2000" dirty="0"/>
          </a:p>
          <a:p>
            <a:pPr marL="285750" indent="-285750">
              <a:buFont typeface="Arial" pitchFamily="34" charset="0"/>
              <a:buChar char="•"/>
            </a:pPr>
            <a:r>
              <a:rPr lang="sr-Latn-RS" sz="2000" dirty="0" smtClean="0"/>
              <a:t>Rezonovanje JESTE JEDNOSTAVNO jer je ekspresivnost, u poređenju sa logikom prvog reda, veoma ograničena</a:t>
            </a:r>
            <a:r>
              <a:rPr lang="en-US" sz="2000" dirty="0" smtClean="0"/>
              <a:t>.</a:t>
            </a:r>
            <a:endParaRPr lang="en-US" sz="2000" dirty="0"/>
          </a:p>
        </p:txBody>
      </p:sp>
    </p:spTree>
    <p:extLst>
      <p:ext uri="{BB962C8B-B14F-4D97-AF65-F5344CB8AC3E}">
        <p14:creationId xmlns:p14="http://schemas.microsoft.com/office/powerpoint/2010/main" val="211072093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sr-Latn-RS" dirty="0" smtClean="0"/>
              <a:t>Semantičke mreže omogućuju tranzitivno rezonovanje?</a:t>
            </a:r>
            <a:endParaRPr lang="en-US" dirty="0"/>
          </a:p>
        </p:txBody>
      </p:sp>
      <p:sp>
        <p:nvSpPr>
          <p:cNvPr id="4" name="Content Placeholder 3"/>
          <p:cNvSpPr>
            <a:spLocks noGrp="1"/>
          </p:cNvSpPr>
          <p:nvPr>
            <p:ph idx="1"/>
          </p:nvPr>
        </p:nvSpPr>
        <p:spPr/>
        <p:txBody>
          <a:bodyPr>
            <a:normAutofit/>
          </a:bodyPr>
          <a:lstStyle/>
          <a:p>
            <a:r>
              <a:rPr lang="en-US" dirty="0" err="1"/>
              <a:t>Tweety</a:t>
            </a:r>
            <a:r>
              <a:rPr lang="en-US" dirty="0"/>
              <a:t> </a:t>
            </a:r>
            <a:r>
              <a:rPr lang="sr-Latn-RS" dirty="0" smtClean="0"/>
              <a:t>je slon</a:t>
            </a:r>
            <a:r>
              <a:rPr lang="en-US" dirty="0" smtClean="0"/>
              <a:t>, </a:t>
            </a:r>
            <a:r>
              <a:rPr lang="sr-Latn-RS" dirty="0" smtClean="0"/>
              <a:t>slon je sisar</a:t>
            </a:r>
            <a:r>
              <a:rPr lang="en-US" dirty="0" smtClean="0"/>
              <a:t>: </a:t>
            </a:r>
            <a:r>
              <a:rPr lang="en-US" dirty="0" err="1"/>
              <a:t>Tweety</a:t>
            </a:r>
            <a:r>
              <a:rPr lang="en-US" dirty="0"/>
              <a:t> </a:t>
            </a:r>
            <a:r>
              <a:rPr lang="sr-Latn-RS" dirty="0" smtClean="0"/>
              <a:t>je sisar</a:t>
            </a:r>
            <a:r>
              <a:rPr lang="en-US" dirty="0" smtClean="0"/>
              <a:t>.</a:t>
            </a:r>
            <a:endParaRPr lang="en-US" dirty="0"/>
          </a:p>
          <a:p>
            <a:r>
              <a:rPr lang="sr-Latn-RS" dirty="0" smtClean="0"/>
              <a:t>Predsednik SAD bira se savke 4 godine. Buš je predsednik SAD: Buš se bira svake 4 godine</a:t>
            </a:r>
            <a:r>
              <a:rPr lang="en-US" dirty="0" smtClean="0"/>
              <a:t>!!!!</a:t>
            </a:r>
            <a:endParaRPr lang="en-US" dirty="0"/>
          </a:p>
          <a:p>
            <a:r>
              <a:rPr lang="sr-Latn-RS" dirty="0" smtClean="0"/>
              <a:t>Moj auto je </a:t>
            </a:r>
            <a:r>
              <a:rPr lang="en-US" dirty="0" smtClean="0"/>
              <a:t>Ford</a:t>
            </a:r>
            <a:r>
              <a:rPr lang="en-US" dirty="0"/>
              <a:t>, Ford </a:t>
            </a:r>
            <a:r>
              <a:rPr lang="sr-Latn-RS" dirty="0" smtClean="0"/>
              <a:t>je fabrika automobila</a:t>
            </a:r>
            <a:r>
              <a:rPr lang="en-US" dirty="0" smtClean="0"/>
              <a:t>: </a:t>
            </a:r>
            <a:r>
              <a:rPr lang="sr-Latn-RS" dirty="0" smtClean="0"/>
              <a:t>Moj auto je fabrika automobila</a:t>
            </a:r>
            <a:r>
              <a:rPr lang="en-US" dirty="0" smtClean="0"/>
              <a:t>!!!!</a:t>
            </a:r>
            <a:endParaRPr lang="sr-Latn-RS" dirty="0" smtClean="0"/>
          </a:p>
        </p:txBody>
      </p:sp>
    </p:spTree>
    <p:extLst>
      <p:ext uri="{BB962C8B-B14F-4D97-AF65-F5344CB8AC3E}">
        <p14:creationId xmlns:p14="http://schemas.microsoft.com/office/powerpoint/2010/main" val="26338005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Karakteristike svojstava u semantičkim mrežama</a:t>
            </a:r>
            <a:endParaRPr lang="en-GB" dirty="0"/>
          </a:p>
        </p:txBody>
      </p:sp>
      <p:sp>
        <p:nvSpPr>
          <p:cNvPr id="3" name="Content Placeholder 2"/>
          <p:cNvSpPr>
            <a:spLocks noGrp="1"/>
          </p:cNvSpPr>
          <p:nvPr>
            <p:ph idx="1"/>
          </p:nvPr>
        </p:nvSpPr>
        <p:spPr/>
        <p:txBody>
          <a:bodyPr>
            <a:normAutofit fontScale="77500" lnSpcReduction="20000"/>
          </a:bodyPr>
          <a:lstStyle/>
          <a:p>
            <a:r>
              <a:rPr lang="sr-Latn-RS" dirty="0" smtClean="0"/>
              <a:t>Potrebno omogućiti da se za konkrentno svojstvo navede da li je tranizitivno</a:t>
            </a:r>
          </a:p>
          <a:p>
            <a:r>
              <a:rPr lang="sr-Latn-RS" dirty="0" smtClean="0"/>
              <a:t>Ali ne samo to – OWL ima sledeće karakterizacije svojstava:</a:t>
            </a:r>
          </a:p>
          <a:p>
            <a:pPr lvl="1"/>
            <a:r>
              <a:rPr lang="en-GB" dirty="0" err="1" smtClean="0"/>
              <a:t>SymmetricObjectProperty</a:t>
            </a:r>
            <a:r>
              <a:rPr lang="en-GB" dirty="0"/>
              <a:t>( :</a:t>
            </a:r>
            <a:r>
              <a:rPr lang="en-GB" dirty="0" err="1"/>
              <a:t>hasSpouse</a:t>
            </a:r>
            <a:r>
              <a:rPr lang="en-GB" dirty="0"/>
              <a:t> ) </a:t>
            </a:r>
            <a:endParaRPr lang="sr-Latn-RS" dirty="0" smtClean="0"/>
          </a:p>
          <a:p>
            <a:pPr lvl="1"/>
            <a:r>
              <a:rPr lang="en-GB" dirty="0" err="1" smtClean="0"/>
              <a:t>AsymmetricObjectProperty</a:t>
            </a:r>
            <a:r>
              <a:rPr lang="en-GB" dirty="0"/>
              <a:t>( :</a:t>
            </a:r>
            <a:r>
              <a:rPr lang="en-GB" dirty="0" err="1"/>
              <a:t>hasChild</a:t>
            </a:r>
            <a:r>
              <a:rPr lang="en-GB" dirty="0"/>
              <a:t> ) </a:t>
            </a:r>
            <a:endParaRPr lang="sr-Latn-RS" dirty="0" smtClean="0"/>
          </a:p>
          <a:p>
            <a:pPr lvl="1"/>
            <a:r>
              <a:rPr lang="en-GB" dirty="0" err="1" smtClean="0"/>
              <a:t>DisjointObjectProperties</a:t>
            </a:r>
            <a:r>
              <a:rPr lang="en-GB" dirty="0"/>
              <a:t>( :</a:t>
            </a:r>
            <a:r>
              <a:rPr lang="en-GB" dirty="0" err="1"/>
              <a:t>hasParent</a:t>
            </a:r>
            <a:r>
              <a:rPr lang="en-GB" dirty="0"/>
              <a:t> :</a:t>
            </a:r>
            <a:r>
              <a:rPr lang="en-GB" dirty="0" err="1"/>
              <a:t>hasSpouse</a:t>
            </a:r>
            <a:r>
              <a:rPr lang="en-GB" dirty="0"/>
              <a:t> ) </a:t>
            </a:r>
            <a:endParaRPr lang="sr-Latn-RS" dirty="0" smtClean="0"/>
          </a:p>
          <a:p>
            <a:pPr lvl="1"/>
            <a:r>
              <a:rPr lang="en-GB" dirty="0" err="1" smtClean="0"/>
              <a:t>ReflexiveObjectProperty</a:t>
            </a:r>
            <a:r>
              <a:rPr lang="en-GB" dirty="0"/>
              <a:t>( :</a:t>
            </a:r>
            <a:r>
              <a:rPr lang="en-GB" dirty="0" err="1"/>
              <a:t>hasRelative</a:t>
            </a:r>
            <a:r>
              <a:rPr lang="en-GB" dirty="0"/>
              <a:t> ) </a:t>
            </a:r>
            <a:endParaRPr lang="sr-Latn-RS" dirty="0" smtClean="0"/>
          </a:p>
          <a:p>
            <a:pPr lvl="1"/>
            <a:r>
              <a:rPr lang="en-GB" dirty="0" err="1" smtClean="0"/>
              <a:t>IrreflexiveObjectProperty</a:t>
            </a:r>
            <a:r>
              <a:rPr lang="en-GB" dirty="0"/>
              <a:t>( :</a:t>
            </a:r>
            <a:r>
              <a:rPr lang="en-GB" dirty="0" err="1"/>
              <a:t>parentOf</a:t>
            </a:r>
            <a:r>
              <a:rPr lang="en-GB" dirty="0"/>
              <a:t> ) </a:t>
            </a:r>
            <a:endParaRPr lang="sr-Latn-RS" dirty="0" smtClean="0"/>
          </a:p>
          <a:p>
            <a:pPr lvl="1"/>
            <a:r>
              <a:rPr lang="en-GB" dirty="0" err="1" smtClean="0"/>
              <a:t>FunctionalObjectProperty</a:t>
            </a:r>
            <a:r>
              <a:rPr lang="en-GB" dirty="0"/>
              <a:t>( :</a:t>
            </a:r>
            <a:r>
              <a:rPr lang="en-GB" dirty="0" err="1"/>
              <a:t>hasHusband</a:t>
            </a:r>
            <a:r>
              <a:rPr lang="en-GB" dirty="0"/>
              <a:t> ) </a:t>
            </a:r>
            <a:endParaRPr lang="sr-Latn-RS" dirty="0" smtClean="0"/>
          </a:p>
          <a:p>
            <a:pPr lvl="1"/>
            <a:r>
              <a:rPr lang="en-GB" dirty="0" err="1" smtClean="0"/>
              <a:t>InverseFunctionalObjectProperty</a:t>
            </a:r>
            <a:r>
              <a:rPr lang="en-GB" dirty="0"/>
              <a:t>( :</a:t>
            </a:r>
            <a:r>
              <a:rPr lang="en-GB" dirty="0" err="1"/>
              <a:t>hasHusband</a:t>
            </a:r>
            <a:r>
              <a:rPr lang="en-GB" dirty="0"/>
              <a:t> ) </a:t>
            </a:r>
            <a:endParaRPr lang="sr-Latn-RS" dirty="0" smtClean="0"/>
          </a:p>
          <a:p>
            <a:pPr lvl="1"/>
            <a:r>
              <a:rPr lang="en-GB" dirty="0" err="1" smtClean="0"/>
              <a:t>TransitiveObjectProperty</a:t>
            </a:r>
            <a:r>
              <a:rPr lang="en-GB" dirty="0"/>
              <a:t>( :</a:t>
            </a:r>
            <a:r>
              <a:rPr lang="en-GB" dirty="0" err="1"/>
              <a:t>hasAncestor</a:t>
            </a:r>
            <a:r>
              <a:rPr lang="en-GB" dirty="0"/>
              <a:t> ) </a:t>
            </a:r>
            <a:endParaRPr lang="sr-Latn-RS" dirty="0" smtClean="0"/>
          </a:p>
          <a:p>
            <a:pPr lvl="1"/>
            <a:r>
              <a:rPr lang="en-GB" dirty="0" err="1" smtClean="0"/>
              <a:t>FunctionalDataProperty</a:t>
            </a:r>
            <a:r>
              <a:rPr lang="en-GB" dirty="0"/>
              <a:t>( :</a:t>
            </a:r>
            <a:r>
              <a:rPr lang="en-GB" dirty="0" err="1"/>
              <a:t>hasAge</a:t>
            </a:r>
            <a:r>
              <a:rPr lang="en-GB" dirty="0"/>
              <a:t> )</a:t>
            </a:r>
          </a:p>
        </p:txBody>
      </p:sp>
    </p:spTree>
    <p:extLst>
      <p:ext uri="{BB962C8B-B14F-4D97-AF65-F5344CB8AC3E}">
        <p14:creationId xmlns:p14="http://schemas.microsoft.com/office/powerpoint/2010/main" val="45016489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Implementacija semantičkih mreža</a:t>
            </a:r>
            <a:endParaRPr lang="en-US" dirty="0"/>
          </a:p>
        </p:txBody>
      </p:sp>
      <p:sp>
        <p:nvSpPr>
          <p:cNvPr id="3" name="Content Placeholder 2"/>
          <p:cNvSpPr>
            <a:spLocks noGrp="1"/>
          </p:cNvSpPr>
          <p:nvPr>
            <p:ph idx="1"/>
          </p:nvPr>
        </p:nvSpPr>
        <p:spPr/>
        <p:txBody>
          <a:bodyPr>
            <a:normAutofit fontScale="85000" lnSpcReduction="20000"/>
          </a:bodyPr>
          <a:lstStyle/>
          <a:p>
            <a:r>
              <a:rPr lang="sr-Latn-RS" dirty="0" smtClean="0"/>
              <a:t>Dva generalna načina</a:t>
            </a:r>
            <a:endParaRPr lang="en-US" dirty="0"/>
          </a:p>
          <a:p>
            <a:pPr lvl="1"/>
            <a:r>
              <a:rPr lang="sr-Latn-RS" b="1" dirty="0" smtClean="0"/>
              <a:t>Direktan pristup</a:t>
            </a:r>
            <a:endParaRPr lang="en-US" b="1" dirty="0"/>
          </a:p>
          <a:p>
            <a:pPr lvl="2"/>
            <a:r>
              <a:rPr lang="sr-Latn-RS" dirty="0" smtClean="0"/>
              <a:t>Kao grafovska struktura</a:t>
            </a:r>
            <a:endParaRPr lang="en-US" dirty="0"/>
          </a:p>
          <a:p>
            <a:pPr lvl="2"/>
            <a:r>
              <a:rPr lang="sr-Latn-RS" dirty="0" smtClean="0"/>
              <a:t>Zaključuje se prelaskom grafa</a:t>
            </a:r>
            <a:endParaRPr lang="en-US" dirty="0"/>
          </a:p>
          <a:p>
            <a:pPr lvl="1"/>
            <a:r>
              <a:rPr lang="sr-Latn-RS" b="1" dirty="0" smtClean="0"/>
              <a:t>Indirektan pristup</a:t>
            </a:r>
            <a:endParaRPr lang="en-US" b="1" dirty="0"/>
          </a:p>
          <a:p>
            <a:pPr lvl="2"/>
            <a:r>
              <a:rPr lang="sr-Latn-RS" dirty="0" smtClean="0"/>
              <a:t>Logičko/funkcioanlno programiranje</a:t>
            </a:r>
            <a:endParaRPr lang="en-US" dirty="0"/>
          </a:p>
          <a:p>
            <a:pPr lvl="3"/>
            <a:r>
              <a:rPr lang="sr-Latn-RS" dirty="0" smtClean="0"/>
              <a:t>Mehanizam zaključivanja iz </a:t>
            </a:r>
            <a:r>
              <a:rPr lang="en-US" dirty="0" smtClean="0"/>
              <a:t>Prolog</a:t>
            </a:r>
            <a:r>
              <a:rPr lang="sr-Latn-RS" dirty="0" smtClean="0"/>
              <a:t>-a može se direktno koristit</a:t>
            </a:r>
          </a:p>
          <a:p>
            <a:pPr lvl="2"/>
            <a:r>
              <a:rPr lang="sr-Latn-RS" dirty="0" smtClean="0"/>
              <a:t>Objektno orijentisano programiranje</a:t>
            </a:r>
            <a:endParaRPr lang="en-US" dirty="0"/>
          </a:p>
          <a:p>
            <a:pPr lvl="3"/>
            <a:r>
              <a:rPr lang="sr-Latn-RS" dirty="0" smtClean="0"/>
              <a:t>Algoritmi za zaključivanje se moraju implementirati</a:t>
            </a:r>
          </a:p>
          <a:p>
            <a:pPr lvl="2"/>
            <a:r>
              <a:rPr lang="sr-Latn-RS" dirty="0" smtClean="0"/>
              <a:t>Hibridni pristup</a:t>
            </a:r>
          </a:p>
          <a:p>
            <a:pPr lvl="3"/>
            <a:r>
              <a:rPr lang="sr-Latn-RS" dirty="0" smtClean="0"/>
              <a:t>CLOS (</a:t>
            </a:r>
            <a:r>
              <a:rPr lang="en-GB" dirty="0"/>
              <a:t>Common Lisp Object System</a:t>
            </a:r>
            <a:r>
              <a:rPr lang="sr-Latn-RS" dirty="0"/>
              <a:t>) </a:t>
            </a:r>
            <a:r>
              <a:rPr lang="sr-Latn-RS" dirty="0" smtClean="0"/>
              <a:t>– standrad za objektno orjentisano programiranje u LISPu. Implementacija semantičkih mreža je predložena u  </a:t>
            </a:r>
            <a:r>
              <a:rPr lang="sr-Latn-RS" dirty="0"/>
              <a:t>https://www.cs.unm.edu/~luger/ai-final2/LISP/CH%2018_Semantic%20Networks,%20Inheritance,%20and%20CLOS.pdf </a:t>
            </a:r>
            <a:endParaRPr lang="en-US" dirty="0"/>
          </a:p>
        </p:txBody>
      </p:sp>
    </p:spTree>
    <p:extLst>
      <p:ext uri="{BB962C8B-B14F-4D97-AF65-F5344CB8AC3E}">
        <p14:creationId xmlns:p14="http://schemas.microsoft.com/office/powerpoint/2010/main" val="21324183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lstStyle/>
          <a:p>
            <a:pPr indent="0" eaLnBrk="1" hangingPunct="1">
              <a:defRPr/>
            </a:pPr>
            <a:r>
              <a:rPr lang="sr-Latn-RS" dirty="0" smtClean="0"/>
              <a:t>Pitanja implementacije</a:t>
            </a:r>
            <a:endParaRPr lang="en-US" dirty="0" smtClean="0"/>
          </a:p>
        </p:txBody>
      </p:sp>
      <p:sp>
        <p:nvSpPr>
          <p:cNvPr id="44037" name="Rectangle 4"/>
          <p:cNvSpPr>
            <a:spLocks noGrp="1" noChangeArrowheads="1"/>
          </p:cNvSpPr>
          <p:nvPr>
            <p:ph type="body" idx="1"/>
          </p:nvPr>
        </p:nvSpPr>
        <p:spPr/>
        <p:txBody>
          <a:bodyPr rIns="130174">
            <a:normAutofit fontScale="92500" lnSpcReduction="20000"/>
          </a:bodyPr>
          <a:lstStyle/>
          <a:p>
            <a:pPr eaLnBrk="1" hangingPunct="1"/>
            <a:r>
              <a:rPr lang="sr-Latn-RS" dirty="0" smtClean="0"/>
              <a:t>Postoje jednostavne i efikasne reprezentacione šeme za semantičke mreže</a:t>
            </a:r>
            <a:endParaRPr lang="en-US" dirty="0" smtClean="0"/>
          </a:p>
          <a:p>
            <a:pPr marL="723900" lvl="1" eaLnBrk="1" hangingPunct="1"/>
            <a:r>
              <a:rPr lang="sr-Latn-RS" dirty="0" smtClean="0"/>
              <a:t>Tabele koje sadrže sve objekte i njihova svojstva</a:t>
            </a:r>
            <a:endParaRPr lang="en-US" dirty="0" smtClean="0"/>
          </a:p>
          <a:p>
            <a:pPr marL="723900" lvl="1" eaLnBrk="1" hangingPunct="1"/>
            <a:r>
              <a:rPr lang="sr-Latn-RS" dirty="0" smtClean="0"/>
              <a:t>Tabele ili povezane liste za relacije</a:t>
            </a:r>
            <a:endParaRPr lang="en-US" dirty="0" smtClean="0"/>
          </a:p>
          <a:p>
            <a:pPr eaLnBrk="1" hangingPunct="1"/>
            <a:r>
              <a:rPr lang="sr-Latn-RS" dirty="0" smtClean="0"/>
              <a:t>Konverzija u različite reprezentacione metode</a:t>
            </a:r>
            <a:endParaRPr lang="en-US" dirty="0" smtClean="0"/>
          </a:p>
          <a:p>
            <a:pPr marL="723900" lvl="1" eaLnBrk="1" hangingPunct="1"/>
            <a:r>
              <a:rPr lang="sr-Latn-RS" dirty="0" smtClean="0"/>
              <a:t>Predikatska logika</a:t>
            </a:r>
            <a:endParaRPr lang="en-US" dirty="0" smtClean="0"/>
          </a:p>
          <a:p>
            <a:pPr marL="1066800" lvl="2" eaLnBrk="1" hangingPunct="1"/>
            <a:r>
              <a:rPr lang="sr-Latn-RS" dirty="0" smtClean="0"/>
              <a:t>Čvorovi odgovaraju varijablama ili konstantama</a:t>
            </a:r>
            <a:endParaRPr lang="en-US" dirty="0" smtClean="0"/>
          </a:p>
          <a:p>
            <a:pPr marL="1066800" lvl="2" eaLnBrk="1" hangingPunct="1"/>
            <a:r>
              <a:rPr lang="sr-Latn-RS" dirty="0" smtClean="0"/>
              <a:t>Linkovi odgovaraju predikatima</a:t>
            </a:r>
            <a:endParaRPr lang="en-US" dirty="0" smtClean="0"/>
          </a:p>
          <a:p>
            <a:pPr marL="723900" lvl="1" eaLnBrk="1" hangingPunct="1"/>
            <a:r>
              <a:rPr lang="sr-Latn-RS" dirty="0" smtClean="0"/>
              <a:t>Propoziciona logika</a:t>
            </a:r>
            <a:endParaRPr lang="en-US" dirty="0" smtClean="0"/>
          </a:p>
          <a:p>
            <a:pPr marL="1066800" lvl="2" eaLnBrk="1" hangingPunct="1"/>
            <a:r>
              <a:rPr lang="sr-Latn-RS" dirty="0" smtClean="0"/>
              <a:t>Čvorovi i linkovi se prevode u propozicione varijable i na pogodan način se kombinuju logičkim veznicima</a:t>
            </a:r>
            <a:endParaRPr lang="en-US" dirty="0" smtClean="0"/>
          </a:p>
        </p:txBody>
      </p:sp>
    </p:spTree>
    <p:extLst>
      <p:ext uri="{BB962C8B-B14F-4D97-AF65-F5344CB8AC3E}">
        <p14:creationId xmlns:p14="http://schemas.microsoft.com/office/powerpoint/2010/main" val="519856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Prednosti semantičkih mreža</a:t>
            </a:r>
            <a:endParaRPr lang="en-US" dirty="0"/>
          </a:p>
        </p:txBody>
      </p:sp>
      <p:sp>
        <p:nvSpPr>
          <p:cNvPr id="3" name="Content Placeholder 2"/>
          <p:cNvSpPr>
            <a:spLocks noGrp="1"/>
          </p:cNvSpPr>
          <p:nvPr>
            <p:ph idx="1"/>
          </p:nvPr>
        </p:nvSpPr>
        <p:spPr/>
        <p:txBody>
          <a:bodyPr/>
          <a:lstStyle/>
          <a:p>
            <a:r>
              <a:rPr lang="sr-Latn-RS" dirty="0" smtClean="0"/>
              <a:t>Pogodne su za predstavljanje strukturiranog činjeničnog znanja</a:t>
            </a:r>
          </a:p>
          <a:p>
            <a:r>
              <a:rPr lang="sr-Latn-RS" dirty="0" smtClean="0"/>
              <a:t>Fleksibilne za predstavljanje konceptnih zavisnosti.</a:t>
            </a:r>
            <a:endParaRPr lang="en-US" dirty="0"/>
          </a:p>
          <a:p>
            <a:r>
              <a:rPr lang="sr-Latn-RS" dirty="0" smtClean="0"/>
              <a:t>Mogu da predstave ideje kauzalnosti</a:t>
            </a:r>
            <a:r>
              <a:rPr lang="en-US" dirty="0" smtClean="0"/>
              <a:t>.</a:t>
            </a:r>
            <a:endParaRPr lang="en-US" dirty="0"/>
          </a:p>
          <a:p>
            <a:r>
              <a:rPr lang="sr-Latn-RS" dirty="0" smtClean="0"/>
              <a:t>Relativno lako obuhvataju i predstavljaju rečenice prirodnog jezika</a:t>
            </a:r>
            <a:r>
              <a:rPr lang="en-US" dirty="0" smtClean="0"/>
              <a:t>.</a:t>
            </a:r>
            <a:endParaRPr lang="en-US" dirty="0"/>
          </a:p>
        </p:txBody>
      </p:sp>
    </p:spTree>
    <p:extLst>
      <p:ext uri="{BB962C8B-B14F-4D97-AF65-F5344CB8AC3E}">
        <p14:creationId xmlns:p14="http://schemas.microsoft.com/office/powerpoint/2010/main" val="11867201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p:cNvSpPr>
          <p:nvPr/>
        </p:nvSpPr>
        <p:spPr bwMode="auto">
          <a:xfrm>
            <a:off x="6021388" y="6553200"/>
            <a:ext cx="2984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38100" algn="r"/>
            <a:r>
              <a:rPr lang="en-US" sz="1400" b="1">
                <a:solidFill>
                  <a:schemeClr val="tx1"/>
                </a:solidFill>
                <a:latin typeface="Arial" charset="0"/>
                <a:cs typeface="Arial" charset="0"/>
                <a:sym typeface="Arial" charset="0"/>
              </a:rPr>
              <a:t>Knowledge Representation  </a:t>
            </a:r>
          </a:p>
        </p:txBody>
      </p:sp>
      <p:sp>
        <p:nvSpPr>
          <p:cNvPr id="2" name="Rectangle 3"/>
          <p:cNvSpPr>
            <a:spLocks noGrp="1" noChangeArrowheads="1"/>
          </p:cNvSpPr>
          <p:nvPr>
            <p:ph type="title"/>
          </p:nvPr>
        </p:nvSpPr>
        <p:spPr>
          <a:xfrm>
            <a:off x="228600" y="338138"/>
            <a:ext cx="8610600" cy="804862"/>
          </a:xfrm>
        </p:spPr>
        <p:txBody>
          <a:bodyPr rIns="130174"/>
          <a:lstStyle/>
          <a:p>
            <a:pPr indent="0" eaLnBrk="1" hangingPunct="1">
              <a:defRPr/>
            </a:pPr>
            <a:r>
              <a:rPr lang="sr-Latn-RS" dirty="0" smtClean="0"/>
              <a:t>Nedostaci semantičkih mreža</a:t>
            </a:r>
            <a:endParaRPr lang="en-US" dirty="0" smtClean="0"/>
          </a:p>
        </p:txBody>
      </p:sp>
      <p:sp>
        <p:nvSpPr>
          <p:cNvPr id="46085" name="Rectangle 4"/>
          <p:cNvSpPr>
            <a:spLocks noGrp="1" noChangeArrowheads="1"/>
          </p:cNvSpPr>
          <p:nvPr>
            <p:ph type="body" idx="1"/>
          </p:nvPr>
        </p:nvSpPr>
        <p:spPr>
          <a:xfrm>
            <a:off x="228600" y="1143000"/>
            <a:ext cx="8839200" cy="5715000"/>
          </a:xfrm>
        </p:spPr>
        <p:txBody>
          <a:bodyPr rIns="130174"/>
          <a:lstStyle/>
          <a:p>
            <a:pPr eaLnBrk="1" hangingPunct="1">
              <a:lnSpc>
                <a:spcPct val="90000"/>
              </a:lnSpc>
            </a:pPr>
            <a:r>
              <a:rPr lang="sr-Latn-RS" sz="2400" dirty="0" smtClean="0"/>
              <a:t>Izražajnost</a:t>
            </a:r>
            <a:endParaRPr lang="en-US" sz="2400" dirty="0" smtClean="0"/>
          </a:p>
          <a:p>
            <a:pPr marL="723900" lvl="1" eaLnBrk="1" hangingPunct="1">
              <a:lnSpc>
                <a:spcPct val="90000"/>
              </a:lnSpc>
            </a:pPr>
            <a:r>
              <a:rPr lang="sr-Latn-RS" sz="2000" dirty="0" smtClean="0"/>
              <a:t>Čvor nema internu strukturu</a:t>
            </a:r>
            <a:endParaRPr lang="en-US" sz="2000" dirty="0" smtClean="0"/>
          </a:p>
          <a:p>
            <a:pPr marL="723900" lvl="1" eaLnBrk="1" hangingPunct="1">
              <a:lnSpc>
                <a:spcPct val="90000"/>
              </a:lnSpc>
            </a:pPr>
            <a:r>
              <a:rPr lang="sr-Latn-RS" sz="2000" dirty="0" smtClean="0"/>
              <a:t>Problem predstavljanja nebinarnih relacija (relacije između više čvorova)</a:t>
            </a:r>
          </a:p>
          <a:p>
            <a:pPr marL="1123950" lvl="2">
              <a:lnSpc>
                <a:spcPct val="90000"/>
              </a:lnSpc>
            </a:pPr>
            <a:r>
              <a:rPr lang="sr-Latn-RS" sz="1600" dirty="0" smtClean="0"/>
              <a:t>Reifikacije umeju da „zakomplikuju“ mrežu</a:t>
            </a:r>
            <a:endParaRPr lang="en-US" sz="1600" dirty="0" smtClean="0"/>
          </a:p>
          <a:p>
            <a:pPr marL="723900" lvl="1" eaLnBrk="1" hangingPunct="1">
              <a:lnSpc>
                <a:spcPct val="90000"/>
              </a:lnSpc>
            </a:pPr>
            <a:r>
              <a:rPr lang="sr-Latn-RS" sz="2000" dirty="0" smtClean="0"/>
              <a:t>Nije lako reprezentovati heurističke informacije</a:t>
            </a:r>
            <a:endParaRPr lang="en-US" sz="2000" dirty="0" smtClean="0"/>
          </a:p>
          <a:p>
            <a:pPr marL="723900" lvl="1" eaLnBrk="1" hangingPunct="1">
              <a:lnSpc>
                <a:spcPct val="90000"/>
              </a:lnSpc>
            </a:pPr>
            <a:r>
              <a:rPr lang="sr-Latn-RS" sz="2000" dirty="0" smtClean="0"/>
              <a:t>Proširenje je moguće, ali ne baš na elegantan način</a:t>
            </a:r>
            <a:endParaRPr lang="en-US" sz="2000" dirty="0" smtClean="0"/>
          </a:p>
          <a:p>
            <a:pPr eaLnBrk="1" hangingPunct="1">
              <a:lnSpc>
                <a:spcPct val="90000"/>
              </a:lnSpc>
            </a:pPr>
            <a:r>
              <a:rPr lang="sr-Latn-RS" sz="2400" dirty="0" smtClean="0"/>
              <a:t>Efikasnost</a:t>
            </a:r>
            <a:endParaRPr lang="en-US" sz="2400" dirty="0" smtClean="0"/>
          </a:p>
          <a:p>
            <a:pPr marL="723900" lvl="1" eaLnBrk="1" hangingPunct="1">
              <a:lnSpc>
                <a:spcPct val="90000"/>
              </a:lnSpc>
            </a:pPr>
            <a:r>
              <a:rPr lang="sr-Latn-RS" sz="2000" dirty="0" smtClean="0"/>
              <a:t>Može da dovede do velikih skupova čvorova i linkova</a:t>
            </a:r>
            <a:endParaRPr lang="en-US" sz="2000" dirty="0" smtClean="0"/>
          </a:p>
          <a:p>
            <a:pPr marL="723900" lvl="1" eaLnBrk="1" hangingPunct="1">
              <a:lnSpc>
                <a:spcPct val="90000"/>
              </a:lnSpc>
            </a:pPr>
            <a:r>
              <a:rPr lang="sr-Latn-RS" sz="2000" dirty="0" smtClean="0"/>
              <a:t>Pretraga može da dovede do kombinatorne eksplozije</a:t>
            </a:r>
            <a:endParaRPr lang="en-US" sz="2000" dirty="0" smtClean="0"/>
          </a:p>
          <a:p>
            <a:pPr marL="1066800" lvl="2" eaLnBrk="1" hangingPunct="1">
              <a:lnSpc>
                <a:spcPct val="90000"/>
              </a:lnSpc>
            </a:pPr>
            <a:r>
              <a:rPr lang="sr-Latn-RS" sz="1800" dirty="0" smtClean="0"/>
              <a:t>Posebno za upite sa negativnim rezultatom – treba proći kroz celu mrežu</a:t>
            </a:r>
            <a:endParaRPr lang="en-US" sz="1800" dirty="0" smtClean="0"/>
          </a:p>
          <a:p>
            <a:pPr eaLnBrk="1" hangingPunct="1">
              <a:lnSpc>
                <a:spcPct val="90000"/>
              </a:lnSpc>
            </a:pPr>
            <a:r>
              <a:rPr lang="sr-Latn-RS" sz="2400" dirty="0" smtClean="0"/>
              <a:t>Upotrebljivost</a:t>
            </a:r>
            <a:endParaRPr lang="en-US" sz="2400" dirty="0" smtClean="0"/>
          </a:p>
          <a:p>
            <a:pPr marL="723900" lvl="1" eaLnBrk="1" hangingPunct="1">
              <a:lnSpc>
                <a:spcPct val="90000"/>
              </a:lnSpc>
            </a:pPr>
            <a:r>
              <a:rPr lang="sr-Latn-RS" sz="2000" dirty="0" smtClean="0"/>
              <a:t>Nedostatak standarda </a:t>
            </a:r>
          </a:p>
          <a:p>
            <a:pPr marL="1123950" lvl="2">
              <a:lnSpc>
                <a:spcPct val="90000"/>
              </a:lnSpc>
            </a:pPr>
            <a:r>
              <a:rPr lang="sr-Latn-RS" sz="1600" dirty="0" smtClean="0"/>
              <a:t>Za tipove čvorova</a:t>
            </a:r>
          </a:p>
          <a:p>
            <a:pPr marL="1123950" lvl="2">
              <a:lnSpc>
                <a:spcPct val="90000"/>
              </a:lnSpc>
            </a:pPr>
            <a:r>
              <a:rPr lang="sr-Latn-RS" sz="1600" dirty="0" smtClean="0"/>
              <a:t>Za tipove linkova</a:t>
            </a:r>
            <a:endParaRPr lang="en-US" sz="1600" dirty="0" smtClean="0"/>
          </a:p>
          <a:p>
            <a:pPr marL="723900" lvl="1" eaLnBrk="1" hangingPunct="1">
              <a:lnSpc>
                <a:spcPct val="90000"/>
              </a:lnSpc>
            </a:pPr>
            <a:r>
              <a:rPr lang="sr-Latn-RS" sz="2000" dirty="0" smtClean="0"/>
              <a:t>Imenovanje čvorova</a:t>
            </a:r>
            <a:endParaRPr lang="en-US" sz="2000" dirty="0" smtClean="0"/>
          </a:p>
          <a:p>
            <a:pPr marL="1066800" lvl="2" eaLnBrk="1" hangingPunct="1">
              <a:lnSpc>
                <a:spcPct val="90000"/>
              </a:lnSpc>
            </a:pPr>
            <a:r>
              <a:rPr lang="sr-Latn-RS" sz="1800" dirty="0" smtClean="0"/>
              <a:t>Klase</a:t>
            </a:r>
            <a:r>
              <a:rPr lang="en-US" sz="1800" dirty="0" smtClean="0"/>
              <a:t>, </a:t>
            </a:r>
            <a:r>
              <a:rPr lang="sr-Latn-RS" sz="1800" dirty="0" smtClean="0"/>
              <a:t>instance</a:t>
            </a:r>
            <a:endParaRPr lang="en-US" sz="1800" dirty="0" smtClean="0"/>
          </a:p>
        </p:txBody>
      </p:sp>
    </p:spTree>
    <p:extLst>
      <p:ext uri="{BB962C8B-B14F-4D97-AF65-F5344CB8AC3E}">
        <p14:creationId xmlns:p14="http://schemas.microsoft.com/office/powerpoint/2010/main" val="4237628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p:cNvSpPr>
          <p:nvPr/>
        </p:nvSpPr>
        <p:spPr bwMode="auto">
          <a:xfrm>
            <a:off x="44450" y="6542088"/>
            <a:ext cx="25638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39686" bIns="0">
            <a:spAutoFit/>
          </a:bodyPr>
          <a:lstStyle/>
          <a:p>
            <a:pPr marL="38100"/>
            <a:r>
              <a:rPr lang="en-US" sz="1400">
                <a:solidFill>
                  <a:srgbClr val="00FF00"/>
                </a:solidFill>
                <a:latin typeface="Helvetica" charset="0"/>
                <a:cs typeface="Helvetica" charset="0"/>
                <a:sym typeface="Helvetica" charset="0"/>
              </a:rPr>
              <a:t> © 2002-2011 Franz J. Kurfess</a:t>
            </a:r>
          </a:p>
        </p:txBody>
      </p:sp>
      <p:sp>
        <p:nvSpPr>
          <p:cNvPr id="38915" name="Rectangle 2"/>
          <p:cNvSpPr>
            <a:spLocks/>
          </p:cNvSpPr>
          <p:nvPr/>
        </p:nvSpPr>
        <p:spPr bwMode="auto">
          <a:xfrm>
            <a:off x="6021388" y="6553200"/>
            <a:ext cx="2984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38100" algn="r"/>
            <a:r>
              <a:rPr lang="en-US" sz="1400" b="1">
                <a:solidFill>
                  <a:schemeClr val="tx1"/>
                </a:solidFill>
                <a:latin typeface="Arial" charset="0"/>
                <a:cs typeface="Arial" charset="0"/>
                <a:sym typeface="Arial" charset="0"/>
              </a:rPr>
              <a:t>Knowledge Representation  </a:t>
            </a:r>
          </a:p>
        </p:txBody>
      </p:sp>
      <p:sp>
        <p:nvSpPr>
          <p:cNvPr id="2" name="Rectangle 3"/>
          <p:cNvSpPr>
            <a:spLocks noGrp="1" noChangeArrowheads="1"/>
          </p:cNvSpPr>
          <p:nvPr>
            <p:ph type="title"/>
          </p:nvPr>
        </p:nvSpPr>
        <p:spPr/>
        <p:txBody>
          <a:bodyPr rIns="130174"/>
          <a:lstStyle/>
          <a:p>
            <a:pPr indent="0" eaLnBrk="1" hangingPunct="1">
              <a:defRPr/>
            </a:pPr>
            <a:r>
              <a:rPr lang="sr-Latn-RS" dirty="0" smtClean="0"/>
              <a:t>Primer: </a:t>
            </a:r>
            <a:r>
              <a:rPr lang="en-US" dirty="0" err="1" smtClean="0"/>
              <a:t>Semantix</a:t>
            </a:r>
            <a:r>
              <a:rPr lang="en-US" dirty="0" smtClean="0"/>
              <a:t> Net</a:t>
            </a:r>
          </a:p>
        </p:txBody>
      </p:sp>
      <p:sp>
        <p:nvSpPr>
          <p:cNvPr id="38917" name="Oval 4"/>
          <p:cNvSpPr>
            <a:spLocks/>
          </p:cNvSpPr>
          <p:nvPr/>
        </p:nvSpPr>
        <p:spPr bwMode="auto">
          <a:xfrm>
            <a:off x="1866900" y="2133600"/>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sp>
        <p:nvSpPr>
          <p:cNvPr id="38918" name="Oval 5"/>
          <p:cNvSpPr>
            <a:spLocks/>
          </p:cNvSpPr>
          <p:nvPr/>
        </p:nvSpPr>
        <p:spPr bwMode="auto">
          <a:xfrm>
            <a:off x="7985125" y="3619500"/>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sp>
        <p:nvSpPr>
          <p:cNvPr id="38919" name="Oval 6"/>
          <p:cNvSpPr>
            <a:spLocks/>
          </p:cNvSpPr>
          <p:nvPr/>
        </p:nvSpPr>
        <p:spPr bwMode="auto">
          <a:xfrm>
            <a:off x="3810000" y="1676400"/>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sp>
        <p:nvSpPr>
          <p:cNvPr id="38920" name="Oval 7"/>
          <p:cNvSpPr>
            <a:spLocks/>
          </p:cNvSpPr>
          <p:nvPr/>
        </p:nvSpPr>
        <p:spPr bwMode="auto">
          <a:xfrm>
            <a:off x="1333500" y="3887788"/>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grpSp>
        <p:nvGrpSpPr>
          <p:cNvPr id="38921" name="Group 10"/>
          <p:cNvGrpSpPr>
            <a:grpSpLocks/>
          </p:cNvGrpSpPr>
          <p:nvPr/>
        </p:nvGrpSpPr>
        <p:grpSpPr bwMode="auto">
          <a:xfrm>
            <a:off x="4051300" y="3154363"/>
            <a:ext cx="771525" cy="723900"/>
            <a:chOff x="0" y="0"/>
            <a:chExt cx="486" cy="456"/>
          </a:xfrm>
        </p:grpSpPr>
        <p:sp>
          <p:nvSpPr>
            <p:cNvPr id="38978" name="Oval 8"/>
            <p:cNvSpPr>
              <a:spLocks/>
            </p:cNvSpPr>
            <p:nvPr/>
          </p:nvSpPr>
          <p:spPr bwMode="auto">
            <a:xfrm>
              <a:off x="29" y="0"/>
              <a:ext cx="427" cy="456"/>
            </a:xfrm>
            <a:prstGeom prst="ellipse">
              <a:avLst/>
            </a:prstGeom>
            <a:solidFill>
              <a:srgbClr val="FFAF18"/>
            </a:solidFill>
            <a:ln w="9525">
              <a:solidFill>
                <a:schemeClr val="tx1"/>
              </a:solidFill>
              <a:round/>
              <a:headEnd/>
              <a:tailEnd/>
            </a:ln>
          </p:spPr>
          <p:txBody>
            <a:bodyPr lIns="0" tIns="0" rIns="0" bIns="0"/>
            <a:lstStyle/>
            <a:p>
              <a:endParaRPr lang="en-US"/>
            </a:p>
          </p:txBody>
        </p:sp>
        <p:sp>
          <p:nvSpPr>
            <p:cNvPr id="38979" name="Rectangle 9"/>
            <p:cNvSpPr>
              <a:spLocks/>
            </p:cNvSpPr>
            <p:nvPr/>
          </p:nvSpPr>
          <p:spPr bwMode="auto">
            <a:xfrm>
              <a:off x="0" y="88"/>
              <a:ext cx="486"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78049" bIns="38100" anchor="ctr">
              <a:spAutoFit/>
            </a:bodyPr>
            <a:lstStyle/>
            <a:p>
              <a:pPr marL="1588" algn="ctr"/>
              <a:r>
                <a:rPr lang="en-US" b="1">
                  <a:solidFill>
                    <a:schemeClr val="tx1"/>
                  </a:solidFill>
                  <a:cs typeface="Times" charset="0"/>
                </a:rPr>
                <a:t>Gaul</a:t>
              </a:r>
            </a:p>
          </p:txBody>
        </p:sp>
      </p:grpSp>
      <p:sp>
        <p:nvSpPr>
          <p:cNvPr id="38922" name="Oval 11"/>
          <p:cNvSpPr>
            <a:spLocks/>
          </p:cNvSpPr>
          <p:nvPr/>
        </p:nvSpPr>
        <p:spPr bwMode="auto">
          <a:xfrm>
            <a:off x="2684463" y="5413375"/>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sp>
        <p:nvSpPr>
          <p:cNvPr id="38923" name="Oval 12"/>
          <p:cNvSpPr>
            <a:spLocks/>
          </p:cNvSpPr>
          <p:nvPr/>
        </p:nvSpPr>
        <p:spPr bwMode="auto">
          <a:xfrm>
            <a:off x="6748463" y="5334000"/>
            <a:ext cx="533400" cy="533400"/>
          </a:xfrm>
          <a:prstGeom prst="ellipse">
            <a:avLst/>
          </a:prstGeom>
          <a:solidFill>
            <a:srgbClr val="291A10"/>
          </a:solidFill>
          <a:ln w="9525">
            <a:solidFill>
              <a:schemeClr val="tx1"/>
            </a:solidFill>
            <a:round/>
            <a:headEnd/>
            <a:tailEnd/>
          </a:ln>
        </p:spPr>
        <p:txBody>
          <a:bodyPr lIns="0" tIns="0" rIns="0" bIns="0"/>
          <a:lstStyle/>
          <a:p>
            <a:endParaRPr lang="en-US"/>
          </a:p>
        </p:txBody>
      </p:sp>
      <p:sp>
        <p:nvSpPr>
          <p:cNvPr id="38924" name="Oval 13"/>
          <p:cNvSpPr>
            <a:spLocks/>
          </p:cNvSpPr>
          <p:nvPr/>
        </p:nvSpPr>
        <p:spPr bwMode="auto">
          <a:xfrm>
            <a:off x="6130925" y="1789113"/>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cxnSp>
        <p:nvCxnSpPr>
          <p:cNvPr id="38925" name="AutoShape 14"/>
          <p:cNvCxnSpPr>
            <a:cxnSpLocks noChangeShapeType="1"/>
            <a:stCxn id="38919" idx="0"/>
            <a:endCxn id="38924" idx="0"/>
          </p:cNvCxnSpPr>
          <p:nvPr/>
        </p:nvCxnSpPr>
        <p:spPr bwMode="auto">
          <a:xfrm>
            <a:off x="4076700" y="1943100"/>
            <a:ext cx="2320925" cy="11112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26" name="AutoShape 15"/>
          <p:cNvCxnSpPr>
            <a:cxnSpLocks noChangeShapeType="1"/>
          </p:cNvCxnSpPr>
          <p:nvPr/>
        </p:nvCxnSpPr>
        <p:spPr bwMode="auto">
          <a:xfrm>
            <a:off x="4076700" y="1943100"/>
            <a:ext cx="360363" cy="157321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27" name="AutoShape 16"/>
          <p:cNvCxnSpPr>
            <a:cxnSpLocks noChangeShapeType="1"/>
            <a:stCxn id="38924" idx="0"/>
            <a:endCxn id="38918" idx="0"/>
          </p:cNvCxnSpPr>
          <p:nvPr/>
        </p:nvCxnSpPr>
        <p:spPr bwMode="auto">
          <a:xfrm>
            <a:off x="6397625" y="2055813"/>
            <a:ext cx="1854200" cy="1830387"/>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8928" name="AutoShape 17"/>
          <p:cNvCxnSpPr>
            <a:cxnSpLocks noChangeShapeType="1"/>
            <a:stCxn id="38918" idx="0"/>
            <a:endCxn id="38923" idx="0"/>
          </p:cNvCxnSpPr>
          <p:nvPr/>
        </p:nvCxnSpPr>
        <p:spPr bwMode="auto">
          <a:xfrm flipH="1">
            <a:off x="7015163" y="3886200"/>
            <a:ext cx="1236662" cy="17145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29" name="AutoShape 18"/>
          <p:cNvCxnSpPr>
            <a:cxnSpLocks noChangeShapeType="1"/>
          </p:cNvCxnSpPr>
          <p:nvPr/>
        </p:nvCxnSpPr>
        <p:spPr bwMode="auto">
          <a:xfrm rot="10800000">
            <a:off x="4437063" y="3516313"/>
            <a:ext cx="3814762" cy="3698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0" name="AutoShape 19"/>
          <p:cNvCxnSpPr>
            <a:cxnSpLocks noChangeShapeType="1"/>
            <a:stCxn id="38923" idx="0"/>
            <a:endCxn id="38922" idx="0"/>
          </p:cNvCxnSpPr>
          <p:nvPr/>
        </p:nvCxnSpPr>
        <p:spPr bwMode="auto">
          <a:xfrm flipH="1">
            <a:off x="2951163" y="5600700"/>
            <a:ext cx="4064000" cy="79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1" name="AutoShape 20"/>
          <p:cNvCxnSpPr>
            <a:cxnSpLocks noChangeShapeType="1"/>
            <a:stCxn id="38922" idx="0"/>
            <a:endCxn id="38920" idx="0"/>
          </p:cNvCxnSpPr>
          <p:nvPr/>
        </p:nvCxnSpPr>
        <p:spPr bwMode="auto">
          <a:xfrm rot="10800000">
            <a:off x="1600200" y="4154488"/>
            <a:ext cx="1350963" cy="15255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2" name="AutoShape 21"/>
          <p:cNvCxnSpPr>
            <a:cxnSpLocks noChangeShapeType="1"/>
            <a:stCxn id="38919" idx="0"/>
            <a:endCxn id="38917" idx="0"/>
          </p:cNvCxnSpPr>
          <p:nvPr/>
        </p:nvCxnSpPr>
        <p:spPr bwMode="auto">
          <a:xfrm flipH="1">
            <a:off x="2133600" y="1943100"/>
            <a:ext cx="1943100" cy="4572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3" name="AutoShape 22"/>
          <p:cNvCxnSpPr>
            <a:cxnSpLocks noChangeShapeType="1"/>
            <a:stCxn id="38920" idx="0"/>
            <a:endCxn id="38917" idx="0"/>
          </p:cNvCxnSpPr>
          <p:nvPr/>
        </p:nvCxnSpPr>
        <p:spPr bwMode="auto">
          <a:xfrm rot="10800000" flipH="1">
            <a:off x="1598613" y="2400300"/>
            <a:ext cx="534987" cy="175418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934" name="Rectangle 23"/>
          <p:cNvSpPr>
            <a:spLocks/>
          </p:cNvSpPr>
          <p:nvPr/>
        </p:nvSpPr>
        <p:spPr bwMode="auto">
          <a:xfrm>
            <a:off x="5667375" y="1331913"/>
            <a:ext cx="11017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dirty="0" err="1">
                <a:solidFill>
                  <a:schemeClr val="tx1"/>
                </a:solidFill>
                <a:cs typeface="Times" charset="0"/>
              </a:rPr>
              <a:t>Astérix</a:t>
            </a:r>
            <a:endParaRPr lang="en-US" b="1" dirty="0">
              <a:solidFill>
                <a:schemeClr val="tx1"/>
              </a:solidFill>
              <a:cs typeface="Times" charset="0"/>
            </a:endParaRPr>
          </a:p>
        </p:txBody>
      </p:sp>
      <p:sp>
        <p:nvSpPr>
          <p:cNvPr id="38935" name="Rectangle 24"/>
          <p:cNvSpPr>
            <a:spLocks/>
          </p:cNvSpPr>
          <p:nvPr/>
        </p:nvSpPr>
        <p:spPr bwMode="auto">
          <a:xfrm>
            <a:off x="7985125" y="3046413"/>
            <a:ext cx="10175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a:solidFill>
                  <a:schemeClr val="tx1"/>
                </a:solidFill>
                <a:cs typeface="Times" charset="0"/>
              </a:rPr>
              <a:t>Obélix</a:t>
            </a:r>
          </a:p>
        </p:txBody>
      </p:sp>
      <p:sp>
        <p:nvSpPr>
          <p:cNvPr id="38936" name="Rectangle 25"/>
          <p:cNvSpPr>
            <a:spLocks/>
          </p:cNvSpPr>
          <p:nvPr/>
        </p:nvSpPr>
        <p:spPr bwMode="auto">
          <a:xfrm>
            <a:off x="6249988" y="5791200"/>
            <a:ext cx="901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a:solidFill>
                  <a:schemeClr val="tx1"/>
                </a:solidFill>
                <a:cs typeface="Times" charset="0"/>
              </a:rPr>
              <a:t>Idéfix</a:t>
            </a:r>
          </a:p>
        </p:txBody>
      </p:sp>
      <p:cxnSp>
        <p:nvCxnSpPr>
          <p:cNvPr id="38937" name="AutoShape 26"/>
          <p:cNvCxnSpPr>
            <a:cxnSpLocks noChangeShapeType="1"/>
          </p:cNvCxnSpPr>
          <p:nvPr/>
        </p:nvCxnSpPr>
        <p:spPr bwMode="auto">
          <a:xfrm rot="10800000" flipH="1">
            <a:off x="2951163" y="3516313"/>
            <a:ext cx="1485900" cy="216376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8" name="AutoShape 27"/>
          <p:cNvCxnSpPr>
            <a:cxnSpLocks noChangeShapeType="1"/>
          </p:cNvCxnSpPr>
          <p:nvPr/>
        </p:nvCxnSpPr>
        <p:spPr bwMode="auto">
          <a:xfrm rot="10800000">
            <a:off x="6400800" y="4389438"/>
            <a:ext cx="614363" cy="121126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9" name="AutoShape 28"/>
          <p:cNvCxnSpPr>
            <a:cxnSpLocks noChangeShapeType="1"/>
          </p:cNvCxnSpPr>
          <p:nvPr/>
        </p:nvCxnSpPr>
        <p:spPr bwMode="auto">
          <a:xfrm flipH="1">
            <a:off x="4437063" y="2055813"/>
            <a:ext cx="1960562" cy="14605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40" name="AutoShape 29"/>
          <p:cNvCxnSpPr>
            <a:cxnSpLocks noChangeShapeType="1"/>
          </p:cNvCxnSpPr>
          <p:nvPr/>
        </p:nvCxnSpPr>
        <p:spPr bwMode="auto">
          <a:xfrm>
            <a:off x="2133600" y="2400300"/>
            <a:ext cx="2303463" cy="111601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41" name="AutoShape 30"/>
          <p:cNvCxnSpPr>
            <a:cxnSpLocks noChangeShapeType="1"/>
          </p:cNvCxnSpPr>
          <p:nvPr/>
        </p:nvCxnSpPr>
        <p:spPr bwMode="auto">
          <a:xfrm rot="10800000" flipH="1">
            <a:off x="1600200" y="3516313"/>
            <a:ext cx="2836863" cy="6381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38942" name="Group 33"/>
          <p:cNvGrpSpPr>
            <a:grpSpLocks/>
          </p:cNvGrpSpPr>
          <p:nvPr/>
        </p:nvGrpSpPr>
        <p:grpSpPr bwMode="auto">
          <a:xfrm>
            <a:off x="6073775" y="4122738"/>
            <a:ext cx="652463" cy="533400"/>
            <a:chOff x="0" y="0"/>
            <a:chExt cx="411" cy="336"/>
          </a:xfrm>
        </p:grpSpPr>
        <p:sp>
          <p:nvSpPr>
            <p:cNvPr id="38976" name="Oval 31"/>
            <p:cNvSpPr>
              <a:spLocks/>
            </p:cNvSpPr>
            <p:nvPr/>
          </p:nvSpPr>
          <p:spPr bwMode="auto">
            <a:xfrm>
              <a:off x="37" y="0"/>
              <a:ext cx="336" cy="336"/>
            </a:xfrm>
            <a:prstGeom prst="ellipse">
              <a:avLst/>
            </a:prstGeom>
            <a:solidFill>
              <a:srgbClr val="5B3D23"/>
            </a:solidFill>
            <a:ln w="9525">
              <a:solidFill>
                <a:schemeClr val="tx1"/>
              </a:solidFill>
              <a:round/>
              <a:headEnd/>
              <a:tailEnd/>
            </a:ln>
          </p:spPr>
          <p:txBody>
            <a:bodyPr lIns="0" tIns="0" rIns="0" bIns="0"/>
            <a:lstStyle/>
            <a:p>
              <a:endParaRPr lang="en-US"/>
            </a:p>
          </p:txBody>
        </p:sp>
        <p:sp>
          <p:nvSpPr>
            <p:cNvPr id="38977" name="Rectangle 32"/>
            <p:cNvSpPr>
              <a:spLocks/>
            </p:cNvSpPr>
            <p:nvPr/>
          </p:nvSpPr>
          <p:spPr bwMode="auto">
            <a:xfrm>
              <a:off x="0" y="28"/>
              <a:ext cx="411"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78049" bIns="38100" anchor="ctr">
              <a:spAutoFit/>
            </a:bodyPr>
            <a:lstStyle/>
            <a:p>
              <a:pPr marL="1588" algn="ctr"/>
              <a:r>
                <a:rPr lang="en-US" b="1">
                  <a:solidFill>
                    <a:schemeClr val="tx1"/>
                  </a:solidFill>
                  <a:cs typeface="Times" charset="0"/>
                </a:rPr>
                <a:t>Dog</a:t>
              </a:r>
            </a:p>
          </p:txBody>
        </p:sp>
      </p:grpSp>
      <p:cxnSp>
        <p:nvCxnSpPr>
          <p:cNvPr id="38943" name="AutoShape 34"/>
          <p:cNvCxnSpPr>
            <a:cxnSpLocks noChangeShapeType="1"/>
          </p:cNvCxnSpPr>
          <p:nvPr/>
        </p:nvCxnSpPr>
        <p:spPr bwMode="auto">
          <a:xfrm flipH="1">
            <a:off x="4437063" y="4389438"/>
            <a:ext cx="1963737" cy="5826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944" name="Rectangle 35"/>
          <p:cNvSpPr>
            <a:spLocks/>
          </p:cNvSpPr>
          <p:nvPr/>
        </p:nvSpPr>
        <p:spPr bwMode="auto">
          <a:xfrm>
            <a:off x="2495550" y="1143000"/>
            <a:ext cx="20780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a:solidFill>
                  <a:schemeClr val="tx1"/>
                </a:solidFill>
                <a:cs typeface="Times" charset="0"/>
              </a:rPr>
              <a:t>Abraracourcix</a:t>
            </a:r>
          </a:p>
        </p:txBody>
      </p:sp>
      <p:sp>
        <p:nvSpPr>
          <p:cNvPr id="38945" name="Rectangle 36"/>
          <p:cNvSpPr>
            <a:spLocks/>
          </p:cNvSpPr>
          <p:nvPr/>
        </p:nvSpPr>
        <p:spPr bwMode="auto">
          <a:xfrm>
            <a:off x="44450" y="4191000"/>
            <a:ext cx="15938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a:solidFill>
                  <a:schemeClr val="tx1"/>
                </a:solidFill>
                <a:cs typeface="Times" charset="0"/>
              </a:rPr>
              <a:t>Panoramix</a:t>
            </a:r>
          </a:p>
        </p:txBody>
      </p:sp>
      <p:sp>
        <p:nvSpPr>
          <p:cNvPr id="38946" name="Rectangle 37"/>
          <p:cNvSpPr>
            <a:spLocks/>
          </p:cNvSpPr>
          <p:nvPr/>
        </p:nvSpPr>
        <p:spPr bwMode="auto">
          <a:xfrm>
            <a:off x="1487488" y="5943600"/>
            <a:ext cx="19653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a:solidFill>
                  <a:schemeClr val="tx1"/>
                </a:solidFill>
                <a:cs typeface="Times" charset="0"/>
              </a:rPr>
              <a:t>Ordralfabetix</a:t>
            </a:r>
          </a:p>
        </p:txBody>
      </p:sp>
      <p:sp>
        <p:nvSpPr>
          <p:cNvPr id="38947" name="Rectangle 38"/>
          <p:cNvSpPr>
            <a:spLocks/>
          </p:cNvSpPr>
          <p:nvPr/>
        </p:nvSpPr>
        <p:spPr bwMode="auto">
          <a:xfrm>
            <a:off x="377470" y="2261800"/>
            <a:ext cx="1443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40639" bIns="0">
            <a:spAutoFit/>
          </a:bodyPr>
          <a:lstStyle/>
          <a:p>
            <a:pPr marL="39688"/>
            <a:r>
              <a:rPr lang="en-US" b="1" dirty="0" err="1">
                <a:solidFill>
                  <a:schemeClr val="tx1"/>
                </a:solidFill>
                <a:cs typeface="Times" charset="0"/>
              </a:rPr>
              <a:t>Cétautomatix</a:t>
            </a:r>
            <a:endParaRPr lang="en-US" b="1" dirty="0">
              <a:solidFill>
                <a:schemeClr val="tx1"/>
              </a:solidFill>
              <a:cs typeface="Times" charset="0"/>
            </a:endParaRPr>
          </a:p>
        </p:txBody>
      </p:sp>
      <p:sp>
        <p:nvSpPr>
          <p:cNvPr id="38948" name="Rectangle 39"/>
          <p:cNvSpPr>
            <a:spLocks/>
          </p:cNvSpPr>
          <p:nvPr/>
        </p:nvSpPr>
        <p:spPr bwMode="auto">
          <a:xfrm rot="-900000">
            <a:off x="2870200" y="3730625"/>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sp>
        <p:nvSpPr>
          <p:cNvPr id="38949" name="Rectangle 40"/>
          <p:cNvSpPr>
            <a:spLocks/>
          </p:cNvSpPr>
          <p:nvPr/>
        </p:nvSpPr>
        <p:spPr bwMode="auto">
          <a:xfrm rot="1200000">
            <a:off x="2897188" y="2900363"/>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sp>
        <p:nvSpPr>
          <p:cNvPr id="38950" name="Rectangle 41"/>
          <p:cNvSpPr>
            <a:spLocks/>
          </p:cNvSpPr>
          <p:nvPr/>
        </p:nvSpPr>
        <p:spPr bwMode="auto">
          <a:xfrm rot="4200000">
            <a:off x="4011613" y="2479675"/>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dirty="0">
                <a:solidFill>
                  <a:schemeClr val="tx1"/>
                </a:solidFill>
                <a:latin typeface="Courier New" charset="0"/>
                <a:cs typeface="Courier New" charset="0"/>
                <a:sym typeface="Courier New" charset="0"/>
              </a:rPr>
              <a:t>is-a</a:t>
            </a:r>
          </a:p>
        </p:txBody>
      </p:sp>
      <p:sp>
        <p:nvSpPr>
          <p:cNvPr id="38951" name="Rectangle 42"/>
          <p:cNvSpPr>
            <a:spLocks/>
          </p:cNvSpPr>
          <p:nvPr/>
        </p:nvSpPr>
        <p:spPr bwMode="auto">
          <a:xfrm rot="-2280000">
            <a:off x="5194300" y="2592388"/>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sp>
        <p:nvSpPr>
          <p:cNvPr id="38952" name="Rectangle 43"/>
          <p:cNvSpPr>
            <a:spLocks/>
          </p:cNvSpPr>
          <p:nvPr/>
        </p:nvSpPr>
        <p:spPr bwMode="auto">
          <a:xfrm rot="420000">
            <a:off x="6022975" y="3352800"/>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sp>
        <p:nvSpPr>
          <p:cNvPr id="38953" name="Rectangle 44"/>
          <p:cNvSpPr>
            <a:spLocks/>
          </p:cNvSpPr>
          <p:nvPr/>
        </p:nvSpPr>
        <p:spPr bwMode="auto">
          <a:xfrm rot="4200000">
            <a:off x="6069013" y="4889500"/>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sp>
        <p:nvSpPr>
          <p:cNvPr id="38954" name="Rectangle 45"/>
          <p:cNvSpPr>
            <a:spLocks/>
          </p:cNvSpPr>
          <p:nvPr/>
        </p:nvSpPr>
        <p:spPr bwMode="auto">
          <a:xfrm rot="-3480000">
            <a:off x="2932113" y="4452938"/>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cxnSp>
        <p:nvCxnSpPr>
          <p:cNvPr id="38955" name="AutoShape 46"/>
          <p:cNvCxnSpPr>
            <a:cxnSpLocks noChangeShapeType="1"/>
            <a:stCxn id="38922" idx="0"/>
            <a:endCxn id="38917" idx="0"/>
          </p:cNvCxnSpPr>
          <p:nvPr/>
        </p:nvCxnSpPr>
        <p:spPr bwMode="auto">
          <a:xfrm rot="10800000">
            <a:off x="2133600" y="2400300"/>
            <a:ext cx="817563" cy="3279775"/>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8956" name="Rectangle 47"/>
          <p:cNvSpPr>
            <a:spLocks/>
          </p:cNvSpPr>
          <p:nvPr/>
        </p:nvSpPr>
        <p:spPr bwMode="auto">
          <a:xfrm>
            <a:off x="4128663" y="5372622"/>
            <a:ext cx="1422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dirty="0">
                <a:solidFill>
                  <a:schemeClr val="tx1"/>
                </a:solidFill>
                <a:latin typeface="Apple Chancery" charset="0"/>
                <a:ea typeface="Apple Chancery" charset="0"/>
                <a:cs typeface="Apple Chancery" charset="0"/>
                <a:sym typeface="Apple Chancery" charset="0"/>
              </a:rPr>
              <a:t>barks-at</a:t>
            </a:r>
          </a:p>
        </p:txBody>
      </p:sp>
      <p:sp>
        <p:nvSpPr>
          <p:cNvPr id="38957" name="Rectangle 48"/>
          <p:cNvSpPr>
            <a:spLocks/>
          </p:cNvSpPr>
          <p:nvPr/>
        </p:nvSpPr>
        <p:spPr bwMode="auto">
          <a:xfrm rot="-3480000">
            <a:off x="6892925" y="4435475"/>
            <a:ext cx="193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takes-care-of</a:t>
            </a:r>
          </a:p>
        </p:txBody>
      </p:sp>
      <p:sp>
        <p:nvSpPr>
          <p:cNvPr id="38958" name="Rectangle 49"/>
          <p:cNvSpPr>
            <a:spLocks/>
          </p:cNvSpPr>
          <p:nvPr/>
        </p:nvSpPr>
        <p:spPr bwMode="auto">
          <a:xfrm rot="2700000">
            <a:off x="6599238" y="2647950"/>
            <a:ext cx="193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dirty="0">
                <a:solidFill>
                  <a:schemeClr val="tx1"/>
                </a:solidFill>
                <a:latin typeface="Apple Chancery" charset="0"/>
                <a:ea typeface="Apple Chancery" charset="0"/>
                <a:cs typeface="Apple Chancery" charset="0"/>
                <a:sym typeface="Apple Chancery" charset="0"/>
              </a:rPr>
              <a:t>is-friend-of</a:t>
            </a:r>
          </a:p>
        </p:txBody>
      </p:sp>
      <p:sp>
        <p:nvSpPr>
          <p:cNvPr id="38959" name="Rectangle 50"/>
          <p:cNvSpPr>
            <a:spLocks/>
          </p:cNvSpPr>
          <p:nvPr/>
        </p:nvSpPr>
        <p:spPr bwMode="auto">
          <a:xfrm rot="239999">
            <a:off x="4487863" y="1520825"/>
            <a:ext cx="193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is-boss-of</a:t>
            </a:r>
          </a:p>
        </p:txBody>
      </p:sp>
      <p:sp>
        <p:nvSpPr>
          <p:cNvPr id="38960" name="Rectangle 51"/>
          <p:cNvSpPr>
            <a:spLocks/>
          </p:cNvSpPr>
          <p:nvPr/>
        </p:nvSpPr>
        <p:spPr bwMode="auto">
          <a:xfrm rot="-1019999">
            <a:off x="2397125" y="1638300"/>
            <a:ext cx="146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is-boss-of</a:t>
            </a:r>
          </a:p>
        </p:txBody>
      </p:sp>
      <p:sp>
        <p:nvSpPr>
          <p:cNvPr id="38961" name="Rectangle 52"/>
          <p:cNvSpPr>
            <a:spLocks/>
          </p:cNvSpPr>
          <p:nvPr/>
        </p:nvSpPr>
        <p:spPr bwMode="auto">
          <a:xfrm rot="4380001">
            <a:off x="1752600" y="3505200"/>
            <a:ext cx="1778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fights-with</a:t>
            </a:r>
          </a:p>
        </p:txBody>
      </p:sp>
      <p:sp>
        <p:nvSpPr>
          <p:cNvPr id="38962" name="Rectangle 53"/>
          <p:cNvSpPr>
            <a:spLocks/>
          </p:cNvSpPr>
          <p:nvPr/>
        </p:nvSpPr>
        <p:spPr bwMode="auto">
          <a:xfrm rot="2639999">
            <a:off x="1401763" y="4953000"/>
            <a:ext cx="1422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sells-to</a:t>
            </a:r>
          </a:p>
        </p:txBody>
      </p:sp>
      <p:sp>
        <p:nvSpPr>
          <p:cNvPr id="38963" name="Rectangle 54"/>
          <p:cNvSpPr>
            <a:spLocks/>
          </p:cNvSpPr>
          <p:nvPr/>
        </p:nvSpPr>
        <p:spPr bwMode="auto">
          <a:xfrm rot="-4380000">
            <a:off x="762000" y="2819400"/>
            <a:ext cx="1714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buys-from</a:t>
            </a:r>
          </a:p>
        </p:txBody>
      </p:sp>
      <p:sp>
        <p:nvSpPr>
          <p:cNvPr id="38964" name="Rectangle 55"/>
          <p:cNvSpPr>
            <a:spLocks/>
          </p:cNvSpPr>
          <p:nvPr/>
        </p:nvSpPr>
        <p:spPr bwMode="auto">
          <a:xfrm rot="-1319999">
            <a:off x="4992688" y="4583113"/>
            <a:ext cx="13335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lives-with</a:t>
            </a:r>
          </a:p>
        </p:txBody>
      </p:sp>
      <p:grpSp>
        <p:nvGrpSpPr>
          <p:cNvPr id="38965" name="Group 58"/>
          <p:cNvGrpSpPr>
            <a:grpSpLocks/>
          </p:cNvGrpSpPr>
          <p:nvPr/>
        </p:nvGrpSpPr>
        <p:grpSpPr bwMode="auto">
          <a:xfrm>
            <a:off x="3881438" y="4610100"/>
            <a:ext cx="1111250" cy="723900"/>
            <a:chOff x="0" y="0"/>
            <a:chExt cx="700" cy="456"/>
          </a:xfrm>
        </p:grpSpPr>
        <p:sp>
          <p:nvSpPr>
            <p:cNvPr id="38974" name="Oval 56"/>
            <p:cNvSpPr>
              <a:spLocks/>
            </p:cNvSpPr>
            <p:nvPr/>
          </p:nvSpPr>
          <p:spPr bwMode="auto">
            <a:xfrm>
              <a:off x="136" y="0"/>
              <a:ext cx="427" cy="456"/>
            </a:xfrm>
            <a:prstGeom prst="ellipse">
              <a:avLst/>
            </a:prstGeom>
            <a:solidFill>
              <a:srgbClr val="FFAF18"/>
            </a:solidFill>
            <a:ln w="9525">
              <a:solidFill>
                <a:schemeClr val="tx1"/>
              </a:solidFill>
              <a:round/>
              <a:headEnd/>
              <a:tailEnd/>
            </a:ln>
          </p:spPr>
          <p:txBody>
            <a:bodyPr lIns="0" tIns="0" rIns="0" bIns="0"/>
            <a:lstStyle/>
            <a:p>
              <a:endParaRPr lang="en-US"/>
            </a:p>
          </p:txBody>
        </p:sp>
        <p:sp>
          <p:nvSpPr>
            <p:cNvPr id="38975" name="Rectangle 57"/>
            <p:cNvSpPr>
              <a:spLocks/>
            </p:cNvSpPr>
            <p:nvPr/>
          </p:nvSpPr>
          <p:spPr bwMode="auto">
            <a:xfrm>
              <a:off x="0" y="88"/>
              <a:ext cx="70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78049" bIns="38100" anchor="ctr">
              <a:spAutoFit/>
            </a:bodyPr>
            <a:lstStyle/>
            <a:p>
              <a:pPr marL="1588" algn="ctr"/>
              <a:r>
                <a:rPr lang="en-US" b="1">
                  <a:solidFill>
                    <a:schemeClr val="tx1"/>
                  </a:solidFill>
                  <a:cs typeface="Times" charset="0"/>
                </a:rPr>
                <a:t>Human</a:t>
              </a:r>
            </a:p>
          </p:txBody>
        </p:sp>
      </p:grpSp>
      <p:cxnSp>
        <p:nvCxnSpPr>
          <p:cNvPr id="38966" name="AutoShape 59"/>
          <p:cNvCxnSpPr>
            <a:cxnSpLocks noChangeShapeType="1"/>
          </p:cNvCxnSpPr>
          <p:nvPr/>
        </p:nvCxnSpPr>
        <p:spPr bwMode="auto">
          <a:xfrm rot="10800000">
            <a:off x="4437063" y="3516313"/>
            <a:ext cx="0" cy="1455737"/>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38967" name="Rectangle 60"/>
          <p:cNvSpPr>
            <a:spLocks/>
          </p:cNvSpPr>
          <p:nvPr/>
        </p:nvSpPr>
        <p:spPr bwMode="auto">
          <a:xfrm rot="-5400000">
            <a:off x="4146550" y="3848100"/>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AKO</a:t>
            </a:r>
          </a:p>
        </p:txBody>
      </p:sp>
      <p:pic>
        <p:nvPicPr>
          <p:cNvPr id="38968" name="Picture 6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4578350"/>
            <a:ext cx="16764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70" name="Rectangle 63"/>
          <p:cNvSpPr>
            <a:spLocks/>
          </p:cNvSpPr>
          <p:nvPr/>
        </p:nvSpPr>
        <p:spPr bwMode="auto">
          <a:xfrm>
            <a:off x="3429000" y="6629400"/>
            <a:ext cx="20510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u="sng">
                <a:solidFill>
                  <a:srgbClr val="C000C0"/>
                </a:solidFill>
                <a:latin typeface="Helvetica" charset="0"/>
                <a:cs typeface="Helvetica" charset="0"/>
                <a:sym typeface="Helvetica" charset="0"/>
                <a:hlinkClick r:id="rId3"/>
              </a:rPr>
              <a:t>[http://www.asterix.tm.fr]</a:t>
            </a:r>
            <a:endParaRPr lang="en-US" sz="1400" u="sng">
              <a:solidFill>
                <a:srgbClr val="C000C0"/>
              </a:solidFill>
              <a:latin typeface="Helvetica" charset="0"/>
              <a:cs typeface="Helvetica" charset="0"/>
              <a:sym typeface="Helvetica" charset="0"/>
            </a:endParaRPr>
          </a:p>
        </p:txBody>
      </p:sp>
      <p:pic>
        <p:nvPicPr>
          <p:cNvPr id="38971" name="Picture 6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5050" y="28575"/>
            <a:ext cx="175895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72" name="Picture 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 y="0"/>
            <a:ext cx="12065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73" name="Picture 6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8" y="4594225"/>
            <a:ext cx="1433513"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1426" y="5708650"/>
            <a:ext cx="19875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5034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AF179523-436B-41EB-BA6D-A363D7BD510F}" type="slidenum">
              <a:rPr lang="en-US" sz="900" smtClean="0">
                <a:solidFill>
                  <a:srgbClr val="003399"/>
                </a:solidFill>
                <a:latin typeface="Arial" charset="0"/>
                <a:cs typeface="Arial" charset="0"/>
                <a:sym typeface="Arial" charset="0"/>
              </a:rPr>
              <a:pPr eaLnBrk="1" hangingPunct="1"/>
              <a:t>11</a:t>
            </a:fld>
            <a:endParaRPr lang="en-US" sz="900" smtClean="0">
              <a:solidFill>
                <a:srgbClr val="003399"/>
              </a:solidFill>
              <a:latin typeface="Arial" charset="0"/>
              <a:cs typeface="Arial" charset="0"/>
              <a:sym typeface="Arial" charset="0"/>
            </a:endParaRPr>
          </a:p>
        </p:txBody>
      </p:sp>
      <p:sp>
        <p:nvSpPr>
          <p:cNvPr id="26629" name="Rectangle 5"/>
          <p:cNvSpPr>
            <a:spLocks noGrp="1" noChangeArrowheads="1"/>
          </p:cNvSpPr>
          <p:nvPr>
            <p:ph type="title"/>
          </p:nvPr>
        </p:nvSpPr>
        <p:spPr/>
        <p:txBody>
          <a:bodyPr/>
          <a:lstStyle/>
          <a:p>
            <a:pPr eaLnBrk="1" hangingPunct="1"/>
            <a:r>
              <a:rPr lang="sr-Latn-RS" dirty="0" smtClean="0"/>
              <a:t>Produkciona pravila</a:t>
            </a:r>
            <a:endParaRPr lang="en-US" dirty="0" smtClean="0"/>
          </a:p>
        </p:txBody>
      </p:sp>
      <p:sp>
        <p:nvSpPr>
          <p:cNvPr id="26630" name="Rectangle 6"/>
          <p:cNvSpPr>
            <a:spLocks noGrp="1" noChangeArrowheads="1"/>
          </p:cNvSpPr>
          <p:nvPr>
            <p:ph type="body" idx="1"/>
          </p:nvPr>
        </p:nvSpPr>
        <p:spPr/>
        <p:txBody>
          <a:bodyPr>
            <a:normAutofit fontScale="92500"/>
          </a:bodyPr>
          <a:lstStyle/>
          <a:p>
            <a:pPr eaLnBrk="1" hangingPunct="1"/>
            <a:r>
              <a:rPr lang="sr-Latn-RS" dirty="0" smtClean="0"/>
              <a:t>Najčešće se koriste za predstavljanje znanja u ES</a:t>
            </a:r>
            <a:endParaRPr lang="en-US" dirty="0" smtClean="0"/>
          </a:p>
          <a:p>
            <a:pPr eaLnBrk="1" hangingPunct="1"/>
            <a:r>
              <a:rPr lang="sr-Latn-RS" dirty="0" smtClean="0"/>
              <a:t>Formalna varijac</a:t>
            </a:r>
            <a:r>
              <a:rPr lang="en-US" dirty="0" smtClean="0"/>
              <a:t>i</a:t>
            </a:r>
            <a:r>
              <a:rPr lang="sr-Latn-RS" dirty="0" smtClean="0"/>
              <a:t>ja je</a:t>
            </a:r>
            <a:r>
              <a:rPr lang="en-US" dirty="0" smtClean="0"/>
              <a:t> Backus-Naur form</a:t>
            </a:r>
            <a:r>
              <a:rPr lang="sr-Latn-RS" dirty="0" smtClean="0"/>
              <a:t>a</a:t>
            </a:r>
            <a:r>
              <a:rPr lang="en-US" dirty="0" smtClean="0"/>
              <a:t> (BNF)</a:t>
            </a:r>
          </a:p>
          <a:p>
            <a:pPr marL="685800" lvl="1" eaLnBrk="1" hangingPunct="1"/>
            <a:r>
              <a:rPr lang="sr-Latn-RS" dirty="0" smtClean="0"/>
              <a:t>Metajezik za definisanje sintakse jezika</a:t>
            </a:r>
            <a:endParaRPr lang="en-US" dirty="0" smtClean="0"/>
          </a:p>
          <a:p>
            <a:pPr marL="685800" lvl="1" eaLnBrk="1" hangingPunct="1"/>
            <a:r>
              <a:rPr lang="sr-Latn-RS" dirty="0" smtClean="0"/>
              <a:t>Gramatika je </a:t>
            </a:r>
            <a:r>
              <a:rPr lang="sr-Latn-RS" b="1" dirty="0" smtClean="0"/>
              <a:t>kompletan, nedvosmislen skup produkcionih p</a:t>
            </a:r>
            <a:r>
              <a:rPr lang="en-US" b="1" dirty="0" smtClean="0"/>
              <a:t>r</a:t>
            </a:r>
            <a:r>
              <a:rPr lang="sr-Latn-RS" b="1" dirty="0" smtClean="0"/>
              <a:t>avila za određeni jezik</a:t>
            </a:r>
            <a:endParaRPr lang="en-US" b="1" dirty="0" smtClean="0"/>
          </a:p>
          <a:p>
            <a:pPr marL="685800" lvl="1" eaLnBrk="1" hangingPunct="1"/>
            <a:r>
              <a:rPr lang="sr-Latn-RS" dirty="0" smtClean="0"/>
              <a:t>Stablo parsiranja je grafička reprezentacija rečenice u tom jeziku</a:t>
            </a:r>
            <a:endParaRPr lang="en-US" dirty="0" smtClean="0"/>
          </a:p>
          <a:p>
            <a:pPr marL="685800" lvl="1" eaLnBrk="1" hangingPunct="1"/>
            <a:r>
              <a:rPr lang="sr-Latn-RS" dirty="0" smtClean="0"/>
              <a:t>Daju samo sintaktički opis jezika</a:t>
            </a:r>
            <a:endParaRPr lang="en-US" dirty="0" smtClean="0"/>
          </a:p>
          <a:p>
            <a:pPr marL="968375" lvl="2" eaLnBrk="1" hangingPunct="1"/>
            <a:r>
              <a:rPr lang="sr-Latn-RS" dirty="0" smtClean="0"/>
              <a:t>Ne moraju sve rečenice da budu smislene</a:t>
            </a:r>
            <a:endParaRPr lang="en-US" dirty="0" smtClean="0"/>
          </a:p>
        </p:txBody>
      </p:sp>
    </p:spTree>
    <p:extLst>
      <p:ext uri="{BB962C8B-B14F-4D97-AF65-F5344CB8AC3E}">
        <p14:creationId xmlns:p14="http://schemas.microsoft.com/office/powerpoint/2010/main" val="2766074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lstStyle/>
          <a:p>
            <a:pPr indent="0" eaLnBrk="1" hangingPunct="1">
              <a:defRPr/>
            </a:pPr>
            <a:r>
              <a:rPr lang="en-US" dirty="0" err="1" smtClean="0"/>
              <a:t>Semantix</a:t>
            </a:r>
            <a:r>
              <a:rPr lang="en-US" dirty="0" smtClean="0"/>
              <a:t> Net </a:t>
            </a:r>
            <a:r>
              <a:rPr lang="sr-Latn-RS" dirty="0" smtClean="0"/>
              <a:t>nije baš najpreciznija</a:t>
            </a:r>
            <a:endParaRPr lang="en-US" dirty="0" smtClean="0"/>
          </a:p>
        </p:txBody>
      </p:sp>
      <p:sp>
        <p:nvSpPr>
          <p:cNvPr id="39941" name="Rectangle 4"/>
          <p:cNvSpPr>
            <a:spLocks noGrp="1" noChangeArrowheads="1"/>
          </p:cNvSpPr>
          <p:nvPr>
            <p:ph type="body" idx="1"/>
          </p:nvPr>
        </p:nvSpPr>
        <p:spPr/>
        <p:txBody>
          <a:bodyPr rIns="130174">
            <a:normAutofit fontScale="92500" lnSpcReduction="10000"/>
          </a:bodyPr>
          <a:lstStyle/>
          <a:p>
            <a:pPr eaLnBrk="1" hangingPunct="1">
              <a:lnSpc>
                <a:spcPct val="90000"/>
              </a:lnSpc>
            </a:pPr>
            <a:r>
              <a:rPr lang="sr-Latn-RS" sz="2400" dirty="0" smtClean="0"/>
              <a:t>boje</a:t>
            </a:r>
            <a:endParaRPr lang="en-US" sz="2400" dirty="0" smtClean="0"/>
          </a:p>
          <a:p>
            <a:pPr marL="723900" lvl="1" eaLnBrk="1" hangingPunct="1">
              <a:lnSpc>
                <a:spcPct val="90000"/>
              </a:lnSpc>
            </a:pPr>
            <a:r>
              <a:rPr lang="sr-Latn-RS" sz="2000" dirty="0" smtClean="0"/>
              <a:t>Trebale bi da budu pravilno kodirane kao </a:t>
            </a:r>
            <a:r>
              <a:rPr lang="sr-Latn-RS" sz="2000" b="1" dirty="0" smtClean="0"/>
              <a:t>posebni čvorovi</a:t>
            </a:r>
            <a:r>
              <a:rPr lang="sr-Latn-RS" sz="2000" dirty="0" smtClean="0"/>
              <a:t> sa relacijama ka odgovarajućim objektima</a:t>
            </a:r>
            <a:endParaRPr lang="en-US" sz="2000" dirty="0" smtClean="0"/>
          </a:p>
          <a:p>
            <a:pPr eaLnBrk="1" hangingPunct="1">
              <a:lnSpc>
                <a:spcPct val="90000"/>
              </a:lnSpc>
            </a:pPr>
            <a:r>
              <a:rPr lang="sr-Latn-RS" sz="2400" dirty="0" smtClean="0"/>
              <a:t>Tipovi fontova</a:t>
            </a:r>
            <a:endParaRPr lang="en-US" sz="2400" dirty="0" smtClean="0"/>
          </a:p>
          <a:p>
            <a:pPr marL="723900" lvl="1" eaLnBrk="1" hangingPunct="1">
              <a:lnSpc>
                <a:spcPct val="90000"/>
              </a:lnSpc>
            </a:pPr>
            <a:r>
              <a:rPr lang="sr-Latn-RS" sz="2000" dirty="0" smtClean="0"/>
              <a:t>Impliciraju različite </a:t>
            </a:r>
            <a:r>
              <a:rPr lang="sr-Latn-RS" sz="2000" b="1" dirty="0" smtClean="0"/>
              <a:t>tipove relacija</a:t>
            </a:r>
            <a:endParaRPr lang="en-US" sz="2000" b="1" dirty="0" smtClean="0"/>
          </a:p>
          <a:p>
            <a:pPr marL="723900" lvl="1" eaLnBrk="1" hangingPunct="1">
              <a:lnSpc>
                <a:spcPct val="90000"/>
              </a:lnSpc>
            </a:pPr>
            <a:r>
              <a:rPr lang="sr-Latn-RS" sz="2000" dirty="0" smtClean="0"/>
              <a:t>Da nije tako nacrtano, trebali bi dodatni čvotovi i relacije</a:t>
            </a:r>
            <a:endParaRPr lang="en-US" sz="2000" dirty="0" smtClean="0"/>
          </a:p>
          <a:p>
            <a:pPr eaLnBrk="1" hangingPunct="1">
              <a:lnSpc>
                <a:spcPct val="90000"/>
              </a:lnSpc>
            </a:pPr>
            <a:r>
              <a:rPr lang="sr-Latn-RS" sz="2400" dirty="0" smtClean="0"/>
              <a:t>Relacije među klasama</a:t>
            </a:r>
            <a:endParaRPr lang="en-US" sz="2400" dirty="0" smtClean="0"/>
          </a:p>
          <a:p>
            <a:pPr marL="723900" lvl="1" eaLnBrk="1" hangingPunct="1">
              <a:lnSpc>
                <a:spcPct val="90000"/>
              </a:lnSpc>
            </a:pPr>
            <a:r>
              <a:rPr lang="sr-Latn-RS" sz="2000" dirty="0" smtClean="0"/>
              <a:t>Ne žive svi psi sa Galima</a:t>
            </a:r>
            <a:endParaRPr lang="en-US" sz="2000" dirty="0" smtClean="0"/>
          </a:p>
          <a:p>
            <a:pPr marL="723900" lvl="1" eaLnBrk="1" hangingPunct="1">
              <a:lnSpc>
                <a:spcPct val="90000"/>
              </a:lnSpc>
            </a:pPr>
            <a:r>
              <a:rPr lang="en-US" sz="2000" dirty="0" smtClean="0"/>
              <a:t>AKO (a-kind-of) </a:t>
            </a:r>
            <a:r>
              <a:rPr lang="sr-Latn-RS" sz="2000" dirty="0" smtClean="0"/>
              <a:t>relacija je specijalna </a:t>
            </a:r>
            <a:r>
              <a:rPr lang="en-US" sz="2000" dirty="0" smtClean="0"/>
              <a:t>(</a:t>
            </a:r>
            <a:r>
              <a:rPr lang="sr-Latn-RS" sz="2000" dirty="0" smtClean="0"/>
              <a:t>nasleđivanje</a:t>
            </a:r>
            <a:r>
              <a:rPr lang="en-US" sz="2000" dirty="0" smtClean="0"/>
              <a:t>)</a:t>
            </a:r>
          </a:p>
          <a:p>
            <a:pPr eaLnBrk="1" hangingPunct="1">
              <a:lnSpc>
                <a:spcPct val="90000"/>
              </a:lnSpc>
            </a:pPr>
            <a:r>
              <a:rPr lang="sr-Latn-RS" sz="2400" dirty="0" smtClean="0"/>
              <a:t>Instance </a:t>
            </a:r>
            <a:endParaRPr lang="en-US" sz="2400" dirty="0" smtClean="0"/>
          </a:p>
          <a:p>
            <a:pPr marL="723900" lvl="1" eaLnBrk="1" hangingPunct="1">
              <a:lnSpc>
                <a:spcPct val="90000"/>
              </a:lnSpc>
            </a:pPr>
            <a:r>
              <a:rPr lang="sr-Latn-RS" sz="2000" dirty="0" smtClean="0"/>
              <a:t>Strelice od individuala koji su ljudi ka klasi </a:t>
            </a:r>
            <a:r>
              <a:rPr lang="en-US" sz="2000" dirty="0" smtClean="0"/>
              <a:t>Human </a:t>
            </a:r>
            <a:r>
              <a:rPr lang="sr-Latn-RS" sz="2000" dirty="0" smtClean="0"/>
              <a:t>su izostavljenje</a:t>
            </a:r>
            <a:endParaRPr lang="en-US" sz="2000" dirty="0" smtClean="0"/>
          </a:p>
          <a:p>
            <a:pPr marL="1066800" lvl="2" eaLnBrk="1" hangingPunct="1">
              <a:lnSpc>
                <a:spcPct val="90000"/>
              </a:lnSpc>
            </a:pPr>
            <a:r>
              <a:rPr lang="sr-Latn-RS" sz="1800" dirty="0" smtClean="0"/>
              <a:t>Pretpostavljeno da </a:t>
            </a:r>
            <a:r>
              <a:rPr lang="en-US" sz="1800" dirty="0" smtClean="0"/>
              <a:t>AKO </a:t>
            </a:r>
            <a:r>
              <a:rPr lang="sr-Latn-RS" sz="1800" dirty="0" smtClean="0"/>
              <a:t>dozvoljava nasleđivanje</a:t>
            </a:r>
            <a:endParaRPr lang="en-US" sz="1800" dirty="0" smtClean="0"/>
          </a:p>
          <a:p>
            <a:pPr eaLnBrk="1" hangingPunct="1">
              <a:lnSpc>
                <a:spcPct val="90000"/>
              </a:lnSpc>
            </a:pPr>
            <a:r>
              <a:rPr lang="sr-Latn-RS" sz="2400" dirty="0" smtClean="0"/>
              <a:t>Usmerenosti </a:t>
            </a:r>
            <a:endParaRPr lang="en-US" sz="2400" dirty="0" smtClean="0"/>
          </a:p>
          <a:p>
            <a:pPr marL="723900" lvl="1" eaLnBrk="1" hangingPunct="1">
              <a:lnSpc>
                <a:spcPct val="90000"/>
              </a:lnSpc>
            </a:pPr>
            <a:r>
              <a:rPr lang="sr-Latn-RS" sz="2000" dirty="0" smtClean="0"/>
              <a:t>Smer strelica je važan, ne smer teksta</a:t>
            </a:r>
            <a:endParaRPr lang="en-US" sz="2000" dirty="0" smtClean="0"/>
          </a:p>
        </p:txBody>
      </p:sp>
    </p:spTree>
    <p:extLst>
      <p:ext uri="{BB962C8B-B14F-4D97-AF65-F5344CB8AC3E}">
        <p14:creationId xmlns:p14="http://schemas.microsoft.com/office/powerpoint/2010/main" val="424090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Nedostaci</a:t>
            </a:r>
            <a:r>
              <a:rPr lang="en-US" dirty="0"/>
              <a:t> </a:t>
            </a:r>
            <a:r>
              <a:rPr lang="en-US" dirty="0" err="1"/>
              <a:t>semanti</a:t>
            </a:r>
            <a:r>
              <a:rPr lang="sr-Latn-RS" dirty="0"/>
              <a:t>č</a:t>
            </a:r>
            <a:r>
              <a:rPr lang="en-US" dirty="0" err="1"/>
              <a:t>kih</a:t>
            </a:r>
            <a:r>
              <a:rPr lang="en-US" dirty="0"/>
              <a:t> </a:t>
            </a:r>
            <a:r>
              <a:rPr lang="en-US" dirty="0" err="1"/>
              <a:t>mre</a:t>
            </a:r>
            <a:r>
              <a:rPr lang="sr-Latn-RS" dirty="0"/>
              <a:t>ž</a:t>
            </a:r>
            <a:r>
              <a:rPr lang="en-US" dirty="0"/>
              <a:t>a</a:t>
            </a:r>
          </a:p>
        </p:txBody>
      </p:sp>
      <p:sp>
        <p:nvSpPr>
          <p:cNvPr id="3" name="Content Placeholder 2"/>
          <p:cNvSpPr>
            <a:spLocks noGrp="1"/>
          </p:cNvSpPr>
          <p:nvPr>
            <p:ph idx="1"/>
          </p:nvPr>
        </p:nvSpPr>
        <p:spPr/>
        <p:txBody>
          <a:bodyPr/>
          <a:lstStyle/>
          <a:p>
            <a:r>
              <a:rPr lang="sr-Latn-RS" dirty="0" smtClean="0"/>
              <a:t>Imenovanje čvorova i linkova</a:t>
            </a:r>
            <a:endParaRPr lang="en-US" dirty="0"/>
          </a:p>
          <a:p>
            <a:r>
              <a:rPr lang="sr-Latn-RS" dirty="0" smtClean="0"/>
              <a:t>Kombinatorna eksplozija pri pretrazi linkova</a:t>
            </a:r>
            <a:endParaRPr lang="en-US" dirty="0"/>
          </a:p>
          <a:p>
            <a:pPr lvl="1"/>
            <a:r>
              <a:rPr lang="sr-Latn-RS" dirty="0"/>
              <a:t>H</a:t>
            </a:r>
            <a:r>
              <a:rPr lang="sr-Latn-RS" dirty="0" smtClean="0"/>
              <a:t>euristika</a:t>
            </a:r>
            <a:r>
              <a:rPr lang="en-US" dirty="0" smtClean="0"/>
              <a:t>??</a:t>
            </a:r>
            <a:endParaRPr lang="en-US" dirty="0"/>
          </a:p>
          <a:p>
            <a:pPr lvl="1"/>
            <a:r>
              <a:rPr lang="sr-Latn-RS" dirty="0" smtClean="0"/>
              <a:t>Kontrolne strategije</a:t>
            </a:r>
            <a:r>
              <a:rPr lang="en-US" dirty="0" smtClean="0"/>
              <a:t>???</a:t>
            </a:r>
            <a:endParaRPr lang="en-US" dirty="0"/>
          </a:p>
        </p:txBody>
      </p:sp>
    </p:spTree>
    <p:extLst>
      <p:ext uri="{BB962C8B-B14F-4D97-AF65-F5344CB8AC3E}">
        <p14:creationId xmlns:p14="http://schemas.microsoft.com/office/powerpoint/2010/main" val="356379536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Plitko i duboko znanje</a:t>
            </a:r>
            <a:endParaRPr lang="en-US" dirty="0"/>
          </a:p>
        </p:txBody>
      </p:sp>
      <p:sp>
        <p:nvSpPr>
          <p:cNvPr id="3" name="Content Placeholder 2"/>
          <p:cNvSpPr>
            <a:spLocks noGrp="1"/>
          </p:cNvSpPr>
          <p:nvPr>
            <p:ph idx="1"/>
          </p:nvPr>
        </p:nvSpPr>
        <p:spPr/>
        <p:txBody>
          <a:bodyPr>
            <a:normAutofit fontScale="70000" lnSpcReduction="20000"/>
          </a:bodyPr>
          <a:lstStyle/>
          <a:p>
            <a:r>
              <a:rPr lang="sr-Latn-RS" dirty="0" smtClean="0"/>
              <a:t>Duboko znanje:</a:t>
            </a:r>
          </a:p>
          <a:p>
            <a:pPr lvl="1"/>
            <a:r>
              <a:rPr lang="sr-Latn-RS" dirty="0" smtClean="0"/>
              <a:t>Znanje zasnovano na formalnoj teoriji domena</a:t>
            </a:r>
          </a:p>
          <a:p>
            <a:pPr lvl="1"/>
            <a:r>
              <a:rPr lang="sr-Latn-RS" dirty="0" smtClean="0"/>
              <a:t>Objašnjava zašto se nešto dešava</a:t>
            </a:r>
          </a:p>
          <a:p>
            <a:pPr lvl="1"/>
            <a:r>
              <a:rPr lang="sr-Latn-RS" dirty="0" smtClean="0"/>
              <a:t>Na primer, zaključivanje o bolesti na osnovu znanja patofiziološkog procesa</a:t>
            </a:r>
          </a:p>
          <a:p>
            <a:r>
              <a:rPr lang="sr-Latn-RS" dirty="0" smtClean="0"/>
              <a:t>Plitko znanje:</a:t>
            </a:r>
          </a:p>
          <a:p>
            <a:pPr lvl="1"/>
            <a:r>
              <a:rPr lang="sr-Latn-RS" dirty="0" smtClean="0"/>
              <a:t>Znanje bazirano na činjenicama</a:t>
            </a:r>
          </a:p>
          <a:p>
            <a:pPr lvl="1"/>
            <a:r>
              <a:rPr lang="sr-Latn-RS" dirty="0" smtClean="0"/>
              <a:t>Bez razumevanja </a:t>
            </a:r>
            <a:r>
              <a:rPr lang="sr-Latn-RS" b="1" dirty="0" smtClean="0"/>
              <a:t>uslova koji dovode do tih činjenica</a:t>
            </a:r>
            <a:endParaRPr lang="sr-Latn-RS" dirty="0" smtClean="0"/>
          </a:p>
          <a:p>
            <a:r>
              <a:rPr lang="sr-Latn-RS" dirty="0" smtClean="0"/>
              <a:t>Semantičke mreže su primer formalizma za predstavljanje plitkog znanja</a:t>
            </a:r>
          </a:p>
          <a:p>
            <a:pPr lvl="1"/>
            <a:r>
              <a:rPr lang="sr-Latn-RS" dirty="0" smtClean="0"/>
              <a:t>Svo znanje je u čvorovima i vezama</a:t>
            </a:r>
          </a:p>
          <a:p>
            <a:r>
              <a:rPr lang="sr-Latn-RS" dirty="0" smtClean="0"/>
              <a:t>Sheme su primer formalizma za predstavljanje dubokog znanja</a:t>
            </a:r>
          </a:p>
          <a:p>
            <a:pPr lvl="1"/>
            <a:r>
              <a:rPr lang="sr-Latn-RS" dirty="0" smtClean="0"/>
              <a:t>Zašto se nešto dešava?</a:t>
            </a:r>
          </a:p>
        </p:txBody>
      </p:sp>
    </p:spTree>
    <p:extLst>
      <p:ext uri="{BB962C8B-B14F-4D97-AF65-F5344CB8AC3E}">
        <p14:creationId xmlns:p14="http://schemas.microsoft.com/office/powerpoint/2010/main" val="9815390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Plitko i duboko znanje</a:t>
            </a:r>
            <a:endParaRPr lang="en-US" dirty="0"/>
          </a:p>
        </p:txBody>
      </p:sp>
      <p:sp>
        <p:nvSpPr>
          <p:cNvPr id="3" name="Content Placeholder 2"/>
          <p:cNvSpPr>
            <a:spLocks noGrp="1"/>
          </p:cNvSpPr>
          <p:nvPr>
            <p:ph idx="1"/>
          </p:nvPr>
        </p:nvSpPr>
        <p:spPr/>
        <p:txBody>
          <a:bodyPr>
            <a:normAutofit fontScale="92500" lnSpcReduction="20000"/>
          </a:bodyPr>
          <a:lstStyle/>
          <a:p>
            <a:r>
              <a:rPr lang="sr-Latn-RS" dirty="0" smtClean="0"/>
              <a:t>Posmatrajmo plitki medicinski SBZ izgrađen sa pravilima poput sledećeg</a:t>
            </a:r>
            <a:endParaRPr lang="en-US" dirty="0"/>
          </a:p>
          <a:p>
            <a:pPr lvl="1"/>
            <a:r>
              <a:rPr lang="en-US" dirty="0" smtClean="0"/>
              <a:t>IF </a:t>
            </a:r>
            <a:r>
              <a:rPr lang="sr-Latn-RS" dirty="0" smtClean="0"/>
              <a:t>osoba ima temperaturu</a:t>
            </a:r>
            <a:endParaRPr lang="en-US" dirty="0"/>
          </a:p>
          <a:p>
            <a:pPr marL="0" indent="0">
              <a:buNone/>
            </a:pPr>
            <a:r>
              <a:rPr lang="en-US" dirty="0" smtClean="0"/>
              <a:t>	THEN </a:t>
            </a:r>
            <a:r>
              <a:rPr lang="sr-Latn-RS" dirty="0" smtClean="0"/>
              <a:t>uzeti </a:t>
            </a:r>
            <a:r>
              <a:rPr lang="en-US" dirty="0" smtClean="0"/>
              <a:t>aspirin</a:t>
            </a:r>
            <a:endParaRPr lang="en-US" dirty="0"/>
          </a:p>
          <a:p>
            <a:pPr lvl="2"/>
            <a:r>
              <a:rPr lang="sr-Latn-RS" dirty="0" smtClean="0"/>
              <a:t>Nema objašnjenja zašto će aspirin pomoći da se smanji temperatura</a:t>
            </a:r>
            <a:endParaRPr lang="en-US" dirty="0"/>
          </a:p>
          <a:p>
            <a:r>
              <a:rPr lang="sr-Latn-RS" dirty="0" smtClean="0"/>
              <a:t>Znanje je </a:t>
            </a:r>
            <a:r>
              <a:rPr lang="sr-Latn-RS" b="1" dirty="0" smtClean="0"/>
              <a:t>bazirano na sintaksi</a:t>
            </a:r>
            <a:r>
              <a:rPr lang="sr-Latn-RS" dirty="0" smtClean="0"/>
              <a:t>, </a:t>
            </a:r>
            <a:r>
              <a:rPr lang="sr-Latn-RS" b="1" dirty="0" smtClean="0"/>
              <a:t>ne na semantici</a:t>
            </a:r>
            <a:endParaRPr lang="en-US" b="1" dirty="0"/>
          </a:p>
          <a:p>
            <a:r>
              <a:rPr lang="sr-Latn-RS" dirty="0" smtClean="0"/>
              <a:t>Domenski ekspert </a:t>
            </a:r>
            <a:r>
              <a:rPr lang="en-US" dirty="0" smtClean="0"/>
              <a:t>(</a:t>
            </a:r>
            <a:r>
              <a:rPr lang="sr-Latn-RS" dirty="0" smtClean="0"/>
              <a:t>lekar</a:t>
            </a:r>
            <a:r>
              <a:rPr lang="en-US" dirty="0" smtClean="0"/>
              <a:t>) </a:t>
            </a:r>
            <a:r>
              <a:rPr lang="sr-Latn-RS" dirty="0" smtClean="0"/>
              <a:t>ima duboko znanje o problemu</a:t>
            </a:r>
            <a:r>
              <a:rPr lang="en-US" dirty="0" smtClean="0"/>
              <a:t> (</a:t>
            </a:r>
            <a:r>
              <a:rPr lang="sr-Latn-RS" dirty="0" smtClean="0"/>
              <a:t>u većini slučajeva</a:t>
            </a:r>
            <a:r>
              <a:rPr lang="en-US" dirty="0" smtClean="0"/>
              <a:t>…)</a:t>
            </a:r>
            <a:endParaRPr lang="sr-Latn-RS" dirty="0" smtClean="0"/>
          </a:p>
          <a:p>
            <a:pPr lvl="1"/>
            <a:r>
              <a:rPr lang="sr-Latn-RS" dirty="0" smtClean="0"/>
              <a:t>Zašto pacijent ima temperaturu? (patofiziologija)</a:t>
            </a:r>
          </a:p>
          <a:p>
            <a:pPr lvl="1"/>
            <a:r>
              <a:rPr lang="sr-Latn-RS" dirty="0" smtClean="0"/>
              <a:t>Kako deluje aspirin? (farmakologija)</a:t>
            </a:r>
            <a:endParaRPr lang="en-US" dirty="0"/>
          </a:p>
        </p:txBody>
      </p:sp>
    </p:spTree>
    <p:extLst>
      <p:ext uri="{BB962C8B-B14F-4D97-AF65-F5344CB8AC3E}">
        <p14:creationId xmlns:p14="http://schemas.microsoft.com/office/powerpoint/2010/main" val="7772560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Plitko i duboko znanje</a:t>
            </a:r>
            <a:endParaRPr lang="en-US" dirty="0"/>
          </a:p>
        </p:txBody>
      </p:sp>
      <p:sp>
        <p:nvSpPr>
          <p:cNvPr id="3" name="Content Placeholder 2"/>
          <p:cNvSpPr>
            <a:spLocks noGrp="1"/>
          </p:cNvSpPr>
          <p:nvPr>
            <p:ph idx="1"/>
          </p:nvPr>
        </p:nvSpPr>
        <p:spPr/>
        <p:txBody>
          <a:bodyPr>
            <a:normAutofit fontScale="92500" lnSpcReduction="10000"/>
          </a:bodyPr>
          <a:lstStyle/>
          <a:p>
            <a:r>
              <a:rPr lang="sr-Latn-RS" dirty="0" smtClean="0"/>
              <a:t>U SBZ sa plitkim znanjem poptpuno su prihvatljiva pravila kao što je sledeće</a:t>
            </a:r>
            <a:endParaRPr lang="en-US" dirty="0"/>
          </a:p>
          <a:p>
            <a:pPr lvl="1"/>
            <a:r>
              <a:rPr lang="en-US" dirty="0" smtClean="0"/>
              <a:t>IF </a:t>
            </a:r>
            <a:r>
              <a:rPr lang="sr-Latn-RS" dirty="0" smtClean="0"/>
              <a:t>kiša pada u Kaću</a:t>
            </a:r>
            <a:endParaRPr lang="en-US" dirty="0"/>
          </a:p>
          <a:p>
            <a:pPr lvl="1"/>
            <a:r>
              <a:rPr lang="en-US" dirty="0"/>
              <a:t>THEN </a:t>
            </a:r>
            <a:r>
              <a:rPr lang="sr-Latn-RS" dirty="0" smtClean="0"/>
              <a:t>biće zemljotres na Aljasci</a:t>
            </a:r>
          </a:p>
          <a:p>
            <a:r>
              <a:rPr lang="sr-Latn-RS" dirty="0" smtClean="0"/>
              <a:t>Sve dok činjenice same nisu kontradiktorne:</a:t>
            </a:r>
          </a:p>
          <a:p>
            <a:pPr lvl="1"/>
            <a:r>
              <a:rPr lang="en-US" dirty="0"/>
              <a:t>IF </a:t>
            </a:r>
            <a:r>
              <a:rPr lang="sr-Latn-RS" dirty="0"/>
              <a:t>kiša pada u Kaću</a:t>
            </a:r>
            <a:endParaRPr lang="en-US" dirty="0"/>
          </a:p>
          <a:p>
            <a:pPr lvl="1"/>
            <a:r>
              <a:rPr lang="sr-Latn-RS" dirty="0" smtClean="0"/>
              <a:t>THEN ne pada kiša u Kaću</a:t>
            </a:r>
            <a:endParaRPr lang="en-US" dirty="0"/>
          </a:p>
          <a:p>
            <a:r>
              <a:rPr lang="sr-Latn-RS" dirty="0" smtClean="0"/>
              <a:t>Plitko znanje je dovoljno za mnoge realne probleme, ali složeni problemi zahtevaju duboko znanje.</a:t>
            </a:r>
            <a:endParaRPr lang="en-US" dirty="0"/>
          </a:p>
        </p:txBody>
      </p:sp>
    </p:spTree>
    <p:extLst>
      <p:ext uri="{BB962C8B-B14F-4D97-AF65-F5344CB8AC3E}">
        <p14:creationId xmlns:p14="http://schemas.microsoft.com/office/powerpoint/2010/main" val="16807293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64863FEF-D466-4679-8E4E-E5B9E9C51843}" type="slidenum">
              <a:rPr lang="en-US" sz="900" smtClean="0">
                <a:solidFill>
                  <a:srgbClr val="003399"/>
                </a:solidFill>
                <a:latin typeface="Arial" charset="0"/>
                <a:cs typeface="Arial" charset="0"/>
                <a:sym typeface="Arial" charset="0"/>
              </a:rPr>
              <a:pPr eaLnBrk="1" hangingPunct="1"/>
              <a:t>115</a:t>
            </a:fld>
            <a:endParaRPr lang="en-US" sz="900" smtClean="0">
              <a:solidFill>
                <a:srgbClr val="003399"/>
              </a:solidFill>
              <a:latin typeface="Arial" charset="0"/>
              <a:cs typeface="Arial" charset="0"/>
              <a:sym typeface="Arial" charset="0"/>
            </a:endParaRPr>
          </a:p>
        </p:txBody>
      </p:sp>
      <p:sp>
        <p:nvSpPr>
          <p:cNvPr id="47109" name="Rectangle 5"/>
          <p:cNvSpPr>
            <a:spLocks noGrp="1" noChangeArrowheads="1"/>
          </p:cNvSpPr>
          <p:nvPr>
            <p:ph type="title"/>
          </p:nvPr>
        </p:nvSpPr>
        <p:spPr/>
        <p:txBody>
          <a:bodyPr/>
          <a:lstStyle/>
          <a:p>
            <a:pPr eaLnBrk="1" hangingPunct="1"/>
            <a:r>
              <a:rPr lang="sr-Latn-RS" dirty="0" smtClean="0"/>
              <a:t>Šeme</a:t>
            </a:r>
            <a:endParaRPr lang="en-US" dirty="0" smtClean="0"/>
          </a:p>
        </p:txBody>
      </p:sp>
      <p:sp>
        <p:nvSpPr>
          <p:cNvPr id="47110" name="Rectangle 6"/>
          <p:cNvSpPr>
            <a:spLocks noGrp="1" noChangeArrowheads="1"/>
          </p:cNvSpPr>
          <p:nvPr>
            <p:ph type="body" idx="1"/>
          </p:nvPr>
        </p:nvSpPr>
        <p:spPr/>
        <p:txBody>
          <a:bodyPr>
            <a:normAutofit fontScale="92500" lnSpcReduction="20000"/>
          </a:bodyPr>
          <a:lstStyle/>
          <a:p>
            <a:pPr eaLnBrk="1" hangingPunct="1"/>
            <a:r>
              <a:rPr lang="sr-Latn-RS" dirty="0" smtClean="0"/>
              <a:t>Pogodne za reprezentovanje složenijih znanja</a:t>
            </a:r>
            <a:endParaRPr lang="en-US" dirty="0" smtClean="0"/>
          </a:p>
          <a:p>
            <a:pPr marL="685800" lvl="1" eaLnBrk="1" hangingPunct="1"/>
            <a:r>
              <a:rPr lang="sr-Latn-RS" b="1" dirty="0" smtClean="0"/>
              <a:t>Kauzalne (uzročne) veze između opažaja ili akcije i odgovarajućeg ishoda</a:t>
            </a:r>
          </a:p>
          <a:p>
            <a:pPr marL="1085850" lvl="2"/>
            <a:r>
              <a:rPr lang="sr-Latn-RS" dirty="0" smtClean="0"/>
              <a:t>Na primer, hodanje je jedna senzomotorna shema koja uključuje koordinaciju čulnih opažaja sa motornim radnjama</a:t>
            </a:r>
            <a:endParaRPr lang="en-US" dirty="0" smtClean="0"/>
          </a:p>
          <a:p>
            <a:pPr marL="685800" lvl="1" eaLnBrk="1" hangingPunct="1"/>
            <a:r>
              <a:rPr lang="en-US" dirty="0" smtClean="0"/>
              <a:t>“</a:t>
            </a:r>
            <a:r>
              <a:rPr lang="sr-Latn-RS" dirty="0" smtClean="0"/>
              <a:t>dublje</a:t>
            </a:r>
            <a:r>
              <a:rPr lang="en-US" dirty="0" smtClean="0"/>
              <a:t>” </a:t>
            </a:r>
            <a:r>
              <a:rPr lang="sr-Latn-RS" dirty="0" smtClean="0"/>
              <a:t>znanje nego semantičke mreže</a:t>
            </a:r>
            <a:endParaRPr lang="en-US" dirty="0" smtClean="0"/>
          </a:p>
          <a:p>
            <a:pPr marL="968375" lvl="2" eaLnBrk="1" hangingPunct="1"/>
            <a:r>
              <a:rPr lang="sr-Latn-RS" b="1" dirty="0" smtClean="0"/>
              <a:t>Čvorovi mogu da imaju internu strukturu!</a:t>
            </a:r>
            <a:endParaRPr lang="en-US" b="1" dirty="0" smtClean="0"/>
          </a:p>
          <a:p>
            <a:pPr marL="685800" lvl="1" eaLnBrk="1" hangingPunct="1"/>
            <a:r>
              <a:rPr lang="sr-Latn-RS" dirty="0" smtClean="0"/>
              <a:t>Za ljude često </a:t>
            </a:r>
            <a:r>
              <a:rPr lang="sr-Latn-RS" b="1" dirty="0" smtClean="0"/>
              <a:t>tacitsko znanje</a:t>
            </a:r>
          </a:p>
          <a:p>
            <a:pPr marL="1085850" lvl="2"/>
            <a:r>
              <a:rPr lang="sr-Latn-RS" dirty="0" smtClean="0"/>
              <a:t>Semantičke mreže omogućuju predstavljanje deklarativnog znanja</a:t>
            </a:r>
            <a:endParaRPr lang="en-US" dirty="0" smtClean="0"/>
          </a:p>
          <a:p>
            <a:r>
              <a:rPr lang="sr-Latn-RS" dirty="0" smtClean="0"/>
              <a:t>Analogija sa konceptom sloga (</a:t>
            </a:r>
            <a:r>
              <a:rPr lang="en-US" dirty="0" smtClean="0"/>
              <a:t>record</a:t>
            </a:r>
            <a:r>
              <a:rPr lang="sr-Latn-RS" dirty="0" smtClean="0"/>
              <a:t>) u računarskoj nauci</a:t>
            </a:r>
            <a:endParaRPr lang="en-US" dirty="0" smtClean="0"/>
          </a:p>
        </p:txBody>
      </p:sp>
    </p:spTree>
    <p:extLst>
      <p:ext uri="{BB962C8B-B14F-4D97-AF65-F5344CB8AC3E}">
        <p14:creationId xmlns:p14="http://schemas.microsoft.com/office/powerpoint/2010/main" val="334075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030D9B2C-3724-48F4-A35D-3C32F18DD261}" type="slidenum">
              <a:rPr lang="en-US" sz="900" smtClean="0">
                <a:solidFill>
                  <a:srgbClr val="003399"/>
                </a:solidFill>
                <a:latin typeface="Arial" charset="0"/>
                <a:cs typeface="Arial" charset="0"/>
                <a:sym typeface="Arial" charset="0"/>
              </a:rPr>
              <a:pPr eaLnBrk="1" hangingPunct="1"/>
              <a:t>116</a:t>
            </a:fld>
            <a:endParaRPr lang="en-US" sz="900" smtClean="0">
              <a:solidFill>
                <a:srgbClr val="003399"/>
              </a:solidFill>
              <a:latin typeface="Arial" charset="0"/>
              <a:cs typeface="Arial" charset="0"/>
              <a:sym typeface="Arial" charset="0"/>
            </a:endParaRPr>
          </a:p>
        </p:txBody>
      </p:sp>
      <p:sp>
        <p:nvSpPr>
          <p:cNvPr id="48133" name="Rectangle 5"/>
          <p:cNvSpPr>
            <a:spLocks noGrp="1" noChangeArrowheads="1"/>
          </p:cNvSpPr>
          <p:nvPr>
            <p:ph type="title"/>
          </p:nvPr>
        </p:nvSpPr>
        <p:spPr/>
        <p:txBody>
          <a:bodyPr/>
          <a:lstStyle/>
          <a:p>
            <a:pPr eaLnBrk="1" hangingPunct="1"/>
            <a:r>
              <a:rPr lang="sr-Latn-RS" dirty="0" smtClean="0"/>
              <a:t>Konceptna šema</a:t>
            </a:r>
            <a:endParaRPr lang="en-US" dirty="0" smtClean="0"/>
          </a:p>
        </p:txBody>
      </p:sp>
      <p:sp>
        <p:nvSpPr>
          <p:cNvPr id="48134" name="Rectangle 6"/>
          <p:cNvSpPr>
            <a:spLocks noGrp="1" noChangeArrowheads="1"/>
          </p:cNvSpPr>
          <p:nvPr>
            <p:ph type="body" idx="1"/>
          </p:nvPr>
        </p:nvSpPr>
        <p:spPr/>
        <p:txBody>
          <a:bodyPr>
            <a:normAutofit fontScale="77500" lnSpcReduction="20000"/>
          </a:bodyPr>
          <a:lstStyle/>
          <a:p>
            <a:pPr eaLnBrk="1" hangingPunct="1"/>
            <a:r>
              <a:rPr lang="sr-Latn-RS" dirty="0" smtClean="0"/>
              <a:t>Apstrakcija u kojoj su konkretni objekti klasifikovani po svojim opštim/tipičnim karakteristikama</a:t>
            </a:r>
            <a:endParaRPr lang="en-US" dirty="0" smtClean="0"/>
          </a:p>
          <a:p>
            <a:pPr marL="685800" lvl="1" eaLnBrk="1" hangingPunct="1"/>
            <a:r>
              <a:rPr lang="sr-Latn-RS" dirty="0" smtClean="0"/>
              <a:t>Sadrži najvažnija svojstva koja se obično pridružuju objektu tog tipa</a:t>
            </a:r>
            <a:endParaRPr lang="en-US" dirty="0" smtClean="0"/>
          </a:p>
          <a:p>
            <a:pPr marL="968375" lvl="2" eaLnBrk="1" hangingPunct="1"/>
            <a:r>
              <a:rPr lang="sr-Latn-RS" dirty="0" smtClean="0"/>
              <a:t>Može biti zavisna od zadatka, konteksta, sposbnosti korisnika</a:t>
            </a:r>
            <a:r>
              <a:rPr lang="en-US" dirty="0" smtClean="0"/>
              <a:t>, …</a:t>
            </a:r>
          </a:p>
          <a:p>
            <a:pPr marL="685800" lvl="1" eaLnBrk="1" hangingPunct="1"/>
            <a:r>
              <a:rPr lang="sr-Latn-RS" dirty="0" smtClean="0"/>
              <a:t>Slično stereotipovima</a:t>
            </a:r>
          </a:p>
          <a:p>
            <a:pPr marL="685800" lvl="1"/>
            <a:r>
              <a:rPr lang="sr-Latn-RS" dirty="0" smtClean="0"/>
              <a:t>Na primer, </a:t>
            </a:r>
            <a:r>
              <a:rPr lang="sr-Latn-RS" b="1" dirty="0" smtClean="0"/>
              <a:t>konceptualna shema jabuke će uključiti opšte karakteristike jabuka kao što su veličina, boja, ukus, ...</a:t>
            </a:r>
            <a:endParaRPr lang="en-US" b="1" dirty="0" smtClean="0"/>
          </a:p>
          <a:p>
            <a:pPr eaLnBrk="1" hangingPunct="1"/>
            <a:r>
              <a:rPr lang="sr-Latn-RS" dirty="0" smtClean="0"/>
              <a:t>Pojednostavljuje rasuđivanje koncentrisanjem na suštinske aspekte</a:t>
            </a:r>
            <a:endParaRPr lang="en-US" dirty="0" smtClean="0"/>
          </a:p>
          <a:p>
            <a:pPr eaLnBrk="1" hangingPunct="1"/>
            <a:r>
              <a:rPr lang="sr-Latn-RS" dirty="0" smtClean="0"/>
              <a:t>Ipak može da zahteva metode zaključivanja specifične za konkretne veze</a:t>
            </a:r>
          </a:p>
          <a:p>
            <a:pPr lvl="1"/>
            <a:r>
              <a:rPr lang="sr-Latn-RS" dirty="0" smtClean="0"/>
              <a:t>Kao što smo imali da se rezonovanje u semantičkim mrežama baziralo na tipovima veza, na primer AKO veze</a:t>
            </a:r>
            <a:endParaRPr lang="en-US" dirty="0" smtClean="0"/>
          </a:p>
        </p:txBody>
      </p:sp>
    </p:spTree>
    <p:extLst>
      <p:ext uri="{BB962C8B-B14F-4D97-AF65-F5344CB8AC3E}">
        <p14:creationId xmlns:p14="http://schemas.microsoft.com/office/powerpoint/2010/main" val="4005435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C4255364-FC09-42B7-89C1-3B36DAFCB63F}" type="slidenum">
              <a:rPr lang="en-US" sz="900" smtClean="0">
                <a:solidFill>
                  <a:srgbClr val="003399"/>
                </a:solidFill>
                <a:latin typeface="Arial" charset="0"/>
                <a:cs typeface="Arial" charset="0"/>
                <a:sym typeface="Arial" charset="0"/>
              </a:rPr>
              <a:pPr eaLnBrk="1" hangingPunct="1"/>
              <a:t>117</a:t>
            </a:fld>
            <a:endParaRPr lang="en-US" sz="900" smtClean="0">
              <a:solidFill>
                <a:srgbClr val="003399"/>
              </a:solidFill>
              <a:latin typeface="Arial" charset="0"/>
              <a:cs typeface="Arial" charset="0"/>
              <a:sym typeface="Arial" charset="0"/>
            </a:endParaRPr>
          </a:p>
        </p:txBody>
      </p:sp>
      <p:sp>
        <p:nvSpPr>
          <p:cNvPr id="49157" name="Rectangle 5"/>
          <p:cNvSpPr>
            <a:spLocks noGrp="1" noChangeArrowheads="1"/>
          </p:cNvSpPr>
          <p:nvPr>
            <p:ph type="title"/>
          </p:nvPr>
        </p:nvSpPr>
        <p:spPr/>
        <p:txBody>
          <a:bodyPr/>
          <a:lstStyle/>
          <a:p>
            <a:pPr eaLnBrk="1" hangingPunct="1"/>
            <a:r>
              <a:rPr lang="sr-Latn-RS" dirty="0" smtClean="0"/>
              <a:t>Primeri šeme</a:t>
            </a:r>
            <a:endParaRPr lang="en-US" dirty="0" smtClean="0"/>
          </a:p>
        </p:txBody>
      </p:sp>
      <p:sp>
        <p:nvSpPr>
          <p:cNvPr id="49158" name="Rectangle 6"/>
          <p:cNvSpPr>
            <a:spLocks noGrp="1" noChangeArrowheads="1"/>
          </p:cNvSpPr>
          <p:nvPr>
            <p:ph type="body" idx="1"/>
          </p:nvPr>
        </p:nvSpPr>
        <p:spPr/>
        <p:txBody>
          <a:bodyPr/>
          <a:lstStyle/>
          <a:p>
            <a:pPr eaLnBrk="1" hangingPunct="1"/>
            <a:r>
              <a:rPr lang="sr-Latn-RS" dirty="0" smtClean="0"/>
              <a:t>Najčešće korišćene instance šema su</a:t>
            </a:r>
            <a:endParaRPr lang="en-US" dirty="0" smtClean="0"/>
          </a:p>
          <a:p>
            <a:pPr marL="685800" lvl="1" eaLnBrk="1" hangingPunct="1"/>
            <a:r>
              <a:rPr lang="sr-Latn-RS" dirty="0" smtClean="0"/>
              <a:t>frejmovi</a:t>
            </a:r>
            <a:r>
              <a:rPr lang="en-US" dirty="0" smtClean="0"/>
              <a:t> [</a:t>
            </a:r>
            <a:r>
              <a:rPr lang="en-US" dirty="0" err="1" smtClean="0"/>
              <a:t>Minsky</a:t>
            </a:r>
            <a:r>
              <a:rPr lang="en-US" dirty="0" smtClean="0"/>
              <a:t> 1975]</a:t>
            </a:r>
          </a:p>
          <a:p>
            <a:pPr marL="685800" lvl="1" eaLnBrk="1" hangingPunct="1"/>
            <a:r>
              <a:rPr lang="sr-Latn-RS" dirty="0" smtClean="0"/>
              <a:t>skriptovi</a:t>
            </a:r>
            <a:r>
              <a:rPr lang="en-US" dirty="0" smtClean="0"/>
              <a:t> [</a:t>
            </a:r>
            <a:r>
              <a:rPr lang="en-US" dirty="0" err="1" smtClean="0"/>
              <a:t>Schank</a:t>
            </a:r>
            <a:r>
              <a:rPr lang="en-US" dirty="0" smtClean="0"/>
              <a:t> 1977]</a:t>
            </a:r>
          </a:p>
          <a:p>
            <a:pPr eaLnBrk="1" hangingPunct="1"/>
            <a:r>
              <a:rPr lang="sr-Latn-RS" b="1" dirty="0" smtClean="0"/>
              <a:t>Frejmovi</a:t>
            </a:r>
            <a:r>
              <a:rPr lang="sr-Latn-RS" dirty="0" smtClean="0"/>
              <a:t> se sastoje od </a:t>
            </a:r>
            <a:r>
              <a:rPr lang="sr-Latn-RS" b="1" dirty="0" smtClean="0"/>
              <a:t>grupe slotova</a:t>
            </a:r>
            <a:r>
              <a:rPr lang="sr-Latn-RS" dirty="0" smtClean="0"/>
              <a:t> i </a:t>
            </a:r>
            <a:r>
              <a:rPr lang="sr-Latn-RS" b="1" dirty="0" smtClean="0"/>
              <a:t>filera</a:t>
            </a:r>
            <a:r>
              <a:rPr lang="sr-Latn-RS" dirty="0" smtClean="0"/>
              <a:t> (popuna slotova) pomoću kojih se definišu </a:t>
            </a:r>
            <a:r>
              <a:rPr lang="sr-Latn-RS" b="1" dirty="0" smtClean="0"/>
              <a:t>stereotipni objekti</a:t>
            </a:r>
            <a:endParaRPr lang="en-US" b="1" dirty="0" smtClean="0"/>
          </a:p>
          <a:p>
            <a:pPr eaLnBrk="1" hangingPunct="1"/>
            <a:r>
              <a:rPr lang="sr-Latn-RS" b="1" dirty="0" smtClean="0"/>
              <a:t>Skriptovi</a:t>
            </a:r>
            <a:r>
              <a:rPr lang="sr-Latn-RS" dirty="0" smtClean="0"/>
              <a:t> su </a:t>
            </a:r>
            <a:r>
              <a:rPr lang="sr-Latn-RS" b="1" dirty="0" smtClean="0"/>
              <a:t>vremenski uređene sekvence frejmova</a:t>
            </a:r>
            <a:endParaRPr lang="en-US" b="1" dirty="0" smtClean="0"/>
          </a:p>
        </p:txBody>
      </p:sp>
    </p:spTree>
    <p:extLst>
      <p:ext uri="{BB962C8B-B14F-4D97-AF65-F5344CB8AC3E}">
        <p14:creationId xmlns:p14="http://schemas.microsoft.com/office/powerpoint/2010/main" val="4223872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E8C261EF-C86E-4BE9-BA31-3B88BAA4F94F}" type="slidenum">
              <a:rPr lang="en-US" sz="900" smtClean="0">
                <a:solidFill>
                  <a:srgbClr val="003399"/>
                </a:solidFill>
                <a:latin typeface="Arial" charset="0"/>
                <a:cs typeface="Arial" charset="0"/>
                <a:sym typeface="Arial" charset="0"/>
              </a:rPr>
              <a:pPr eaLnBrk="1" hangingPunct="1"/>
              <a:t>118</a:t>
            </a:fld>
            <a:endParaRPr lang="en-US" sz="900" smtClean="0">
              <a:solidFill>
                <a:srgbClr val="003399"/>
              </a:solidFill>
              <a:latin typeface="Arial" charset="0"/>
              <a:cs typeface="Arial" charset="0"/>
              <a:sym typeface="Arial" charset="0"/>
            </a:endParaRPr>
          </a:p>
        </p:txBody>
      </p:sp>
      <p:sp>
        <p:nvSpPr>
          <p:cNvPr id="50181" name="Rectangle 5"/>
          <p:cNvSpPr>
            <a:spLocks noGrp="1" noChangeArrowheads="1"/>
          </p:cNvSpPr>
          <p:nvPr>
            <p:ph type="title"/>
          </p:nvPr>
        </p:nvSpPr>
        <p:spPr/>
        <p:txBody>
          <a:bodyPr/>
          <a:lstStyle/>
          <a:p>
            <a:pPr eaLnBrk="1" hangingPunct="1"/>
            <a:r>
              <a:rPr lang="sr-Latn-RS" dirty="0" smtClean="0"/>
              <a:t>Frejm </a:t>
            </a:r>
            <a:endParaRPr lang="en-US" dirty="0" smtClean="0"/>
          </a:p>
        </p:txBody>
      </p:sp>
      <p:sp>
        <p:nvSpPr>
          <p:cNvPr id="50182" name="Rectangle 6"/>
          <p:cNvSpPr>
            <a:spLocks noGrp="1" noChangeArrowheads="1"/>
          </p:cNvSpPr>
          <p:nvPr>
            <p:ph type="body" idx="1"/>
          </p:nvPr>
        </p:nvSpPr>
        <p:spPr/>
        <p:txBody>
          <a:bodyPr>
            <a:normAutofit fontScale="92500" lnSpcReduction="10000"/>
          </a:bodyPr>
          <a:lstStyle/>
          <a:p>
            <a:pPr eaLnBrk="1" hangingPunct="1">
              <a:spcBef>
                <a:spcPct val="0"/>
              </a:spcBef>
            </a:pPr>
            <a:r>
              <a:rPr lang="sr-Latn-RS" sz="2100" dirty="0" smtClean="0"/>
              <a:t>Predstavlja znanje o objektu</a:t>
            </a:r>
            <a:endParaRPr lang="en-US" sz="2100" dirty="0" smtClean="0"/>
          </a:p>
          <a:p>
            <a:pPr marL="685800" lvl="1" eaLnBrk="1" hangingPunct="1">
              <a:spcBef>
                <a:spcPts val="575"/>
              </a:spcBef>
            </a:pPr>
            <a:r>
              <a:rPr lang="sr-Latn-RS" sz="1900" dirty="0" smtClean="0"/>
              <a:t>Ima pretpostavljene (dafault) vrednosti za većinu slotova</a:t>
            </a:r>
            <a:endParaRPr lang="en-US" sz="1900" dirty="0" smtClean="0"/>
          </a:p>
          <a:p>
            <a:pPr eaLnBrk="1" hangingPunct="1">
              <a:spcBef>
                <a:spcPts val="1913"/>
              </a:spcBef>
            </a:pPr>
            <a:r>
              <a:rPr lang="sr-Latn-RS" sz="2100" dirty="0" smtClean="0"/>
              <a:t>Frejmovi su organizovani hijerarhijski</a:t>
            </a:r>
            <a:endParaRPr lang="en-US" sz="2100" dirty="0" smtClean="0"/>
          </a:p>
          <a:p>
            <a:pPr marL="685800" lvl="1" eaLnBrk="1" hangingPunct="1">
              <a:spcBef>
                <a:spcPts val="575"/>
              </a:spcBef>
            </a:pPr>
            <a:r>
              <a:rPr lang="sr-Latn-RS" sz="1900" dirty="0" smtClean="0"/>
              <a:t>Kao i semantičke mreže, podržavaju nasleđivanje</a:t>
            </a:r>
          </a:p>
          <a:p>
            <a:pPr marL="685800" lvl="1" eaLnBrk="1" hangingPunct="1">
              <a:spcBef>
                <a:spcPts val="575"/>
              </a:spcBef>
            </a:pPr>
            <a:r>
              <a:rPr lang="sr-Latn-RS" sz="1900" dirty="0" smtClean="0"/>
              <a:t>Zajedno sa svim problemima koje to donosi</a:t>
            </a:r>
            <a:endParaRPr lang="en-US" sz="1900" dirty="0" smtClean="0"/>
          </a:p>
          <a:p>
            <a:pPr eaLnBrk="1" hangingPunct="1">
              <a:spcBef>
                <a:spcPts val="1913"/>
              </a:spcBef>
            </a:pPr>
            <a:r>
              <a:rPr lang="sr-Latn-RS" sz="2100" dirty="0" smtClean="0"/>
              <a:t>Znanje se najčešće organizuje po vezama uzroka i efekta (slično kao u rule based sistemima)</a:t>
            </a:r>
            <a:endParaRPr lang="en-US" sz="2100" dirty="0" smtClean="0"/>
          </a:p>
          <a:p>
            <a:pPr marL="685800" lvl="1" eaLnBrk="1" hangingPunct="1">
              <a:spcBef>
                <a:spcPts val="575"/>
              </a:spcBef>
            </a:pPr>
            <a:r>
              <a:rPr lang="sr-Latn-RS" sz="1900" dirty="0" smtClean="0"/>
              <a:t>Slotovi mogu da sadrže različite </a:t>
            </a:r>
            <a:r>
              <a:rPr lang="sr-Latn-RS" sz="1900" b="1" dirty="0" smtClean="0"/>
              <a:t>deklarativne podatke</a:t>
            </a:r>
            <a:endParaRPr lang="en-US" sz="1900" b="1" dirty="0" smtClean="0"/>
          </a:p>
          <a:p>
            <a:pPr marL="968375" lvl="2" eaLnBrk="1" hangingPunct="1">
              <a:spcBef>
                <a:spcPts val="575"/>
              </a:spcBef>
            </a:pPr>
            <a:r>
              <a:rPr lang="sr-Latn-RS" sz="1700" dirty="0" smtClean="0"/>
              <a:t>pravila</a:t>
            </a:r>
            <a:r>
              <a:rPr lang="en-US" sz="1700" dirty="0" smtClean="0"/>
              <a:t>, </a:t>
            </a:r>
            <a:r>
              <a:rPr lang="sr-Latn-RS" sz="1700" dirty="0" smtClean="0"/>
              <a:t>činjenice</a:t>
            </a:r>
            <a:r>
              <a:rPr lang="en-US" sz="1700" dirty="0" smtClean="0"/>
              <a:t>, </a:t>
            </a:r>
            <a:r>
              <a:rPr lang="sr-Latn-RS" sz="1700" dirty="0" smtClean="0"/>
              <a:t>slike</a:t>
            </a:r>
            <a:r>
              <a:rPr lang="en-US" sz="1700" dirty="0" smtClean="0"/>
              <a:t>, video, </a:t>
            </a:r>
            <a:r>
              <a:rPr lang="sr-Latn-RS" sz="1700" dirty="0" smtClean="0"/>
              <a:t>komentari</a:t>
            </a:r>
            <a:r>
              <a:rPr lang="en-US" sz="1700" dirty="0" smtClean="0"/>
              <a:t>, </a:t>
            </a:r>
            <a:r>
              <a:rPr lang="sr-Latn-RS" sz="1700" dirty="0" smtClean="0"/>
              <a:t>informacije za debagovanje, pitanja, hipoteze,  ali i </a:t>
            </a:r>
            <a:r>
              <a:rPr lang="sr-Latn-RS" sz="1700" b="1" dirty="0" smtClean="0"/>
              <a:t>druge frejmove</a:t>
            </a:r>
            <a:endParaRPr lang="en-US" sz="1700" b="1" dirty="0" smtClean="0"/>
          </a:p>
          <a:p>
            <a:pPr marL="685800" lvl="1" eaLnBrk="1" hangingPunct="1">
              <a:spcBef>
                <a:spcPts val="575"/>
              </a:spcBef>
            </a:pPr>
            <a:r>
              <a:rPr lang="sr-Latn-RS" sz="1900" dirty="0" smtClean="0"/>
              <a:t>Slotovi mogu da imaju i </a:t>
            </a:r>
            <a:r>
              <a:rPr lang="sr-Latn-RS" sz="1900" b="1" dirty="0" smtClean="0"/>
              <a:t>proceduralne dodatke</a:t>
            </a:r>
            <a:endParaRPr lang="en-US" sz="1900" b="1" dirty="0" smtClean="0"/>
          </a:p>
          <a:p>
            <a:pPr marL="968375" lvl="2" eaLnBrk="1" hangingPunct="1">
              <a:spcBef>
                <a:spcPts val="575"/>
              </a:spcBef>
            </a:pPr>
            <a:r>
              <a:rPr lang="sr-Latn-RS" sz="1700" dirty="0" smtClean="0"/>
              <a:t>Procedure koje se pozivaju u specifičnim situacijama u koje je uključen određeni slot</a:t>
            </a:r>
            <a:endParaRPr lang="en-US" sz="1700" dirty="0" smtClean="0"/>
          </a:p>
          <a:p>
            <a:pPr marL="1263650" lvl="3" eaLnBrk="1" hangingPunct="1">
              <a:spcBef>
                <a:spcPts val="575"/>
              </a:spcBef>
            </a:pPr>
            <a:r>
              <a:rPr lang="sr-Latn-RS" sz="1500" dirty="0" smtClean="0"/>
              <a:t>Pri kreiranju, modifikaciji, uklanjanju vrednosti slota</a:t>
            </a:r>
            <a:endParaRPr lang="en-US" sz="1500" dirty="0" smtClean="0"/>
          </a:p>
        </p:txBody>
      </p:sp>
    </p:spTree>
    <p:extLst>
      <p:ext uri="{BB962C8B-B14F-4D97-AF65-F5344CB8AC3E}">
        <p14:creationId xmlns:p14="http://schemas.microsoft.com/office/powerpoint/2010/main" val="4010920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5"/>
          <p:cNvSpPr>
            <a:spLocks noGrp="1" noChangeArrowheads="1"/>
          </p:cNvSpPr>
          <p:nvPr>
            <p:ph type="title"/>
          </p:nvPr>
        </p:nvSpPr>
        <p:spPr/>
        <p:txBody>
          <a:bodyPr/>
          <a:lstStyle/>
          <a:p>
            <a:pPr eaLnBrk="1" hangingPunct="1"/>
            <a:r>
              <a:rPr lang="sr-Latn-RS" dirty="0" smtClean="0"/>
              <a:t>Primer jednostavnog frejma</a:t>
            </a:r>
            <a:endParaRPr lang="en-US" dirty="0" smtClean="0"/>
          </a:p>
        </p:txBody>
      </p:sp>
      <p:sp>
        <p:nvSpPr>
          <p:cNvPr id="51202" name="Slide Number Placeholder 3"/>
          <p:cNvSpPr>
            <a:spLocks noGrp="1"/>
          </p:cNvSpPr>
          <p:nvPr>
            <p:ph type="sldNum" sz="quarter" idx="12"/>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582646EA-828D-4EB9-B4D5-B1FF2E6D5EA8}" type="slidenum">
              <a:rPr lang="en-US" sz="900" smtClean="0">
                <a:solidFill>
                  <a:srgbClr val="003399"/>
                </a:solidFill>
                <a:latin typeface="Arial" charset="0"/>
                <a:cs typeface="Arial" charset="0"/>
                <a:sym typeface="Arial" charset="0"/>
              </a:rPr>
              <a:pPr eaLnBrk="1" hangingPunct="1"/>
              <a:t>119</a:t>
            </a:fld>
            <a:endParaRPr lang="en-US" sz="900" smtClean="0">
              <a:solidFill>
                <a:srgbClr val="003399"/>
              </a:solidFill>
              <a:latin typeface="Arial" charset="0"/>
              <a:cs typeface="Arial" charset="0"/>
              <a:sym typeface="Arial" charset="0"/>
            </a:endParaRPr>
          </a:p>
        </p:txBody>
      </p:sp>
      <p:graphicFrame>
        <p:nvGraphicFramePr>
          <p:cNvPr id="51206" name="Group 6"/>
          <p:cNvGraphicFramePr>
            <a:graphicFrameLocks noGrp="1"/>
          </p:cNvGraphicFramePr>
          <p:nvPr/>
        </p:nvGraphicFramePr>
        <p:xfrm>
          <a:off x="1524000" y="1397000"/>
          <a:ext cx="6096000" cy="4064000"/>
        </p:xfrm>
        <a:graphic>
          <a:graphicData uri="http://schemas.openxmlformats.org/drawingml/2006/table">
            <a:tbl>
              <a:tblPr/>
              <a:tblGrid>
                <a:gridCol w="3048000"/>
                <a:gridCol w="3048000"/>
              </a:tblGrid>
              <a:tr h="508000">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Slot Name</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Filler</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r>
              <a:tr h="508000">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name</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Astérix</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r>
              <a:tr h="508000">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height</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small</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r>
              <a:tr h="508000">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weight</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low</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r>
              <a:tr h="508000">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profession</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warrior</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r>
              <a:tr h="508000">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armor</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helmet</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r>
              <a:tr h="508000">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intelligence</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very high</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r>
              <a:tr h="508000">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marital status</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c>
                  <a:txBody>
                    <a:bodyPr/>
                    <a:lstStyle/>
                    <a:p>
                      <a:pPr marL="0" marR="0" lvl="0" indent="0" algn="l" defTabSz="914400" rtl="0" eaLnBrk="1" fontAlgn="base" latinLnBrk="0" hangingPunct="1">
                        <a:lnSpc>
                          <a:spcPct val="100000"/>
                        </a:lnSpc>
                        <a:spcBef>
                          <a:spcPct val="0"/>
                        </a:spcBef>
                        <a:spcAft>
                          <a:spcPct val="0"/>
                        </a:spcAft>
                        <a:buClr>
                          <a:srgbClr val="001F67"/>
                        </a:buClr>
                        <a:buSzPct val="75000"/>
                        <a:buFont typeface="Zapf Dingbats" charset="0"/>
                        <a:buNone/>
                        <a:tabLst>
                          <a:tab pos="914400" algn="l"/>
                        </a:tabLst>
                      </a:pPr>
                      <a:r>
                        <a:rPr kumimoji="0" lang="en-US" sz="1600" b="0" i="0" u="none" strike="noStrike" cap="none" normalizeH="0" baseline="0" smtClean="0">
                          <a:ln>
                            <a:noFill/>
                          </a:ln>
                          <a:solidFill>
                            <a:schemeClr val="tx1"/>
                          </a:solidFill>
                          <a:effectLst/>
                          <a:latin typeface="News Gothic MT" charset="0"/>
                          <a:ea typeface="News Gothic MT" charset="0"/>
                          <a:cs typeface="News Gothic MT" charset="0"/>
                          <a:sym typeface="News Gothic MT" charset="0"/>
                        </a:rPr>
                        <a:t>presumed single</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3E3EB"/>
                    </a:solidFill>
                  </a:tcPr>
                </a:tc>
              </a:tr>
            </a:tbl>
          </a:graphicData>
        </a:graphic>
      </p:graphicFrame>
    </p:spTree>
    <p:extLst>
      <p:ext uri="{BB962C8B-B14F-4D97-AF65-F5344CB8AC3E}">
        <p14:creationId xmlns:p14="http://schemas.microsoft.com/office/powerpoint/2010/main" val="2084139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3A2F9D57-7F6A-4ECE-A7AE-CAA04E42B5AD}" type="slidenum">
              <a:rPr lang="en-US" sz="900" smtClean="0">
                <a:solidFill>
                  <a:srgbClr val="003399"/>
                </a:solidFill>
                <a:latin typeface="Arial" charset="0"/>
                <a:cs typeface="Arial" charset="0"/>
                <a:sym typeface="Arial" charset="0"/>
              </a:rPr>
              <a:pPr eaLnBrk="1" hangingPunct="1"/>
              <a:t>12</a:t>
            </a:fld>
            <a:endParaRPr lang="en-US" sz="900" smtClean="0">
              <a:solidFill>
                <a:srgbClr val="003399"/>
              </a:solidFill>
              <a:latin typeface="Arial" charset="0"/>
              <a:cs typeface="Arial" charset="0"/>
              <a:sym typeface="Arial" charset="0"/>
            </a:endParaRPr>
          </a:p>
        </p:txBody>
      </p:sp>
      <p:sp>
        <p:nvSpPr>
          <p:cNvPr id="27653" name="Rectangle 5"/>
          <p:cNvSpPr>
            <a:spLocks noGrp="1" noChangeArrowheads="1"/>
          </p:cNvSpPr>
          <p:nvPr>
            <p:ph type="title"/>
          </p:nvPr>
        </p:nvSpPr>
        <p:spPr/>
        <p:txBody>
          <a:bodyPr/>
          <a:lstStyle/>
          <a:p>
            <a:pPr eaLnBrk="1" hangingPunct="1"/>
            <a:r>
              <a:rPr lang="sr-Latn-RS" dirty="0" smtClean="0"/>
              <a:t>Primer </a:t>
            </a:r>
            <a:r>
              <a:rPr lang="en-US" dirty="0" smtClean="0"/>
              <a:t> 1</a:t>
            </a:r>
            <a:r>
              <a:rPr lang="sr-Latn-RS" dirty="0" smtClean="0"/>
              <a:t>: </a:t>
            </a:r>
            <a:r>
              <a:rPr lang="en-US" dirty="0" smtClean="0"/>
              <a:t> </a:t>
            </a:r>
            <a:r>
              <a:rPr lang="sr-Latn-RS" dirty="0" smtClean="0"/>
              <a:t>produkciona pravila</a:t>
            </a:r>
            <a:endParaRPr lang="en-US" dirty="0" smtClean="0"/>
          </a:p>
        </p:txBody>
      </p:sp>
      <p:sp>
        <p:nvSpPr>
          <p:cNvPr id="27654" name="Rectangle 6"/>
          <p:cNvSpPr>
            <a:spLocks noGrp="1" noChangeArrowheads="1"/>
          </p:cNvSpPr>
          <p:nvPr>
            <p:ph type="body" idx="1"/>
          </p:nvPr>
        </p:nvSpPr>
        <p:spPr/>
        <p:txBody>
          <a:bodyPr/>
          <a:lstStyle/>
          <a:p>
            <a:pPr eaLnBrk="1" hangingPunct="1"/>
            <a:r>
              <a:rPr lang="sr-Latn-RS" dirty="0" smtClean="0"/>
              <a:t>Za podskup engleskog jezika</a:t>
            </a:r>
            <a:endParaRPr lang="en-US" dirty="0" smtClean="0"/>
          </a:p>
        </p:txBody>
      </p:sp>
      <p:grpSp>
        <p:nvGrpSpPr>
          <p:cNvPr id="27655" name="Group 9"/>
          <p:cNvGrpSpPr>
            <a:grpSpLocks/>
          </p:cNvGrpSpPr>
          <p:nvPr/>
        </p:nvGrpSpPr>
        <p:grpSpPr bwMode="auto">
          <a:xfrm>
            <a:off x="609600" y="2444318"/>
            <a:ext cx="7696200" cy="1981200"/>
            <a:chOff x="0" y="0"/>
            <a:chExt cx="5568" cy="1248"/>
          </a:xfrm>
        </p:grpSpPr>
        <p:sp>
          <p:nvSpPr>
            <p:cNvPr id="27656" name="Rectangle 7"/>
            <p:cNvSpPr>
              <a:spLocks/>
            </p:cNvSpPr>
            <p:nvPr/>
          </p:nvSpPr>
          <p:spPr bwMode="auto">
            <a:xfrm>
              <a:off x="0" y="0"/>
              <a:ext cx="5568" cy="124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57" name="Rectangle 8"/>
            <p:cNvSpPr>
              <a:spLocks/>
            </p:cNvSpPr>
            <p:nvPr/>
          </p:nvSpPr>
          <p:spPr bwMode="auto">
            <a:xfrm>
              <a:off x="496" y="120"/>
              <a:ext cx="358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solidFill>
                    <a:schemeClr val="tx1"/>
                  </a:solidFill>
                  <a:latin typeface="News Gothic MT" charset="0"/>
                  <a:ea typeface="News Gothic MT" charset="0"/>
                  <a:cs typeface="News Gothic MT" charset="0"/>
                  <a:sym typeface="News Gothic MT" charset="0"/>
                </a:rPr>
                <a:t>&lt;sentence&gt; </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-&gt; </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&lt;</a:t>
              </a:r>
              <a:r>
                <a:rPr lang="en-US" sz="1600" dirty="0">
                  <a:solidFill>
                    <a:schemeClr val="tx1"/>
                  </a:solidFill>
                  <a:latin typeface="News Gothic MT" charset="0"/>
                  <a:ea typeface="News Gothic MT" charset="0"/>
                  <a:cs typeface="News Gothic MT" charset="0"/>
                  <a:sym typeface="News Gothic MT" charset="0"/>
                </a:rPr>
                <a:t>subject&gt; &lt;verb&gt; &lt;object&gt; &lt;modifier&gt;</a:t>
              </a:r>
            </a:p>
            <a:p>
              <a:r>
                <a:rPr lang="en-US" sz="1600" dirty="0">
                  <a:solidFill>
                    <a:schemeClr val="tx1"/>
                  </a:solidFill>
                  <a:latin typeface="News Gothic MT" charset="0"/>
                  <a:ea typeface="News Gothic MT" charset="0"/>
                  <a:cs typeface="News Gothic MT" charset="0"/>
                  <a:sym typeface="News Gothic MT" charset="0"/>
                </a:rPr>
                <a:t>&lt;subject&gt; </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-&gt;</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 </a:t>
              </a:r>
              <a:r>
                <a:rPr lang="en-US" sz="1600" dirty="0">
                  <a:solidFill>
                    <a:schemeClr val="tx1"/>
                  </a:solidFill>
                  <a:latin typeface="News Gothic MT" charset="0"/>
                  <a:ea typeface="News Gothic MT" charset="0"/>
                  <a:cs typeface="News Gothic MT" charset="0"/>
                  <a:sym typeface="News Gothic MT" charset="0"/>
                </a:rPr>
                <a:t>&lt;noun&gt;</a:t>
              </a:r>
            </a:p>
            <a:p>
              <a:r>
                <a:rPr lang="en-US" sz="1600" dirty="0">
                  <a:solidFill>
                    <a:schemeClr val="tx1"/>
                  </a:solidFill>
                  <a:latin typeface="News Gothic MT" charset="0"/>
                  <a:ea typeface="News Gothic MT" charset="0"/>
                  <a:cs typeface="News Gothic MT" charset="0"/>
                  <a:sym typeface="News Gothic MT" charset="0"/>
                </a:rPr>
                <a:t>&lt;object&gt; </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-&gt; </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&lt;</a:t>
              </a:r>
              <a:r>
                <a:rPr lang="en-US" sz="1600" dirty="0">
                  <a:solidFill>
                    <a:schemeClr val="tx1"/>
                  </a:solidFill>
                  <a:latin typeface="News Gothic MT" charset="0"/>
                  <a:ea typeface="News Gothic MT" charset="0"/>
                  <a:cs typeface="News Gothic MT" charset="0"/>
                  <a:sym typeface="News Gothic MT" charset="0"/>
                </a:rPr>
                <a:t>noun&gt;</a:t>
              </a:r>
            </a:p>
            <a:p>
              <a:r>
                <a:rPr lang="en-US" sz="1600" dirty="0">
                  <a:solidFill>
                    <a:schemeClr val="tx1"/>
                  </a:solidFill>
                  <a:latin typeface="News Gothic MT" charset="0"/>
                  <a:ea typeface="News Gothic MT" charset="0"/>
                  <a:cs typeface="News Gothic MT" charset="0"/>
                  <a:sym typeface="News Gothic MT" charset="0"/>
                </a:rPr>
                <a:t>&lt;noun&gt; </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-&gt; </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man </a:t>
              </a:r>
              <a:r>
                <a:rPr lang="en-US" sz="1600" dirty="0">
                  <a:solidFill>
                    <a:schemeClr val="tx1"/>
                  </a:solidFill>
                  <a:latin typeface="News Gothic MT" charset="0"/>
                  <a:ea typeface="News Gothic MT" charset="0"/>
                  <a:cs typeface="News Gothic MT" charset="0"/>
                  <a:sym typeface="News Gothic MT" charset="0"/>
                </a:rPr>
                <a:t>| woman</a:t>
              </a:r>
            </a:p>
            <a:p>
              <a:r>
                <a:rPr lang="en-US" sz="1600" dirty="0">
                  <a:solidFill>
                    <a:schemeClr val="tx1"/>
                  </a:solidFill>
                  <a:latin typeface="News Gothic MT" charset="0"/>
                  <a:ea typeface="News Gothic MT" charset="0"/>
                  <a:cs typeface="News Gothic MT" charset="0"/>
                  <a:sym typeface="News Gothic MT" charset="0"/>
                </a:rPr>
                <a:t>&lt;verb&gt; </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-&gt; </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loves </a:t>
              </a:r>
              <a:r>
                <a:rPr lang="en-US" sz="1600" dirty="0">
                  <a:solidFill>
                    <a:schemeClr val="tx1"/>
                  </a:solidFill>
                  <a:latin typeface="News Gothic MT" charset="0"/>
                  <a:ea typeface="News Gothic MT" charset="0"/>
                  <a:cs typeface="News Gothic MT" charset="0"/>
                  <a:sym typeface="News Gothic MT" charset="0"/>
                </a:rPr>
                <a:t>| hates | marries | divorces</a:t>
              </a:r>
            </a:p>
            <a:p>
              <a:r>
                <a:rPr lang="en-US" sz="1600" dirty="0">
                  <a:solidFill>
                    <a:schemeClr val="tx1"/>
                  </a:solidFill>
                  <a:latin typeface="News Gothic MT" charset="0"/>
                  <a:ea typeface="News Gothic MT" charset="0"/>
                  <a:cs typeface="News Gothic MT" charset="0"/>
                  <a:sym typeface="News Gothic MT" charset="0"/>
                </a:rPr>
                <a:t>&lt;modifier&gt; </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-&gt; </a:t>
              </a:r>
              <a:r>
                <a:rPr lang="sr-Latn-RS" sz="1600" dirty="0" smtClean="0">
                  <a:solidFill>
                    <a:schemeClr val="tx1"/>
                  </a:solidFill>
                  <a:latin typeface="News Gothic MT" charset="0"/>
                  <a:ea typeface="News Gothic MT" charset="0"/>
                  <a:cs typeface="News Gothic MT" charset="0"/>
                  <a:sym typeface="News Gothic MT" charset="0"/>
                </a:rPr>
                <a:t> </a:t>
              </a:r>
              <a:r>
                <a:rPr lang="en-US" sz="1600" dirty="0" smtClean="0">
                  <a:solidFill>
                    <a:schemeClr val="tx1"/>
                  </a:solidFill>
                  <a:latin typeface="News Gothic MT" charset="0"/>
                  <a:ea typeface="News Gothic MT" charset="0"/>
                  <a:cs typeface="News Gothic MT" charset="0"/>
                  <a:sym typeface="News Gothic MT" charset="0"/>
                </a:rPr>
                <a:t>a </a:t>
              </a:r>
              <a:r>
                <a:rPr lang="en-US" sz="1600" dirty="0">
                  <a:solidFill>
                    <a:schemeClr val="tx1"/>
                  </a:solidFill>
                  <a:latin typeface="News Gothic MT" charset="0"/>
                  <a:ea typeface="News Gothic MT" charset="0"/>
                  <a:cs typeface="News Gothic MT" charset="0"/>
                  <a:sym typeface="News Gothic MT" charset="0"/>
                </a:rPr>
                <a:t>little | a lot | forever | sometimes</a:t>
              </a:r>
            </a:p>
          </p:txBody>
        </p:sp>
      </p:grpSp>
    </p:spTree>
    <p:extLst>
      <p:ext uri="{BB962C8B-B14F-4D97-AF65-F5344CB8AC3E}">
        <p14:creationId xmlns:p14="http://schemas.microsoft.com/office/powerpoint/2010/main" val="409613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F217AFC0-BC97-4BAA-A5D5-C5489FAEC640}" type="slidenum">
              <a:rPr lang="en-US" sz="900" smtClean="0">
                <a:solidFill>
                  <a:srgbClr val="003399"/>
                </a:solidFill>
                <a:latin typeface="Arial" charset="0"/>
                <a:cs typeface="Arial" charset="0"/>
                <a:sym typeface="Arial" charset="0"/>
              </a:rPr>
              <a:pPr eaLnBrk="1" hangingPunct="1"/>
              <a:t>120</a:t>
            </a:fld>
            <a:endParaRPr lang="en-US" sz="900" smtClean="0">
              <a:solidFill>
                <a:srgbClr val="003399"/>
              </a:solidFill>
              <a:latin typeface="Arial" charset="0"/>
              <a:cs typeface="Arial" charset="0"/>
              <a:sym typeface="Arial" charset="0"/>
            </a:endParaRPr>
          </a:p>
        </p:txBody>
      </p:sp>
      <p:sp>
        <p:nvSpPr>
          <p:cNvPr id="52229" name="Rectangle 5"/>
          <p:cNvSpPr>
            <a:spLocks noGrp="1" noChangeArrowheads="1"/>
          </p:cNvSpPr>
          <p:nvPr>
            <p:ph type="title"/>
          </p:nvPr>
        </p:nvSpPr>
        <p:spPr/>
        <p:txBody>
          <a:bodyPr/>
          <a:lstStyle/>
          <a:p>
            <a:pPr eaLnBrk="1" hangingPunct="1"/>
            <a:r>
              <a:rPr lang="sr-Latn-RS" dirty="0" smtClean="0"/>
              <a:t>Struktura frejma</a:t>
            </a:r>
            <a:endParaRPr lang="en-US" dirty="0" smtClean="0"/>
          </a:p>
        </p:txBody>
      </p:sp>
      <p:sp>
        <p:nvSpPr>
          <p:cNvPr id="52230" name="Rectangle 6"/>
          <p:cNvSpPr>
            <a:spLocks noGrp="1" noChangeArrowheads="1"/>
          </p:cNvSpPr>
          <p:nvPr>
            <p:ph type="body" idx="1"/>
          </p:nvPr>
        </p:nvSpPr>
        <p:spPr/>
        <p:txBody>
          <a:bodyPr>
            <a:normAutofit fontScale="92500" lnSpcReduction="20000"/>
          </a:bodyPr>
          <a:lstStyle/>
          <a:p>
            <a:pPr eaLnBrk="1" hangingPunct="1">
              <a:spcBef>
                <a:spcPct val="0"/>
              </a:spcBef>
            </a:pPr>
            <a:r>
              <a:rPr lang="sr-Latn-RS" sz="1600" dirty="0" smtClean="0"/>
              <a:t>Dva osnovna elementa strukture frejma</a:t>
            </a:r>
            <a:r>
              <a:rPr lang="en-US" sz="1600" dirty="0" smtClean="0"/>
              <a:t>: </a:t>
            </a:r>
            <a:r>
              <a:rPr lang="en-US" sz="1600" b="1" dirty="0" smtClean="0"/>
              <a:t>slot</a:t>
            </a:r>
            <a:r>
              <a:rPr lang="sr-Latn-RS" sz="1600" b="1" dirty="0" smtClean="0"/>
              <a:t>ovi</a:t>
            </a:r>
            <a:r>
              <a:rPr lang="sr-Latn-RS" sz="1600" dirty="0" smtClean="0"/>
              <a:t> i </a:t>
            </a:r>
            <a:r>
              <a:rPr lang="sr-Latn-RS" sz="1600" b="1" dirty="0" smtClean="0"/>
              <a:t>faceti</a:t>
            </a:r>
            <a:r>
              <a:rPr lang="en-US" sz="1600" dirty="0" smtClean="0"/>
              <a:t> (</a:t>
            </a:r>
            <a:r>
              <a:rPr lang="en-US" sz="1600" b="1" dirty="0" err="1" smtClean="0"/>
              <a:t>fil</a:t>
            </a:r>
            <a:r>
              <a:rPr lang="sr-Latn-RS" sz="1600" b="1" dirty="0" smtClean="0"/>
              <a:t>eri</a:t>
            </a:r>
            <a:r>
              <a:rPr lang="en-US" sz="1600" dirty="0" smtClean="0"/>
              <a:t>, </a:t>
            </a:r>
            <a:r>
              <a:rPr lang="sr-Latn-RS" sz="1600" b="1" dirty="0" smtClean="0"/>
              <a:t>vrednosti</a:t>
            </a:r>
            <a:r>
              <a:rPr lang="en-US" sz="1600" dirty="0" smtClean="0"/>
              <a:t>, </a:t>
            </a:r>
            <a:r>
              <a:rPr lang="sr-Latn-RS" sz="1600" dirty="0" smtClean="0"/>
              <a:t>itd</a:t>
            </a:r>
            <a:r>
              <a:rPr lang="en-US" sz="1600" dirty="0" smtClean="0"/>
              <a:t>.); </a:t>
            </a:r>
          </a:p>
          <a:p>
            <a:pPr eaLnBrk="1" hangingPunct="1">
              <a:spcBef>
                <a:spcPts val="1513"/>
              </a:spcBef>
            </a:pPr>
            <a:r>
              <a:rPr lang="sr-Latn-RS" sz="1600" dirty="0" smtClean="0"/>
              <a:t>Slotovi u frejmu najčešće imaju predačke i potomačke slotove</a:t>
            </a:r>
            <a:endParaRPr lang="en-US" sz="1600" dirty="0" smtClean="0"/>
          </a:p>
          <a:p>
            <a:pPr marL="685800" lvl="1" eaLnBrk="1" hangingPunct="1">
              <a:spcBef>
                <a:spcPts val="450"/>
              </a:spcBef>
            </a:pPr>
            <a:r>
              <a:rPr lang="sr-Latn-RS" sz="1500" dirty="0" smtClean="0"/>
              <a:t>Korišćene za uspostavljanje hijerarhije nasleđivanja svojstava</a:t>
            </a:r>
            <a:r>
              <a:rPr lang="en-US" sz="1500" dirty="0" smtClean="0"/>
              <a:t/>
            </a:r>
            <a:br>
              <a:rPr lang="en-US" sz="1500" dirty="0" smtClean="0"/>
            </a:br>
            <a:r>
              <a:rPr lang="en-US" sz="1500" dirty="0" smtClean="0"/>
              <a:t>(</a:t>
            </a:r>
            <a:r>
              <a:rPr lang="sr-Latn-RS" sz="1500" dirty="0" smtClean="0"/>
              <a:t>n</a:t>
            </a:r>
            <a:r>
              <a:rPr lang="en-US" sz="1500" dirty="0" smtClean="0"/>
              <a:t>.</a:t>
            </a:r>
            <a:r>
              <a:rPr lang="sr-Latn-RS" sz="1500" dirty="0" smtClean="0"/>
              <a:t>pr</a:t>
            </a:r>
            <a:r>
              <a:rPr lang="en-US" sz="1500" dirty="0" smtClean="0"/>
              <a:t>., </a:t>
            </a:r>
            <a:r>
              <a:rPr lang="en-US" sz="1500" b="1" dirty="0" smtClean="0"/>
              <a:t>specialization-of</a:t>
            </a:r>
            <a:r>
              <a:rPr lang="en-US" sz="1500" dirty="0" smtClean="0"/>
              <a:t>) </a:t>
            </a:r>
          </a:p>
          <a:p>
            <a:pPr eaLnBrk="1" hangingPunct="1">
              <a:spcBef>
                <a:spcPts val="1513"/>
              </a:spcBef>
            </a:pPr>
            <a:r>
              <a:rPr lang="sr-Latn-RS" sz="1600" dirty="0" smtClean="0"/>
              <a:t>U strukturi frejmova </a:t>
            </a:r>
            <a:r>
              <a:rPr lang="sr-Latn-RS" sz="1600" smtClean="0"/>
              <a:t>postoje tri </a:t>
            </a:r>
            <a:r>
              <a:rPr lang="sr-Latn-RS" sz="1600" dirty="0" smtClean="0"/>
              <a:t>vrste elemenata:</a:t>
            </a:r>
          </a:p>
          <a:p>
            <a:pPr lvl="1">
              <a:spcBef>
                <a:spcPts val="1513"/>
              </a:spcBef>
              <a:buFont typeface="+mj-lt"/>
              <a:buAutoNum type="arabicPeriod"/>
            </a:pPr>
            <a:r>
              <a:rPr lang="sr-Latn-RS" sz="1500" dirty="0" smtClean="0"/>
              <a:t>Deskritpivni slotovi</a:t>
            </a:r>
            <a:endParaRPr lang="en-US" sz="1700" dirty="0" smtClean="0"/>
          </a:p>
          <a:p>
            <a:pPr marL="1085850" lvl="2">
              <a:spcBef>
                <a:spcPts val="450"/>
              </a:spcBef>
            </a:pPr>
            <a:r>
              <a:rPr lang="sr-Latn-RS" sz="1500" dirty="0" smtClean="0"/>
              <a:t>Sadrže deklarativne informacije ili podatke</a:t>
            </a:r>
            <a:r>
              <a:rPr lang="en-US" sz="1500" dirty="0" smtClean="0"/>
              <a:t> (</a:t>
            </a:r>
            <a:r>
              <a:rPr lang="sr-Latn-RS" sz="1500" dirty="0" smtClean="0"/>
              <a:t>statičko znanje</a:t>
            </a:r>
            <a:r>
              <a:rPr lang="en-US" sz="1500" dirty="0" smtClean="0"/>
              <a:t>) </a:t>
            </a:r>
          </a:p>
          <a:p>
            <a:pPr marL="685800" lvl="1" indent="-228600">
              <a:spcBef>
                <a:spcPts val="1513"/>
              </a:spcBef>
              <a:buFont typeface="+mj-lt"/>
              <a:buAutoNum type="arabicPeriod"/>
            </a:pPr>
            <a:r>
              <a:rPr lang="sr-Latn-RS" sz="1500" dirty="0" smtClean="0"/>
              <a:t>Proceduralni dodaci</a:t>
            </a:r>
            <a:endParaRPr lang="en-US" sz="1500" dirty="0" smtClean="0"/>
          </a:p>
          <a:p>
            <a:pPr marL="1085850" lvl="2">
              <a:spcBef>
                <a:spcPts val="450"/>
              </a:spcBef>
            </a:pPr>
            <a:r>
              <a:rPr lang="sr-Latn-RS" sz="1500" dirty="0" smtClean="0"/>
              <a:t>Sadrže funkcije koje mogu da usmeravaju proces rezonovanje </a:t>
            </a:r>
            <a:r>
              <a:rPr lang="en-US" sz="1500" dirty="0" smtClean="0"/>
              <a:t>(d</a:t>
            </a:r>
            <a:r>
              <a:rPr lang="sr-Latn-RS" sz="1500" dirty="0" smtClean="0"/>
              <a:t>inamičko znanje</a:t>
            </a:r>
            <a:r>
              <a:rPr lang="en-US" sz="1500" dirty="0" smtClean="0"/>
              <a:t>) </a:t>
            </a:r>
            <a:br>
              <a:rPr lang="en-US" sz="1500" dirty="0" smtClean="0"/>
            </a:br>
            <a:r>
              <a:rPr lang="en-US" sz="1500" dirty="0" smtClean="0"/>
              <a:t>(</a:t>
            </a:r>
            <a:r>
              <a:rPr lang="sr-Latn-RS" sz="1500" dirty="0" smtClean="0"/>
              <a:t>n</a:t>
            </a:r>
            <a:r>
              <a:rPr lang="en-US" sz="1500" dirty="0" smtClean="0"/>
              <a:t>.</a:t>
            </a:r>
            <a:r>
              <a:rPr lang="sr-Latn-RS" sz="1500" dirty="0" smtClean="0"/>
              <a:t>pr</a:t>
            </a:r>
            <a:r>
              <a:rPr lang="en-US" sz="1500" dirty="0" smtClean="0"/>
              <a:t>., „</a:t>
            </a:r>
            <a:r>
              <a:rPr lang="sr-Latn-RS" sz="1500" dirty="0" smtClean="0"/>
              <a:t>aktiviraj odrešeno pravilo ako vrednost pređe neki nivo</a:t>
            </a:r>
            <a:r>
              <a:rPr lang="en-US" sz="1500" dirty="0" smtClean="0"/>
              <a:t>")</a:t>
            </a:r>
            <a:endParaRPr lang="sr-Latn-RS" sz="1500" dirty="0" smtClean="0"/>
          </a:p>
          <a:p>
            <a:pPr marL="685800" lvl="1" indent="-228600">
              <a:spcBef>
                <a:spcPts val="1513"/>
              </a:spcBef>
              <a:buFont typeface="+mj-lt"/>
              <a:buAutoNum type="arabicPeriod"/>
            </a:pPr>
            <a:r>
              <a:rPr lang="sr-Latn-RS" sz="1500" dirty="0"/>
              <a:t>Pokazivači na povezane frejmove/skriptove – mogu se koristiti za transfer upravljanja na pogodniji </a:t>
            </a:r>
            <a:r>
              <a:rPr lang="sr-Latn-RS" sz="1500" dirty="0" smtClean="0"/>
              <a:t>frejm</a:t>
            </a:r>
            <a:endParaRPr lang="en-US" sz="1500" dirty="0"/>
          </a:p>
          <a:p>
            <a:pPr eaLnBrk="1" hangingPunct="1">
              <a:spcBef>
                <a:spcPts val="1513"/>
              </a:spcBef>
            </a:pPr>
            <a:r>
              <a:rPr lang="sr-Latn-RS" sz="1600" dirty="0" smtClean="0"/>
              <a:t>Postoje dve vrste rezonovanja nad frejmovima:</a:t>
            </a:r>
          </a:p>
          <a:p>
            <a:pPr marL="800100" lvl="1" indent="-342900">
              <a:spcBef>
                <a:spcPts val="1513"/>
              </a:spcBef>
              <a:buFont typeface="+mj-lt"/>
              <a:buAutoNum type="arabicPeriod"/>
            </a:pPr>
            <a:r>
              <a:rPr lang="en-US" sz="1600" dirty="0"/>
              <a:t>bottom-up </a:t>
            </a:r>
            <a:r>
              <a:rPr lang="sr-Latn-RS" sz="1600" dirty="0"/>
              <a:t>rezonovanje – </a:t>
            </a:r>
            <a:r>
              <a:rPr lang="sr-Latn-RS" sz="1600" dirty="0" smtClean="0"/>
              <a:t>vođeno </a:t>
            </a:r>
            <a:r>
              <a:rPr lang="sr-Latn-RS" sz="1600" dirty="0"/>
              <a:t>podacima, vođeno događajima</a:t>
            </a:r>
            <a:endParaRPr lang="en-US" sz="1600" dirty="0"/>
          </a:p>
          <a:p>
            <a:pPr marL="800100" lvl="1" indent="-342900">
              <a:spcBef>
                <a:spcPts val="1513"/>
              </a:spcBef>
              <a:buFont typeface="+mj-lt"/>
              <a:buAutoNum type="arabicPeriod"/>
            </a:pPr>
            <a:r>
              <a:rPr lang="en-US" sz="1600" dirty="0"/>
              <a:t>top-down </a:t>
            </a:r>
            <a:r>
              <a:rPr lang="sr-Latn-RS" sz="1600" dirty="0"/>
              <a:t>rezonovanje – </a:t>
            </a:r>
            <a:r>
              <a:rPr lang="sr-Latn-RS" sz="1600" dirty="0" smtClean="0"/>
              <a:t>viđeno </a:t>
            </a:r>
            <a:r>
              <a:rPr lang="sr-Latn-RS" sz="1600" dirty="0"/>
              <a:t>očekivanjima </a:t>
            </a:r>
            <a:endParaRPr lang="en-US" sz="1600" dirty="0"/>
          </a:p>
        </p:txBody>
      </p:sp>
      <p:sp>
        <p:nvSpPr>
          <p:cNvPr id="52231" name="Rectangle 7"/>
          <p:cNvSpPr>
            <a:spLocks/>
          </p:cNvSpPr>
          <p:nvPr/>
        </p:nvSpPr>
        <p:spPr bwMode="auto">
          <a:xfrm>
            <a:off x="3179763" y="6553200"/>
            <a:ext cx="14636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hlinkClick r:id="rId2" action="ppaction://hlinksldjump"/>
              </a:rPr>
              <a:t>[Rogers 1999]</a:t>
            </a:r>
            <a:endParaRPr lang="en-US" sz="1600">
              <a:solidFill>
                <a:schemeClr val="tx1"/>
              </a:solidFill>
              <a:latin typeface="News Gothic MT" charset="0"/>
              <a:ea typeface="News Gothic MT" charset="0"/>
              <a:cs typeface="News Gothic MT" charset="0"/>
              <a:sym typeface="News Gothic MT" charset="0"/>
            </a:endParaRPr>
          </a:p>
        </p:txBody>
      </p:sp>
    </p:spTree>
    <p:extLst>
      <p:ext uri="{BB962C8B-B14F-4D97-AF65-F5344CB8AC3E}">
        <p14:creationId xmlns:p14="http://schemas.microsoft.com/office/powerpoint/2010/main" val="408556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9932CCDC-4BAD-4F83-9427-653B59485EBA}" type="slidenum">
              <a:rPr lang="en-US" sz="900" smtClean="0">
                <a:solidFill>
                  <a:srgbClr val="003399"/>
                </a:solidFill>
                <a:latin typeface="Arial" charset="0"/>
                <a:cs typeface="Arial" charset="0"/>
                <a:sym typeface="Arial" charset="0"/>
              </a:rPr>
              <a:pPr eaLnBrk="1" hangingPunct="1"/>
              <a:t>121</a:t>
            </a:fld>
            <a:endParaRPr lang="en-US" sz="900" smtClean="0">
              <a:solidFill>
                <a:srgbClr val="003399"/>
              </a:solidFill>
              <a:latin typeface="Arial" charset="0"/>
              <a:cs typeface="Arial" charset="0"/>
              <a:sym typeface="Arial" charset="0"/>
            </a:endParaRPr>
          </a:p>
        </p:txBody>
      </p:sp>
      <p:sp>
        <p:nvSpPr>
          <p:cNvPr id="53253" name="Rectangle 5"/>
          <p:cNvSpPr>
            <a:spLocks noGrp="1" noChangeArrowheads="1"/>
          </p:cNvSpPr>
          <p:nvPr>
            <p:ph type="title"/>
          </p:nvPr>
        </p:nvSpPr>
        <p:spPr/>
        <p:txBody>
          <a:bodyPr/>
          <a:lstStyle/>
          <a:p>
            <a:pPr eaLnBrk="1" hangingPunct="1"/>
            <a:r>
              <a:rPr lang="en-US" dirty="0" smtClean="0"/>
              <a:t>Slot</a:t>
            </a:r>
            <a:r>
              <a:rPr lang="sr-Latn-RS" dirty="0" smtClean="0"/>
              <a:t>ovi</a:t>
            </a:r>
            <a:endParaRPr lang="en-US" dirty="0" smtClean="0"/>
          </a:p>
        </p:txBody>
      </p:sp>
      <p:sp>
        <p:nvSpPr>
          <p:cNvPr id="53254" name="Rectangle 6"/>
          <p:cNvSpPr>
            <a:spLocks noGrp="1" noChangeArrowheads="1"/>
          </p:cNvSpPr>
          <p:nvPr>
            <p:ph type="body" idx="1"/>
          </p:nvPr>
        </p:nvSpPr>
        <p:spPr/>
        <p:txBody>
          <a:bodyPr>
            <a:normAutofit/>
          </a:bodyPr>
          <a:lstStyle/>
          <a:p>
            <a:pPr eaLnBrk="1" hangingPunct="1">
              <a:spcBef>
                <a:spcPct val="0"/>
              </a:spcBef>
            </a:pPr>
            <a:r>
              <a:rPr lang="sr-Latn-RS" sz="1700" dirty="0" smtClean="0"/>
              <a:t>Svaki slot sadrži jedan ili više faceta</a:t>
            </a:r>
            <a:endParaRPr lang="en-US" sz="1700" dirty="0" smtClean="0"/>
          </a:p>
          <a:p>
            <a:pPr eaLnBrk="1" hangingPunct="1">
              <a:spcBef>
                <a:spcPts val="1600"/>
              </a:spcBef>
            </a:pPr>
            <a:r>
              <a:rPr lang="sr-Latn-RS" sz="1700" dirty="0" smtClean="0"/>
              <a:t>Facet može da bude sledećeg oblika</a:t>
            </a:r>
            <a:r>
              <a:rPr lang="en-US" sz="1700" dirty="0" smtClean="0"/>
              <a:t>: </a:t>
            </a:r>
          </a:p>
          <a:p>
            <a:pPr marL="685800" lvl="1" eaLnBrk="1" hangingPunct="1">
              <a:spcBef>
                <a:spcPts val="475"/>
              </a:spcBef>
            </a:pPr>
            <a:r>
              <a:rPr lang="sr-Latn-RS" sz="1600" dirty="0" smtClean="0"/>
              <a:t>Eksplicitno zadata </a:t>
            </a:r>
            <a:r>
              <a:rPr lang="sr-Latn-RS" sz="1600" dirty="0"/>
              <a:t>v</a:t>
            </a:r>
            <a:r>
              <a:rPr lang="sr-Latn-RS" sz="1600" dirty="0" smtClean="0"/>
              <a:t>rednosti (</a:t>
            </a:r>
            <a:r>
              <a:rPr lang="en-US" sz="1600" dirty="0" smtClean="0"/>
              <a:t>values</a:t>
            </a:r>
            <a:r>
              <a:rPr lang="sr-Latn-RS" sz="1600" dirty="0" smtClean="0"/>
              <a:t>)</a:t>
            </a:r>
            <a:r>
              <a:rPr lang="en-US" sz="1600" dirty="0" smtClean="0"/>
              <a:t> </a:t>
            </a:r>
          </a:p>
          <a:p>
            <a:pPr marL="685800" lvl="1" eaLnBrk="1" hangingPunct="1">
              <a:spcBef>
                <a:spcPts val="475"/>
              </a:spcBef>
            </a:pPr>
            <a:r>
              <a:rPr lang="sr-Latn-RS" sz="1600" dirty="0" smtClean="0"/>
              <a:t>Pretpostavljena vrednost (</a:t>
            </a:r>
            <a:r>
              <a:rPr lang="en-US" sz="1600" dirty="0" smtClean="0"/>
              <a:t>default</a:t>
            </a:r>
            <a:r>
              <a:rPr lang="sr-Latn-RS" sz="1600" dirty="0" smtClean="0"/>
              <a:t>)</a:t>
            </a:r>
            <a:endParaRPr lang="en-US" sz="1600" dirty="0" smtClean="0"/>
          </a:p>
          <a:p>
            <a:pPr marL="968375" lvl="2" eaLnBrk="1" hangingPunct="1">
              <a:spcBef>
                <a:spcPts val="475"/>
              </a:spcBef>
            </a:pPr>
            <a:r>
              <a:rPr lang="sr-Latn-RS" sz="1400" dirty="0" smtClean="0"/>
              <a:t>Koristi se ako nije zadata druga vrednost</a:t>
            </a:r>
            <a:r>
              <a:rPr lang="en-US" sz="1400" dirty="0" smtClean="0"/>
              <a:t> </a:t>
            </a:r>
          </a:p>
          <a:p>
            <a:pPr marL="685800" lvl="1" eaLnBrk="1" hangingPunct="1">
              <a:spcBef>
                <a:spcPts val="475"/>
              </a:spcBef>
            </a:pPr>
            <a:r>
              <a:rPr lang="sr-Latn-RS" sz="1600" dirty="0" smtClean="0"/>
              <a:t>Opseg (</a:t>
            </a:r>
            <a:r>
              <a:rPr lang="en-US" sz="1600" dirty="0" smtClean="0"/>
              <a:t>range</a:t>
            </a:r>
            <a:r>
              <a:rPr lang="sr-Latn-RS" sz="1600" dirty="0" smtClean="0"/>
              <a:t>)</a:t>
            </a:r>
            <a:endParaRPr lang="en-US" sz="1600" dirty="0" smtClean="0"/>
          </a:p>
          <a:p>
            <a:pPr marL="968375" lvl="2" eaLnBrk="1" hangingPunct="1">
              <a:spcBef>
                <a:spcPts val="475"/>
              </a:spcBef>
            </a:pPr>
            <a:r>
              <a:rPr lang="sr-Latn-RS" sz="1400" dirty="0" smtClean="0"/>
              <a:t>Koja vrsta informacija može da se pojavi u slotu</a:t>
            </a:r>
            <a:endParaRPr lang="en-US" sz="1400" dirty="0" smtClean="0"/>
          </a:p>
          <a:p>
            <a:pPr marL="685800" lvl="1" eaLnBrk="1" hangingPunct="1">
              <a:spcBef>
                <a:spcPts val="475"/>
              </a:spcBef>
            </a:pPr>
            <a:r>
              <a:rPr lang="en-US" sz="1600" dirty="0" smtClean="0"/>
              <a:t>if-added</a:t>
            </a:r>
          </a:p>
          <a:p>
            <a:pPr marL="968375" lvl="2" eaLnBrk="1" hangingPunct="1">
              <a:spcBef>
                <a:spcPts val="475"/>
              </a:spcBef>
            </a:pPr>
            <a:r>
              <a:rPr lang="sr-Latn-RS" sz="1400" dirty="0" smtClean="0"/>
              <a:t>Proceduralni dodatak koji specificira akciju koja će biti preduzeta ako se vrednost slota doda ili modifikuje</a:t>
            </a:r>
            <a:r>
              <a:rPr lang="en-US" sz="1400" dirty="0" smtClean="0"/>
              <a:t> (data-driven, event-driven</a:t>
            </a:r>
            <a:r>
              <a:rPr lang="sr-Latn-RS" sz="1400" dirty="0" smtClean="0"/>
              <a:t>,</a:t>
            </a:r>
            <a:r>
              <a:rPr lang="en-US" sz="1400" dirty="0" smtClean="0"/>
              <a:t> bottom-up </a:t>
            </a:r>
            <a:r>
              <a:rPr lang="sr-Latn-RS" sz="1400" dirty="0" smtClean="0"/>
              <a:t>rezonovanje</a:t>
            </a:r>
            <a:r>
              <a:rPr lang="en-US" sz="1400" dirty="0" smtClean="0"/>
              <a:t>) </a:t>
            </a:r>
          </a:p>
          <a:p>
            <a:pPr marL="685800" lvl="1" eaLnBrk="1" hangingPunct="1">
              <a:spcBef>
                <a:spcPts val="475"/>
              </a:spcBef>
            </a:pPr>
            <a:r>
              <a:rPr lang="en-US" sz="1600" dirty="0" smtClean="0"/>
              <a:t>if-needed</a:t>
            </a:r>
          </a:p>
          <a:p>
            <a:pPr marL="968375" lvl="2">
              <a:spcBef>
                <a:spcPts val="475"/>
              </a:spcBef>
            </a:pPr>
            <a:r>
              <a:rPr lang="sr-Latn-RS" sz="1400" dirty="0"/>
              <a:t>Proceduralni dodatak koji </a:t>
            </a:r>
            <a:r>
              <a:rPr lang="sr-Latn-RS" sz="1400" dirty="0" smtClean="0"/>
              <a:t>aktivira proceduru koja spolja pribavlja informacije koje slot nema </a:t>
            </a:r>
            <a:r>
              <a:rPr lang="en-US" sz="1400" dirty="0" smtClean="0"/>
              <a:t>(expectation-driven; top-down </a:t>
            </a:r>
            <a:r>
              <a:rPr lang="sr-Latn-RS" sz="1400" dirty="0" smtClean="0"/>
              <a:t>rezonovanje</a:t>
            </a:r>
            <a:r>
              <a:rPr lang="en-US" sz="1400" dirty="0" smtClean="0"/>
              <a:t>) </a:t>
            </a:r>
          </a:p>
          <a:p>
            <a:pPr marL="685800" lvl="1" eaLnBrk="1" hangingPunct="1">
              <a:spcBef>
                <a:spcPts val="475"/>
              </a:spcBef>
            </a:pPr>
            <a:r>
              <a:rPr lang="sr-Latn-RS" sz="1600" dirty="0" smtClean="0"/>
              <a:t>Ostalo</a:t>
            </a:r>
            <a:endParaRPr lang="en-US" sz="1600" dirty="0" smtClean="0"/>
          </a:p>
          <a:p>
            <a:pPr marL="968375" lvl="2" eaLnBrk="1" hangingPunct="1">
              <a:spcBef>
                <a:spcPts val="475"/>
              </a:spcBef>
            </a:pPr>
            <a:r>
              <a:rPr lang="sr-Latn-RS" sz="1400" dirty="0" smtClean="0"/>
              <a:t>Može da sadrži frejmove, pravila, semantičke mreže ili druge tipove zananja.</a:t>
            </a:r>
            <a:endParaRPr lang="en-US" sz="1400" dirty="0" smtClean="0"/>
          </a:p>
        </p:txBody>
      </p:sp>
      <p:sp>
        <p:nvSpPr>
          <p:cNvPr id="53255" name="Rectangle 7"/>
          <p:cNvSpPr>
            <a:spLocks/>
          </p:cNvSpPr>
          <p:nvPr/>
        </p:nvSpPr>
        <p:spPr bwMode="auto">
          <a:xfrm>
            <a:off x="3179763" y="6553200"/>
            <a:ext cx="14636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hlinkClick r:id="rId2" action="ppaction://hlinksldjump"/>
              </a:rPr>
              <a:t>[Rogers 1999]</a:t>
            </a:r>
            <a:endParaRPr lang="en-US" sz="1600">
              <a:solidFill>
                <a:schemeClr val="tx1"/>
              </a:solidFill>
              <a:latin typeface="News Gothic MT" charset="0"/>
              <a:ea typeface="News Gothic MT" charset="0"/>
              <a:cs typeface="News Gothic MT" charset="0"/>
              <a:sym typeface="News Gothic MT" charset="0"/>
            </a:endParaRPr>
          </a:p>
        </p:txBody>
      </p:sp>
    </p:spTree>
    <p:extLst>
      <p:ext uri="{BB962C8B-B14F-4D97-AF65-F5344CB8AC3E}">
        <p14:creationId xmlns:p14="http://schemas.microsoft.com/office/powerpoint/2010/main" val="2209369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A3179AC8-B818-46CF-8B5A-5EC81BFF55B5}" type="slidenum">
              <a:rPr lang="en-US" sz="900" smtClean="0">
                <a:solidFill>
                  <a:srgbClr val="003399"/>
                </a:solidFill>
                <a:latin typeface="Arial" charset="0"/>
                <a:cs typeface="Arial" charset="0"/>
                <a:sym typeface="Arial" charset="0"/>
              </a:rPr>
              <a:pPr eaLnBrk="1" hangingPunct="1"/>
              <a:t>122</a:t>
            </a:fld>
            <a:endParaRPr lang="en-US" sz="900" smtClean="0">
              <a:solidFill>
                <a:srgbClr val="003399"/>
              </a:solidFill>
              <a:latin typeface="Arial" charset="0"/>
              <a:cs typeface="Arial" charset="0"/>
              <a:sym typeface="Arial" charset="0"/>
            </a:endParaRPr>
          </a:p>
        </p:txBody>
      </p:sp>
      <p:sp>
        <p:nvSpPr>
          <p:cNvPr id="54277" name="Rectangle 5"/>
          <p:cNvSpPr>
            <a:spLocks noGrp="1" noChangeArrowheads="1"/>
          </p:cNvSpPr>
          <p:nvPr>
            <p:ph type="title"/>
          </p:nvPr>
        </p:nvSpPr>
        <p:spPr/>
        <p:txBody>
          <a:bodyPr/>
          <a:lstStyle/>
          <a:p>
            <a:pPr eaLnBrk="1" hangingPunct="1"/>
            <a:r>
              <a:rPr lang="sr-Latn-RS" dirty="0" smtClean="0"/>
              <a:t>Korišćenje frejmova</a:t>
            </a:r>
            <a:endParaRPr lang="en-US" dirty="0" smtClean="0"/>
          </a:p>
        </p:txBody>
      </p:sp>
      <p:sp>
        <p:nvSpPr>
          <p:cNvPr id="54278" name="Rectangle 6"/>
          <p:cNvSpPr>
            <a:spLocks noGrp="1" noChangeArrowheads="1"/>
          </p:cNvSpPr>
          <p:nvPr>
            <p:ph type="body" idx="1"/>
          </p:nvPr>
        </p:nvSpPr>
        <p:spPr/>
        <p:txBody>
          <a:bodyPr>
            <a:normAutofit/>
          </a:bodyPr>
          <a:lstStyle/>
          <a:p>
            <a:pPr eaLnBrk="1" hangingPunct="1"/>
            <a:r>
              <a:rPr lang="sr-Latn-RS" dirty="0" smtClean="0"/>
              <a:t>Slotovi se popunjavaju u frejmu</a:t>
            </a:r>
            <a:endParaRPr lang="en-US" dirty="0" smtClean="0"/>
          </a:p>
          <a:p>
            <a:pPr marL="685800" lvl="1" eaLnBrk="1" hangingPunct="1"/>
            <a:r>
              <a:rPr lang="sr-Latn-RS" dirty="0" smtClean="0"/>
              <a:t>Vrednost se može direktno naslediti</a:t>
            </a:r>
            <a:endParaRPr lang="en-US" dirty="0" smtClean="0"/>
          </a:p>
          <a:p>
            <a:pPr marL="685800" lvl="1" eaLnBrk="1" hangingPunct="1"/>
            <a:r>
              <a:rPr lang="sr-Latn-RS" dirty="0" smtClean="0"/>
              <a:t>Može se uzeti pretpostavljena vrednost</a:t>
            </a:r>
            <a:endParaRPr lang="en-US" dirty="0" smtClean="0"/>
          </a:p>
          <a:p>
            <a:pPr marL="1085850" lvl="2"/>
            <a:r>
              <a:rPr lang="sr-Latn-RS" dirty="0" smtClean="0"/>
              <a:t>Ovo su relativno jeftine stvari</a:t>
            </a:r>
            <a:endParaRPr lang="en-US" dirty="0" smtClean="0"/>
          </a:p>
          <a:p>
            <a:pPr marL="685800" lvl="1" eaLnBrk="1" hangingPunct="1"/>
            <a:r>
              <a:rPr lang="sr-Latn-RS" dirty="0" smtClean="0"/>
              <a:t>Informacija se može izvesti pridruženom procedurom</a:t>
            </a:r>
            <a:r>
              <a:rPr lang="en-US" dirty="0" smtClean="0"/>
              <a:t> (</a:t>
            </a:r>
            <a:r>
              <a:rPr lang="sr-Latn-RS" dirty="0" smtClean="0"/>
              <a:t>ili metodama</a:t>
            </a:r>
            <a:r>
              <a:rPr lang="en-US" dirty="0" smtClean="0"/>
              <a:t>) </a:t>
            </a:r>
            <a:r>
              <a:rPr lang="sr-Latn-RS" dirty="0" smtClean="0"/>
              <a:t>koje koriste prednost tekućeg konteksta</a:t>
            </a:r>
            <a:r>
              <a:rPr lang="en-US" dirty="0" smtClean="0"/>
              <a:t> (slot-</a:t>
            </a:r>
            <a:r>
              <a:rPr lang="en-US" dirty="0" err="1" smtClean="0"/>
              <a:t>specifi</a:t>
            </a:r>
            <a:r>
              <a:rPr lang="sr-Latn-RS" dirty="0" smtClean="0"/>
              <a:t>čna heuristika</a:t>
            </a:r>
            <a:r>
              <a:rPr lang="en-US" dirty="0" smtClean="0"/>
              <a:t>) </a:t>
            </a:r>
          </a:p>
          <a:p>
            <a:pPr marL="685800" lvl="1" eaLnBrk="1" hangingPunct="1"/>
            <a:r>
              <a:rPr lang="sr-Latn-RS" dirty="0" smtClean="0"/>
              <a:t>Popunjavanje slota takođe potvrđuje da je frejm ili skript podesan za tu određenu situaciju</a:t>
            </a:r>
            <a:endParaRPr lang="en-US" dirty="0" smtClean="0"/>
          </a:p>
        </p:txBody>
      </p:sp>
      <p:sp>
        <p:nvSpPr>
          <p:cNvPr id="54279" name="Rectangle 7"/>
          <p:cNvSpPr>
            <a:spLocks/>
          </p:cNvSpPr>
          <p:nvPr/>
        </p:nvSpPr>
        <p:spPr bwMode="auto">
          <a:xfrm>
            <a:off x="3276600" y="6068257"/>
            <a:ext cx="14636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solidFill>
                  <a:schemeClr val="tx1"/>
                </a:solidFill>
                <a:latin typeface="News Gothic MT" charset="0"/>
                <a:ea typeface="News Gothic MT" charset="0"/>
                <a:cs typeface="News Gothic MT" charset="0"/>
                <a:sym typeface="News Gothic MT" charset="0"/>
                <a:hlinkClick r:id="rId2" action="ppaction://hlinksldjump"/>
              </a:rPr>
              <a:t>[Rogers 1999]</a:t>
            </a:r>
            <a:endParaRPr lang="en-US" sz="1600" dirty="0">
              <a:solidFill>
                <a:schemeClr val="tx1"/>
              </a:solidFill>
              <a:latin typeface="News Gothic MT" charset="0"/>
              <a:ea typeface="News Gothic MT" charset="0"/>
              <a:cs typeface="News Gothic MT" charset="0"/>
              <a:sym typeface="News Gothic MT" charset="0"/>
            </a:endParaRPr>
          </a:p>
        </p:txBody>
      </p:sp>
    </p:spTree>
    <p:extLst>
      <p:ext uri="{BB962C8B-B14F-4D97-AF65-F5344CB8AC3E}">
        <p14:creationId xmlns:p14="http://schemas.microsoft.com/office/powerpoint/2010/main" val="3630219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03C12F90-EB2E-44D4-9DE1-0DCF18CD786B}" type="slidenum">
              <a:rPr lang="en-US" sz="900" smtClean="0">
                <a:solidFill>
                  <a:srgbClr val="003399"/>
                </a:solidFill>
                <a:latin typeface="Arial" charset="0"/>
                <a:cs typeface="Arial" charset="0"/>
                <a:sym typeface="Arial" charset="0"/>
              </a:rPr>
              <a:pPr eaLnBrk="1" hangingPunct="1"/>
              <a:t>123</a:t>
            </a:fld>
            <a:endParaRPr lang="en-US" sz="900" smtClean="0">
              <a:solidFill>
                <a:srgbClr val="003399"/>
              </a:solidFill>
              <a:latin typeface="Arial" charset="0"/>
              <a:cs typeface="Arial" charset="0"/>
              <a:sym typeface="Arial" charset="0"/>
            </a:endParaRPr>
          </a:p>
        </p:txBody>
      </p:sp>
      <p:sp>
        <p:nvSpPr>
          <p:cNvPr id="55301" name="Rectangle 5"/>
          <p:cNvSpPr>
            <a:spLocks noGrp="1" noChangeArrowheads="1"/>
          </p:cNvSpPr>
          <p:nvPr>
            <p:ph type="title"/>
          </p:nvPr>
        </p:nvSpPr>
        <p:spPr/>
        <p:txBody>
          <a:bodyPr/>
          <a:lstStyle/>
          <a:p>
            <a:pPr eaLnBrk="1" hangingPunct="1"/>
            <a:r>
              <a:rPr lang="sr-Latn-RS" dirty="0" smtClean="0"/>
              <a:t>Primer </a:t>
            </a:r>
            <a:r>
              <a:rPr lang="en-US" dirty="0" smtClean="0"/>
              <a:t>Restaurant Frame</a:t>
            </a:r>
          </a:p>
        </p:txBody>
      </p:sp>
      <p:sp>
        <p:nvSpPr>
          <p:cNvPr id="55302" name="Rectangle 6"/>
          <p:cNvSpPr>
            <a:spLocks noGrp="1" noChangeArrowheads="1"/>
          </p:cNvSpPr>
          <p:nvPr>
            <p:ph type="body" idx="1"/>
          </p:nvPr>
        </p:nvSpPr>
        <p:spPr/>
        <p:txBody>
          <a:bodyPr/>
          <a:lstStyle/>
          <a:p>
            <a:pPr eaLnBrk="1" hangingPunct="1"/>
            <a:r>
              <a:rPr lang="sr-Latn-RS" dirty="0" smtClean="0"/>
              <a:t>Generički šablon za restorane</a:t>
            </a:r>
            <a:endParaRPr lang="en-US" dirty="0" smtClean="0"/>
          </a:p>
          <a:p>
            <a:pPr marL="685800" lvl="1" eaLnBrk="1" hangingPunct="1"/>
            <a:r>
              <a:rPr lang="sr-Latn-RS" dirty="0" smtClean="0"/>
              <a:t>Različiti tipovi</a:t>
            </a:r>
            <a:endParaRPr lang="en-US" dirty="0" smtClean="0"/>
          </a:p>
          <a:p>
            <a:pPr marL="685800" lvl="1" eaLnBrk="1" hangingPunct="1"/>
            <a:r>
              <a:rPr lang="sr-Latn-RS" dirty="0" smtClean="0"/>
              <a:t>Različite vrednosti</a:t>
            </a:r>
            <a:endParaRPr lang="en-US" dirty="0" smtClean="0"/>
          </a:p>
          <a:p>
            <a:pPr eaLnBrk="1" hangingPunct="1"/>
            <a:r>
              <a:rPr lang="sr-Latn-RS" dirty="0" smtClean="0"/>
              <a:t>Skript za tipične sekvence aktivnosti u restoranu</a:t>
            </a:r>
            <a:endParaRPr lang="en-US" dirty="0" smtClean="0"/>
          </a:p>
        </p:txBody>
      </p:sp>
    </p:spTree>
    <p:extLst>
      <p:ext uri="{BB962C8B-B14F-4D97-AF65-F5344CB8AC3E}">
        <p14:creationId xmlns:p14="http://schemas.microsoft.com/office/powerpoint/2010/main" val="3907615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Generički frejm za restoran</a:t>
            </a:r>
            <a:endParaRPr lang="en-GB" dirty="0"/>
          </a:p>
        </p:txBody>
      </p:sp>
      <p:sp>
        <p:nvSpPr>
          <p:cNvPr id="4" name="Rectangle 3"/>
          <p:cNvSpPr>
            <a:spLocks noGrp="1" noChangeArrowheads="1"/>
          </p:cNvSpPr>
          <p:nvPr>
            <p:ph idx="1"/>
          </p:nvPr>
        </p:nvSpPr>
        <p:spPr>
          <a:solidFill>
            <a:srgbClr val="FFE957"/>
          </a:solidFill>
        </p:spPr>
        <p:txBody>
          <a:bodyPr>
            <a:normAutofit fontScale="77500" lnSpcReduction="20000"/>
          </a:bodyPr>
          <a:lstStyle/>
          <a:p>
            <a:pPr>
              <a:lnSpc>
                <a:spcPct val="90000"/>
              </a:lnSpc>
              <a:buFont typeface="Wingdings" charset="2"/>
              <a:buNone/>
            </a:pPr>
            <a:r>
              <a:rPr lang="en-US" altLang="en-US" sz="1400" b="1" dirty="0">
                <a:solidFill>
                  <a:srgbClr val="000000"/>
                </a:solidFill>
                <a:latin typeface="Lucida Grande" charset="0"/>
              </a:rPr>
              <a:t>Generic RESTAURANT Fram</a:t>
            </a:r>
            <a:r>
              <a:rPr lang="en-US" altLang="en-US" sz="1400" dirty="0">
                <a:solidFill>
                  <a:srgbClr val="000000"/>
                </a:solidFill>
                <a:latin typeface="Lucida Grande" charset="0"/>
              </a:rPr>
              <a:t>e</a:t>
            </a:r>
          </a:p>
          <a:p>
            <a:pPr>
              <a:lnSpc>
                <a:spcPct val="90000"/>
              </a:lnSpc>
              <a:buFont typeface="Wingdings" charset="2"/>
              <a:buNone/>
            </a:pPr>
            <a:endParaRPr lang="en-US" altLang="en-US" sz="1400" dirty="0">
              <a:solidFill>
                <a:srgbClr val="000000"/>
              </a:solidFill>
              <a:latin typeface="Lucida Grande" charset="0"/>
            </a:endParaRPr>
          </a:p>
          <a:p>
            <a:pPr>
              <a:lnSpc>
                <a:spcPct val="90000"/>
              </a:lnSpc>
              <a:buFont typeface="Wingdings" charset="2"/>
              <a:buNone/>
            </a:pPr>
            <a:r>
              <a:rPr lang="en-US" altLang="en-US" sz="1400" b="1" dirty="0">
                <a:solidFill>
                  <a:srgbClr val="000000"/>
                </a:solidFill>
                <a:latin typeface="Lucida Grande" charset="0"/>
              </a:rPr>
              <a:t>Specialization-o</a:t>
            </a:r>
            <a:r>
              <a:rPr lang="en-US" altLang="en-US" sz="1400" dirty="0">
                <a:solidFill>
                  <a:srgbClr val="000000"/>
                </a:solidFill>
                <a:latin typeface="Lucida Grande" charset="0"/>
              </a:rPr>
              <a:t>f:  Business-Establishment</a:t>
            </a:r>
          </a:p>
          <a:p>
            <a:pPr>
              <a:lnSpc>
                <a:spcPct val="90000"/>
              </a:lnSpc>
              <a:buFont typeface="Wingdings" charset="2"/>
              <a:buNone/>
            </a:pPr>
            <a:r>
              <a:rPr lang="en-US" altLang="en-US" sz="1400" b="1" dirty="0">
                <a:solidFill>
                  <a:srgbClr val="000000"/>
                </a:solidFill>
                <a:latin typeface="Lucida Grande" charset="0"/>
              </a:rPr>
              <a:t>Types</a:t>
            </a:r>
            <a:r>
              <a:rPr lang="en-US" altLang="en-US" sz="1400" dirty="0">
                <a:solidFill>
                  <a:srgbClr val="000000"/>
                </a:solidFill>
                <a:latin typeface="Lucida Grande" charset="0"/>
              </a:rPr>
              <a:t>:</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range</a:t>
            </a:r>
            <a:r>
              <a:rPr lang="en-US" altLang="en-US" sz="1400" dirty="0">
                <a:solidFill>
                  <a:srgbClr val="000000"/>
                </a:solidFill>
                <a:latin typeface="Lucida Grande" charset="0"/>
              </a:rPr>
              <a:t>:       (Cafeteria, Fast-Food, Seat-Yourself, Wait-To-Be-Seated)</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default</a:t>
            </a:r>
            <a:r>
              <a:rPr lang="en-US" altLang="en-US" sz="1400" dirty="0">
                <a:solidFill>
                  <a:srgbClr val="000000"/>
                </a:solidFill>
                <a:latin typeface="Lucida Grande" charset="0"/>
              </a:rPr>
              <a:t>:     Seat-Yourself</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if-needed</a:t>
            </a:r>
            <a:r>
              <a:rPr lang="en-US" altLang="en-US" sz="1400" dirty="0">
                <a:solidFill>
                  <a:srgbClr val="000000"/>
                </a:solidFill>
                <a:latin typeface="Lucida Grande" charset="0"/>
              </a:rPr>
              <a:t>:   IF plastic-orange-counter THEN Fast-Food,</a:t>
            </a:r>
          </a:p>
          <a:p>
            <a:pPr>
              <a:lnSpc>
                <a:spcPct val="90000"/>
              </a:lnSpc>
              <a:buFont typeface="Wingdings" charset="2"/>
              <a:buNone/>
            </a:pPr>
            <a:r>
              <a:rPr lang="en-US" altLang="en-US" sz="1400" dirty="0">
                <a:solidFill>
                  <a:srgbClr val="000000"/>
                </a:solidFill>
                <a:latin typeface="Lucida Grande" charset="0"/>
              </a:rPr>
              <a:t>                          IF stack-of-trays THEN Cafeteria,</a:t>
            </a:r>
          </a:p>
          <a:p>
            <a:pPr>
              <a:lnSpc>
                <a:spcPct val="90000"/>
              </a:lnSpc>
              <a:buFont typeface="Wingdings" charset="2"/>
              <a:buNone/>
            </a:pPr>
            <a:r>
              <a:rPr lang="en-US" altLang="en-US" sz="1400" dirty="0">
                <a:solidFill>
                  <a:srgbClr val="000000"/>
                </a:solidFill>
                <a:latin typeface="Lucida Grande" charset="0"/>
              </a:rPr>
              <a:t>                          IF wait-for-waitress-sign or reservations-made THEN Wait-To-Be-Seated,</a:t>
            </a:r>
          </a:p>
          <a:p>
            <a:pPr>
              <a:lnSpc>
                <a:spcPct val="90000"/>
              </a:lnSpc>
              <a:buFont typeface="Wingdings" charset="2"/>
              <a:buNone/>
            </a:pPr>
            <a:r>
              <a:rPr lang="en-US" altLang="en-US" sz="1400" dirty="0">
                <a:solidFill>
                  <a:srgbClr val="000000"/>
                </a:solidFill>
                <a:latin typeface="Lucida Grande" charset="0"/>
              </a:rPr>
              <a:t>                               OTHERWISE Seat-Yourself.</a:t>
            </a:r>
          </a:p>
          <a:p>
            <a:pPr>
              <a:lnSpc>
                <a:spcPct val="90000"/>
              </a:lnSpc>
              <a:buFont typeface="Wingdings" charset="2"/>
              <a:buNone/>
            </a:pPr>
            <a:r>
              <a:rPr lang="en-US" altLang="en-US" sz="1400" b="1" dirty="0">
                <a:solidFill>
                  <a:srgbClr val="000000"/>
                </a:solidFill>
                <a:latin typeface="Lucida Grande" charset="0"/>
              </a:rPr>
              <a:t>Location</a:t>
            </a:r>
            <a:r>
              <a:rPr lang="en-US" altLang="en-US" sz="1400" dirty="0">
                <a:solidFill>
                  <a:srgbClr val="000000"/>
                </a:solidFill>
                <a:latin typeface="Lucida Grande" charset="0"/>
              </a:rPr>
              <a:t>:</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range</a:t>
            </a:r>
            <a:r>
              <a:rPr lang="en-US" altLang="en-US" sz="1400" dirty="0">
                <a:solidFill>
                  <a:srgbClr val="000000"/>
                </a:solidFill>
                <a:latin typeface="Lucida Grande" charset="0"/>
              </a:rPr>
              <a:t>:          an ADDRESS</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if-needed</a:t>
            </a:r>
            <a:r>
              <a:rPr lang="en-US" altLang="en-US" sz="1400" dirty="0">
                <a:solidFill>
                  <a:srgbClr val="000000"/>
                </a:solidFill>
                <a:latin typeface="Lucida Grande" charset="0"/>
              </a:rPr>
              <a:t>:   (Look at the MENU)</a:t>
            </a:r>
          </a:p>
          <a:p>
            <a:pPr>
              <a:lnSpc>
                <a:spcPct val="90000"/>
              </a:lnSpc>
              <a:buFont typeface="Wingdings" charset="2"/>
              <a:buNone/>
            </a:pPr>
            <a:r>
              <a:rPr lang="en-US" altLang="en-US" sz="1400" b="1" dirty="0">
                <a:solidFill>
                  <a:srgbClr val="000000"/>
                </a:solidFill>
                <a:latin typeface="Lucida Grande" charset="0"/>
              </a:rPr>
              <a:t>Name</a:t>
            </a:r>
            <a:r>
              <a:rPr lang="en-US" altLang="en-US" sz="1400" dirty="0">
                <a:solidFill>
                  <a:srgbClr val="000000"/>
                </a:solidFill>
                <a:latin typeface="Lucida Grande" charset="0"/>
              </a:rPr>
              <a:t>:</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 if-needed</a:t>
            </a:r>
            <a:r>
              <a:rPr lang="en-US" altLang="en-US" sz="1400" dirty="0">
                <a:solidFill>
                  <a:srgbClr val="000000"/>
                </a:solidFill>
                <a:latin typeface="Lucida Grande" charset="0"/>
              </a:rPr>
              <a:t>:   (Look at the MENU)</a:t>
            </a:r>
          </a:p>
          <a:p>
            <a:pPr>
              <a:lnSpc>
                <a:spcPct val="90000"/>
              </a:lnSpc>
              <a:buFont typeface="Wingdings" charset="2"/>
              <a:buNone/>
            </a:pPr>
            <a:r>
              <a:rPr lang="en-US" altLang="en-US" sz="1400" b="1" dirty="0">
                <a:solidFill>
                  <a:srgbClr val="000000"/>
                </a:solidFill>
                <a:latin typeface="Lucida Grande" charset="0"/>
              </a:rPr>
              <a:t>Food-Style</a:t>
            </a:r>
            <a:r>
              <a:rPr lang="en-US" altLang="en-US" sz="1400" dirty="0">
                <a:solidFill>
                  <a:srgbClr val="000000"/>
                </a:solidFill>
                <a:latin typeface="Lucida Grande" charset="0"/>
              </a:rPr>
              <a:t>:</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range</a:t>
            </a:r>
            <a:r>
              <a:rPr lang="en-US" altLang="en-US" sz="1400" dirty="0">
                <a:solidFill>
                  <a:srgbClr val="000000"/>
                </a:solidFill>
                <a:latin typeface="Lucida Grande" charset="0"/>
              </a:rPr>
              <a:t>:         (Burgers, Chinese, American, Seafood, French)</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default</a:t>
            </a:r>
            <a:r>
              <a:rPr lang="en-US" altLang="en-US" sz="1400" dirty="0">
                <a:solidFill>
                  <a:srgbClr val="000000"/>
                </a:solidFill>
                <a:latin typeface="Lucida Grande" charset="0"/>
              </a:rPr>
              <a:t>:       American</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if-added</a:t>
            </a:r>
            <a:r>
              <a:rPr lang="en-US" altLang="en-US" sz="1400" dirty="0">
                <a:solidFill>
                  <a:srgbClr val="000000"/>
                </a:solidFill>
                <a:latin typeface="Lucida Grande" charset="0"/>
              </a:rPr>
              <a:t>:    (Update Alternatives of Restaurant)</a:t>
            </a:r>
          </a:p>
          <a:p>
            <a:pPr>
              <a:lnSpc>
                <a:spcPct val="90000"/>
              </a:lnSpc>
              <a:buFont typeface="Wingdings" charset="2"/>
              <a:buNone/>
            </a:pPr>
            <a:r>
              <a:rPr lang="en-US" altLang="en-US" sz="1400" b="1" dirty="0">
                <a:solidFill>
                  <a:srgbClr val="000000"/>
                </a:solidFill>
                <a:latin typeface="Lucida Grande" charset="0"/>
              </a:rPr>
              <a:t>Times-of-Operation</a:t>
            </a:r>
            <a:r>
              <a:rPr lang="en-US" altLang="en-US" sz="1400" dirty="0">
                <a:solidFill>
                  <a:srgbClr val="000000"/>
                </a:solidFill>
                <a:latin typeface="Lucida Grande" charset="0"/>
              </a:rPr>
              <a:t>:</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range</a:t>
            </a:r>
            <a:r>
              <a:rPr lang="en-US" altLang="en-US" sz="1400" dirty="0">
                <a:solidFill>
                  <a:srgbClr val="000000"/>
                </a:solidFill>
                <a:latin typeface="Lucida Grande" charset="0"/>
              </a:rPr>
              <a:t>:         a Time-of-Day</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default</a:t>
            </a:r>
            <a:r>
              <a:rPr lang="en-US" altLang="en-US" sz="1400" dirty="0">
                <a:solidFill>
                  <a:srgbClr val="000000"/>
                </a:solidFill>
                <a:latin typeface="Lucida Grande" charset="0"/>
              </a:rPr>
              <a:t>:       open evenings except Mondays</a:t>
            </a:r>
          </a:p>
          <a:p>
            <a:pPr>
              <a:lnSpc>
                <a:spcPct val="90000"/>
              </a:lnSpc>
              <a:buFont typeface="Wingdings" charset="2"/>
              <a:buNone/>
            </a:pPr>
            <a:r>
              <a:rPr lang="en-US" altLang="en-US" sz="1400" b="1" dirty="0">
                <a:solidFill>
                  <a:srgbClr val="000000"/>
                </a:solidFill>
                <a:latin typeface="Lucida Grande" charset="0"/>
              </a:rPr>
              <a:t>Payment-Form</a:t>
            </a:r>
            <a:r>
              <a:rPr lang="en-US" altLang="en-US" sz="1400" dirty="0">
                <a:solidFill>
                  <a:srgbClr val="000000"/>
                </a:solidFill>
                <a:latin typeface="Lucida Grande" charset="0"/>
              </a:rPr>
              <a:t>: </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range</a:t>
            </a:r>
            <a:r>
              <a:rPr lang="en-US" altLang="en-US" sz="1400" dirty="0">
                <a:solidFill>
                  <a:srgbClr val="000000"/>
                </a:solidFill>
                <a:latin typeface="Lucida Grande" charset="0"/>
              </a:rPr>
              <a:t>:         (Cash, </a:t>
            </a:r>
            <a:r>
              <a:rPr lang="en-US" altLang="en-US" sz="1400" dirty="0" err="1">
                <a:solidFill>
                  <a:srgbClr val="000000"/>
                </a:solidFill>
                <a:latin typeface="Lucida Grande" charset="0"/>
              </a:rPr>
              <a:t>CreditCard</a:t>
            </a:r>
            <a:r>
              <a:rPr lang="en-US" altLang="en-US" sz="1400" dirty="0">
                <a:solidFill>
                  <a:srgbClr val="000000"/>
                </a:solidFill>
                <a:latin typeface="Lucida Grande" charset="0"/>
              </a:rPr>
              <a:t>, Check, Washing-Dishes-Script)</a:t>
            </a:r>
          </a:p>
          <a:p>
            <a:pPr>
              <a:lnSpc>
                <a:spcPct val="90000"/>
              </a:lnSpc>
              <a:buFont typeface="Wingdings" charset="2"/>
              <a:buNone/>
            </a:pPr>
            <a:r>
              <a:rPr lang="en-US" altLang="en-US" sz="1400" b="1" dirty="0">
                <a:solidFill>
                  <a:srgbClr val="000000"/>
                </a:solidFill>
                <a:latin typeface="Lucida Grande" charset="0"/>
              </a:rPr>
              <a:t>Event-Sequence</a:t>
            </a:r>
            <a:r>
              <a:rPr lang="en-US" altLang="en-US" sz="1400" dirty="0">
                <a:solidFill>
                  <a:srgbClr val="000000"/>
                </a:solidFill>
                <a:latin typeface="Lucida Grande" charset="0"/>
              </a:rPr>
              <a:t>:</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default</a:t>
            </a:r>
            <a:r>
              <a:rPr lang="en-US" altLang="en-US" sz="1400" dirty="0">
                <a:solidFill>
                  <a:srgbClr val="000000"/>
                </a:solidFill>
                <a:latin typeface="Lucida Grande" charset="0"/>
              </a:rPr>
              <a:t>:       Eat-at-Restaurant Script</a:t>
            </a:r>
          </a:p>
          <a:p>
            <a:pPr>
              <a:lnSpc>
                <a:spcPct val="90000"/>
              </a:lnSpc>
              <a:buFont typeface="Wingdings" charset="2"/>
              <a:buNone/>
            </a:pPr>
            <a:r>
              <a:rPr lang="en-US" altLang="en-US" sz="1400" b="1" dirty="0">
                <a:solidFill>
                  <a:srgbClr val="000000"/>
                </a:solidFill>
                <a:latin typeface="Lucida Grande" charset="0"/>
              </a:rPr>
              <a:t>Alternatives</a:t>
            </a:r>
            <a:r>
              <a:rPr lang="en-US" altLang="en-US" sz="1400" dirty="0">
                <a:solidFill>
                  <a:srgbClr val="000000"/>
                </a:solidFill>
                <a:latin typeface="Lucida Grande" charset="0"/>
              </a:rPr>
              <a:t>:</a:t>
            </a: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range</a:t>
            </a:r>
            <a:r>
              <a:rPr lang="en-US" altLang="en-US" sz="1400" dirty="0">
                <a:solidFill>
                  <a:srgbClr val="000000"/>
                </a:solidFill>
                <a:latin typeface="Lucida Grande" charset="0"/>
              </a:rPr>
              <a:t>:         all restaurants with same </a:t>
            </a:r>
            <a:r>
              <a:rPr lang="en-US" altLang="en-US" sz="1400" dirty="0" err="1">
                <a:solidFill>
                  <a:srgbClr val="000000"/>
                </a:solidFill>
                <a:latin typeface="Lucida Grande" charset="0"/>
              </a:rPr>
              <a:t>Foodstyle</a:t>
            </a:r>
            <a:endParaRPr lang="en-US" altLang="en-US" sz="1400" dirty="0">
              <a:solidFill>
                <a:srgbClr val="000000"/>
              </a:solidFill>
              <a:latin typeface="Lucida Grande" charset="0"/>
            </a:endParaRPr>
          </a:p>
          <a:p>
            <a:pPr>
              <a:lnSpc>
                <a:spcPct val="90000"/>
              </a:lnSpc>
              <a:buFont typeface="Wingdings" charset="2"/>
              <a:buNone/>
            </a:pPr>
            <a:r>
              <a:rPr lang="en-US" altLang="en-US" sz="1400" dirty="0">
                <a:solidFill>
                  <a:srgbClr val="000000"/>
                </a:solidFill>
                <a:latin typeface="Lucida Grande" charset="0"/>
              </a:rPr>
              <a:t>       </a:t>
            </a:r>
            <a:r>
              <a:rPr lang="en-US" altLang="en-US" sz="1400" b="1" dirty="0">
                <a:solidFill>
                  <a:srgbClr val="000000"/>
                </a:solidFill>
                <a:latin typeface="Lucida Grande" charset="0"/>
              </a:rPr>
              <a:t>if-needed</a:t>
            </a:r>
            <a:r>
              <a:rPr lang="en-US" altLang="en-US" sz="1400" dirty="0">
                <a:solidFill>
                  <a:srgbClr val="000000"/>
                </a:solidFill>
                <a:latin typeface="Lucida Grande" charset="0"/>
              </a:rPr>
              <a:t>:  (Find all Restaurants with the same </a:t>
            </a:r>
            <a:r>
              <a:rPr lang="en-US" altLang="en-US" sz="1400" dirty="0" err="1">
                <a:solidFill>
                  <a:srgbClr val="000000"/>
                </a:solidFill>
                <a:latin typeface="Lucida Grande" charset="0"/>
              </a:rPr>
              <a:t>Foodstyle</a:t>
            </a:r>
            <a:r>
              <a:rPr lang="en-US" altLang="en-US" sz="1400" dirty="0">
                <a:solidFill>
                  <a:srgbClr val="000000"/>
                </a:solidFill>
                <a:latin typeface="Lucida Grande" charset="0"/>
              </a:rPr>
              <a:t>)</a:t>
            </a:r>
            <a:endParaRPr lang="en-US" altLang="en-US" sz="1400" dirty="0"/>
          </a:p>
        </p:txBody>
      </p:sp>
    </p:spTree>
    <p:extLst>
      <p:ext uri="{BB962C8B-B14F-4D97-AF65-F5344CB8AC3E}">
        <p14:creationId xmlns:p14="http://schemas.microsoft.com/office/powerpoint/2010/main" val="389287273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p:cNvSpPr>
          <p:nvPr/>
        </p:nvSpPr>
        <p:spPr bwMode="auto">
          <a:xfrm>
            <a:off x="6021388" y="6553200"/>
            <a:ext cx="2984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38100" algn="r"/>
            <a:r>
              <a:rPr lang="en-US" sz="1400" b="1">
                <a:solidFill>
                  <a:schemeClr val="tx1"/>
                </a:solidFill>
                <a:latin typeface="Arial" charset="0"/>
                <a:cs typeface="Arial" charset="0"/>
                <a:sym typeface="Arial" charset="0"/>
              </a:rPr>
              <a:t>Knowledge Representation  </a:t>
            </a:r>
          </a:p>
        </p:txBody>
      </p:sp>
      <p:sp>
        <p:nvSpPr>
          <p:cNvPr id="2" name="Rectangle 3"/>
          <p:cNvSpPr>
            <a:spLocks noGrp="1" noChangeArrowheads="1"/>
          </p:cNvSpPr>
          <p:nvPr>
            <p:ph type="title"/>
          </p:nvPr>
        </p:nvSpPr>
        <p:spPr>
          <a:xfrm>
            <a:off x="228600" y="338138"/>
            <a:ext cx="8610600" cy="804862"/>
          </a:xfrm>
        </p:spPr>
        <p:txBody>
          <a:bodyPr rIns="130174"/>
          <a:lstStyle/>
          <a:p>
            <a:pPr indent="0" eaLnBrk="1" hangingPunct="1">
              <a:defRPr/>
            </a:pPr>
            <a:r>
              <a:rPr lang="en-US" dirty="0" smtClean="0"/>
              <a:t>Restaurant </a:t>
            </a:r>
            <a:r>
              <a:rPr lang="sr-Latn-RS" dirty="0" smtClean="0"/>
              <a:t>skript</a:t>
            </a:r>
            <a:endParaRPr lang="en-US" dirty="0" smtClean="0"/>
          </a:p>
        </p:txBody>
      </p:sp>
      <p:sp>
        <p:nvSpPr>
          <p:cNvPr id="57349" name="Rectangle 4"/>
          <p:cNvSpPr>
            <a:spLocks noGrp="1" noChangeArrowheads="1"/>
          </p:cNvSpPr>
          <p:nvPr>
            <p:ph type="body" idx="1"/>
          </p:nvPr>
        </p:nvSpPr>
        <p:spPr>
          <a:xfrm>
            <a:off x="0" y="1143000"/>
            <a:ext cx="8839200" cy="5334000"/>
          </a:xfrm>
          <a:solidFill>
            <a:srgbClr val="FFE957"/>
          </a:solidFill>
        </p:spPr>
        <p:txBody>
          <a:bodyPr rIns="130174"/>
          <a:lstStyle/>
          <a:p>
            <a:pPr eaLnBrk="1" hangingPunct="1">
              <a:spcBef>
                <a:spcPct val="0"/>
              </a:spcBef>
              <a:buFont typeface="Wingdings" charset="2"/>
              <a:buNone/>
            </a:pPr>
            <a:r>
              <a:rPr lang="en-US" sz="1400" b="1" smtClean="0">
                <a:solidFill>
                  <a:srgbClr val="000000"/>
                </a:solidFill>
                <a:latin typeface="Lucida Grande" charset="0"/>
                <a:ea typeface="Lucida Grande" charset="0"/>
                <a:cs typeface="Lucida Grande" charset="0"/>
                <a:sym typeface="Lucida Grande" charset="0"/>
              </a:rPr>
              <a:t>EAT-AT-RESTAURANT Script</a:t>
            </a:r>
            <a:endParaRPr lang="en-US" sz="1400" b="1" smtClean="0">
              <a:solidFill>
                <a:srgbClr val="000000"/>
              </a:solidFill>
              <a:latin typeface="Lucida Grande" charset="0"/>
              <a:ea typeface="ヒラギノ角ゴ ProN W6" charset="0"/>
              <a:cs typeface="ヒラギノ角ゴ ProN W6" charset="0"/>
              <a:sym typeface="Lucida Grande" charset="0"/>
            </a:endParaRPr>
          </a:p>
          <a:p>
            <a:pPr eaLnBrk="1" hangingPunct="1">
              <a:spcBef>
                <a:spcPts val="550"/>
              </a:spcBef>
              <a:buFont typeface="Wingdings" charset="2"/>
              <a:buNone/>
            </a:pP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b="1" smtClean="0">
                <a:solidFill>
                  <a:srgbClr val="000000"/>
                </a:solidFill>
                <a:latin typeface="Lucida Grande" charset="0"/>
                <a:ea typeface="Lucida Grande" charset="0"/>
                <a:cs typeface="Lucida Grande" charset="0"/>
                <a:sym typeface="Lucida Grande" charset="0"/>
              </a:rPr>
              <a:t>Props</a:t>
            </a:r>
            <a:r>
              <a:rPr lang="en-US" sz="1400" smtClean="0">
                <a:solidFill>
                  <a:srgbClr val="000000"/>
                </a:solidFill>
                <a:latin typeface="Lucida Grande" charset="0"/>
                <a:ea typeface="Lucida Grande" charset="0"/>
                <a:cs typeface="Lucida Grande" charset="0"/>
                <a:sym typeface="Lucida Grande" charset="0"/>
              </a:rPr>
              <a:t>:                           (Restaurant, Money, Food, Menu, Tables, Chairs)</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b="1" smtClean="0">
                <a:solidFill>
                  <a:srgbClr val="000000"/>
                </a:solidFill>
                <a:latin typeface="Lucida Grande" charset="0"/>
                <a:ea typeface="Lucida Grande" charset="0"/>
                <a:cs typeface="Lucida Grande" charset="0"/>
                <a:sym typeface="Lucida Grande" charset="0"/>
              </a:rPr>
              <a:t>Roles</a:t>
            </a:r>
            <a:r>
              <a:rPr lang="en-US" sz="1400" smtClean="0">
                <a:solidFill>
                  <a:srgbClr val="000000"/>
                </a:solidFill>
                <a:latin typeface="Lucida Grande" charset="0"/>
                <a:ea typeface="Lucida Grande" charset="0"/>
                <a:cs typeface="Lucida Grande" charset="0"/>
                <a:sym typeface="Lucida Grande" charset="0"/>
              </a:rPr>
              <a:t>:                            (Hungry-Persons, Wait-Persons, Chef-Persons)</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b="1" smtClean="0">
                <a:solidFill>
                  <a:srgbClr val="000000"/>
                </a:solidFill>
                <a:latin typeface="Lucida Grande" charset="0"/>
                <a:ea typeface="Lucida Grande" charset="0"/>
                <a:cs typeface="Lucida Grande" charset="0"/>
                <a:sym typeface="Lucida Grande" charset="0"/>
              </a:rPr>
              <a:t>Point-of-View</a:t>
            </a:r>
            <a:r>
              <a:rPr lang="en-US" sz="1400" smtClean="0">
                <a:solidFill>
                  <a:srgbClr val="000000"/>
                </a:solidFill>
                <a:latin typeface="Lucida Grande" charset="0"/>
                <a:ea typeface="Lucida Grande" charset="0"/>
                <a:cs typeface="Lucida Grande" charset="0"/>
                <a:sym typeface="Lucida Grande" charset="0"/>
              </a:rPr>
              <a:t>:             Hungry-Persons</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b="1" smtClean="0">
                <a:solidFill>
                  <a:srgbClr val="000000"/>
                </a:solidFill>
                <a:latin typeface="Lucida Grande" charset="0"/>
                <a:ea typeface="Lucida Grande" charset="0"/>
                <a:cs typeface="Lucida Grande" charset="0"/>
                <a:sym typeface="Lucida Grande" charset="0"/>
              </a:rPr>
              <a:t>Time-of-Occurrence</a:t>
            </a:r>
            <a:r>
              <a:rPr lang="en-US" sz="1400" smtClean="0">
                <a:solidFill>
                  <a:srgbClr val="000000"/>
                </a:solidFill>
                <a:latin typeface="Lucida Grande" charset="0"/>
                <a:ea typeface="Lucida Grande" charset="0"/>
                <a:cs typeface="Lucida Grande" charset="0"/>
                <a:sym typeface="Lucida Grande" charset="0"/>
              </a:rPr>
              <a:t>:   (Times-of-Operation of Restaurant)</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b="1" smtClean="0">
                <a:solidFill>
                  <a:srgbClr val="000000"/>
                </a:solidFill>
                <a:latin typeface="Lucida Grande" charset="0"/>
                <a:ea typeface="Lucida Grande" charset="0"/>
                <a:cs typeface="Lucida Grande" charset="0"/>
                <a:sym typeface="Lucida Grande" charset="0"/>
              </a:rPr>
              <a:t>Place-of-Occurrence</a:t>
            </a:r>
            <a:r>
              <a:rPr lang="en-US" sz="1400" smtClean="0">
                <a:solidFill>
                  <a:srgbClr val="000000"/>
                </a:solidFill>
                <a:latin typeface="Lucida Grande" charset="0"/>
                <a:ea typeface="Lucida Grande" charset="0"/>
                <a:cs typeface="Lucida Grande" charset="0"/>
                <a:sym typeface="Lucida Grande" charset="0"/>
              </a:rPr>
              <a:t>:   (Location of Restaurant)</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b="1" smtClean="0">
                <a:solidFill>
                  <a:srgbClr val="000000"/>
                </a:solidFill>
                <a:latin typeface="Lucida Grande" charset="0"/>
                <a:ea typeface="Lucida Grande" charset="0"/>
                <a:cs typeface="Lucida Grande" charset="0"/>
                <a:sym typeface="Lucida Grande" charset="0"/>
              </a:rPr>
              <a:t>Event-Sequence</a:t>
            </a:r>
            <a:r>
              <a:rPr lang="en-US" sz="1400" smtClean="0">
                <a:solidFill>
                  <a:srgbClr val="000000"/>
                </a:solidFill>
                <a:latin typeface="Lucida Grande" charset="0"/>
                <a:ea typeface="Lucida Grande" charset="0"/>
                <a:cs typeface="Lucida Grande" charset="0"/>
                <a:sym typeface="Lucida Grande" charset="0"/>
              </a:rPr>
              <a:t>:</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smtClean="0">
                <a:solidFill>
                  <a:srgbClr val="000000"/>
                </a:solidFill>
                <a:latin typeface="Lucida Grande" charset="0"/>
                <a:ea typeface="Lucida Grande" charset="0"/>
                <a:cs typeface="Lucida Grande" charset="0"/>
                <a:sym typeface="Lucida Grande" charset="0"/>
              </a:rPr>
              <a:t>      </a:t>
            </a:r>
            <a:r>
              <a:rPr lang="en-US" sz="1400" b="1" smtClean="0">
                <a:solidFill>
                  <a:srgbClr val="000000"/>
                </a:solidFill>
                <a:latin typeface="Lucida Grande" charset="0"/>
                <a:ea typeface="Lucida Grande" charset="0"/>
                <a:cs typeface="Lucida Grande" charset="0"/>
                <a:sym typeface="Lucida Grande" charset="0"/>
              </a:rPr>
              <a:t>first</a:t>
            </a:r>
            <a:r>
              <a:rPr lang="en-US" sz="1400" smtClean="0">
                <a:solidFill>
                  <a:srgbClr val="000000"/>
                </a:solidFill>
                <a:latin typeface="Lucida Grande" charset="0"/>
                <a:ea typeface="Lucida Grande" charset="0"/>
                <a:cs typeface="Lucida Grande" charset="0"/>
                <a:sym typeface="Lucida Grande" charset="0"/>
              </a:rPr>
              <a:t>:         Enter-Restaurant Script</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smtClean="0">
                <a:solidFill>
                  <a:srgbClr val="000000"/>
                </a:solidFill>
                <a:latin typeface="Lucida Grande" charset="0"/>
                <a:ea typeface="Lucida Grande" charset="0"/>
                <a:cs typeface="Lucida Grande" charset="0"/>
                <a:sym typeface="Lucida Grande" charset="0"/>
              </a:rPr>
              <a:t>      </a:t>
            </a:r>
            <a:r>
              <a:rPr lang="en-US" sz="1400" b="1" smtClean="0">
                <a:solidFill>
                  <a:srgbClr val="000000"/>
                </a:solidFill>
                <a:latin typeface="Lucida Grande" charset="0"/>
                <a:ea typeface="Lucida Grande" charset="0"/>
                <a:cs typeface="Lucida Grande" charset="0"/>
                <a:sym typeface="Lucida Grande" charset="0"/>
              </a:rPr>
              <a:t>then</a:t>
            </a:r>
            <a:r>
              <a:rPr lang="en-US" sz="1400" smtClean="0">
                <a:solidFill>
                  <a:srgbClr val="000000"/>
                </a:solidFill>
                <a:latin typeface="Lucida Grande" charset="0"/>
                <a:ea typeface="Lucida Grande" charset="0"/>
                <a:cs typeface="Lucida Grande" charset="0"/>
                <a:sym typeface="Lucida Grande" charset="0"/>
              </a:rPr>
              <a:t>:         if (Wait-To-Be-Seated-Sign or Reservations)</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smtClean="0">
                <a:solidFill>
                  <a:srgbClr val="000000"/>
                </a:solidFill>
                <a:latin typeface="Lucida Grande" charset="0"/>
                <a:ea typeface="Lucida Grande" charset="0"/>
                <a:cs typeface="Lucida Grande" charset="0"/>
                <a:sym typeface="Lucida Grande" charset="0"/>
              </a:rPr>
              <a:t>                        then Get-Maitre-d's-Attention Script</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smtClean="0">
                <a:solidFill>
                  <a:srgbClr val="000000"/>
                </a:solidFill>
                <a:latin typeface="Lucida Grande" charset="0"/>
                <a:ea typeface="Lucida Grande" charset="0"/>
                <a:cs typeface="Lucida Grande" charset="0"/>
                <a:sym typeface="Lucida Grande" charset="0"/>
              </a:rPr>
              <a:t>      </a:t>
            </a:r>
            <a:r>
              <a:rPr lang="en-US" sz="1400" b="1" smtClean="0">
                <a:solidFill>
                  <a:srgbClr val="000000"/>
                </a:solidFill>
                <a:latin typeface="Lucida Grande" charset="0"/>
                <a:ea typeface="Lucida Grande" charset="0"/>
                <a:cs typeface="Lucida Grande" charset="0"/>
                <a:sym typeface="Lucida Grande" charset="0"/>
              </a:rPr>
              <a:t>then</a:t>
            </a:r>
            <a:r>
              <a:rPr lang="en-US" sz="1400" smtClean="0">
                <a:solidFill>
                  <a:srgbClr val="000000"/>
                </a:solidFill>
                <a:latin typeface="Lucida Grande" charset="0"/>
                <a:ea typeface="Lucida Grande" charset="0"/>
                <a:cs typeface="Lucida Grande" charset="0"/>
                <a:sym typeface="Lucida Grande" charset="0"/>
              </a:rPr>
              <a:t>:         Please-Be-Seated Script</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smtClean="0">
                <a:solidFill>
                  <a:srgbClr val="000000"/>
                </a:solidFill>
                <a:latin typeface="Lucida Grande" charset="0"/>
                <a:ea typeface="Lucida Grande" charset="0"/>
                <a:cs typeface="Lucida Grande" charset="0"/>
                <a:sym typeface="Lucida Grande" charset="0"/>
              </a:rPr>
              <a:t>      </a:t>
            </a:r>
            <a:r>
              <a:rPr lang="en-US" sz="1400" b="1" smtClean="0">
                <a:solidFill>
                  <a:srgbClr val="000000"/>
                </a:solidFill>
                <a:latin typeface="Lucida Grande" charset="0"/>
                <a:ea typeface="Lucida Grande" charset="0"/>
                <a:cs typeface="Lucida Grande" charset="0"/>
                <a:sym typeface="Lucida Grande" charset="0"/>
              </a:rPr>
              <a:t>then</a:t>
            </a:r>
            <a:r>
              <a:rPr lang="en-US" sz="1400" smtClean="0">
                <a:solidFill>
                  <a:srgbClr val="000000"/>
                </a:solidFill>
                <a:latin typeface="Lucida Grande" charset="0"/>
                <a:ea typeface="Lucida Grande" charset="0"/>
                <a:cs typeface="Lucida Grande" charset="0"/>
                <a:sym typeface="Lucida Grande" charset="0"/>
              </a:rPr>
              <a:t>:         Order-Food-Script</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smtClean="0">
                <a:solidFill>
                  <a:srgbClr val="000000"/>
                </a:solidFill>
                <a:latin typeface="Lucida Grande" charset="0"/>
                <a:ea typeface="Lucida Grande" charset="0"/>
                <a:cs typeface="Lucida Grande" charset="0"/>
                <a:sym typeface="Lucida Grande" charset="0"/>
              </a:rPr>
              <a:t>      </a:t>
            </a:r>
            <a:r>
              <a:rPr lang="en-US" sz="1400" b="1" smtClean="0">
                <a:solidFill>
                  <a:srgbClr val="000000"/>
                </a:solidFill>
                <a:latin typeface="Lucida Grande" charset="0"/>
                <a:ea typeface="Lucida Grande" charset="0"/>
                <a:cs typeface="Lucida Grande" charset="0"/>
                <a:sym typeface="Lucida Grande" charset="0"/>
              </a:rPr>
              <a:t>then</a:t>
            </a:r>
            <a:r>
              <a:rPr lang="en-US" sz="1400" smtClean="0">
                <a:solidFill>
                  <a:srgbClr val="000000"/>
                </a:solidFill>
                <a:latin typeface="Lucida Grande" charset="0"/>
                <a:ea typeface="Lucida Grande" charset="0"/>
                <a:cs typeface="Lucida Grande" charset="0"/>
                <a:sym typeface="Lucida Grande" charset="0"/>
              </a:rPr>
              <a:t>:         Eat-Food-Script unless (Long-Wait) when Exit-Restaurant-Angry Script</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smtClean="0">
                <a:solidFill>
                  <a:srgbClr val="000000"/>
                </a:solidFill>
                <a:latin typeface="Lucida Grande" charset="0"/>
                <a:ea typeface="Lucida Grande" charset="0"/>
                <a:cs typeface="Lucida Grande" charset="0"/>
                <a:sym typeface="Lucida Grande" charset="0"/>
              </a:rPr>
              <a:t>      </a:t>
            </a:r>
            <a:r>
              <a:rPr lang="en-US" sz="1400" b="1" smtClean="0">
                <a:solidFill>
                  <a:srgbClr val="000000"/>
                </a:solidFill>
                <a:latin typeface="Lucida Grande" charset="0"/>
                <a:ea typeface="Lucida Grande" charset="0"/>
                <a:cs typeface="Lucida Grande" charset="0"/>
                <a:sym typeface="Lucida Grande" charset="0"/>
              </a:rPr>
              <a:t>then</a:t>
            </a:r>
            <a:r>
              <a:rPr lang="en-US" sz="1400" smtClean="0">
                <a:solidFill>
                  <a:srgbClr val="000000"/>
                </a:solidFill>
                <a:latin typeface="Lucida Grande" charset="0"/>
                <a:ea typeface="Lucida Grande" charset="0"/>
                <a:cs typeface="Lucida Grande" charset="0"/>
                <a:sym typeface="Lucida Grande" charset="0"/>
              </a:rPr>
              <a:t>:         if (Food-Quality was better than Palatable)</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smtClean="0">
                <a:solidFill>
                  <a:srgbClr val="000000"/>
                </a:solidFill>
                <a:latin typeface="Lucida Grande" charset="0"/>
                <a:ea typeface="Lucida Grande" charset="0"/>
                <a:cs typeface="Lucida Grande" charset="0"/>
                <a:sym typeface="Lucida Grande" charset="0"/>
              </a:rPr>
              <a:t>                        then Compliments-To-The-Chef Script</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smtClean="0">
                <a:solidFill>
                  <a:srgbClr val="000000"/>
                </a:solidFill>
                <a:latin typeface="Lucida Grande" charset="0"/>
                <a:ea typeface="Lucida Grande" charset="0"/>
                <a:cs typeface="Lucida Grande" charset="0"/>
                <a:sym typeface="Lucida Grande" charset="0"/>
              </a:rPr>
              <a:t>      </a:t>
            </a:r>
            <a:r>
              <a:rPr lang="en-US" sz="1400" b="1" smtClean="0">
                <a:solidFill>
                  <a:srgbClr val="000000"/>
                </a:solidFill>
                <a:latin typeface="Lucida Grande" charset="0"/>
                <a:ea typeface="Lucida Grande" charset="0"/>
                <a:cs typeface="Lucida Grande" charset="0"/>
                <a:sym typeface="Lucida Grande" charset="0"/>
              </a:rPr>
              <a:t>then</a:t>
            </a:r>
            <a:r>
              <a:rPr lang="en-US" sz="1400" smtClean="0">
                <a:solidFill>
                  <a:srgbClr val="000000"/>
                </a:solidFill>
                <a:latin typeface="Lucida Grande" charset="0"/>
                <a:ea typeface="Lucida Grande" charset="0"/>
                <a:cs typeface="Lucida Grande" charset="0"/>
                <a:sym typeface="Lucida Grande" charset="0"/>
              </a:rPr>
              <a:t>:         Pay-For-It-Script</a:t>
            </a:r>
            <a:endParaRPr lang="en-US" sz="1400" smtClean="0">
              <a:solidFill>
                <a:srgbClr val="000000"/>
              </a:solidFill>
              <a:latin typeface="Lucida Grande" charset="0"/>
              <a:sym typeface="Lucida Grande" charset="0"/>
            </a:endParaRPr>
          </a:p>
          <a:p>
            <a:pPr eaLnBrk="1" hangingPunct="1">
              <a:spcBef>
                <a:spcPts val="550"/>
              </a:spcBef>
              <a:buFont typeface="Wingdings" charset="2"/>
              <a:buNone/>
            </a:pPr>
            <a:r>
              <a:rPr lang="en-US" sz="1400" smtClean="0">
                <a:solidFill>
                  <a:srgbClr val="000000"/>
                </a:solidFill>
                <a:latin typeface="Lucida Grande" charset="0"/>
                <a:ea typeface="Lucida Grande" charset="0"/>
                <a:cs typeface="Lucida Grande" charset="0"/>
                <a:sym typeface="Lucida Grande" charset="0"/>
              </a:rPr>
              <a:t>      </a:t>
            </a:r>
            <a:r>
              <a:rPr lang="en-US" sz="1400" b="1" smtClean="0">
                <a:solidFill>
                  <a:srgbClr val="000000"/>
                </a:solidFill>
                <a:latin typeface="Lucida Grande" charset="0"/>
                <a:ea typeface="Lucida Grande" charset="0"/>
                <a:cs typeface="Lucida Grande" charset="0"/>
                <a:sym typeface="Lucida Grande" charset="0"/>
              </a:rPr>
              <a:t>finally</a:t>
            </a:r>
            <a:r>
              <a:rPr lang="en-US" sz="1400" smtClean="0">
                <a:solidFill>
                  <a:srgbClr val="000000"/>
                </a:solidFill>
                <a:latin typeface="Lucida Grande" charset="0"/>
                <a:ea typeface="Lucida Grande" charset="0"/>
                <a:cs typeface="Lucida Grande" charset="0"/>
                <a:sym typeface="Lucida Grande" charset="0"/>
              </a:rPr>
              <a:t>:      Leave-Restaurant Script</a:t>
            </a:r>
            <a:endParaRPr lang="en-US" sz="1400" smtClean="0">
              <a:solidFill>
                <a:srgbClr val="000000"/>
              </a:solidFill>
              <a:latin typeface="Lucida Grande" charset="0"/>
              <a:sym typeface="Lucida Grande" charset="0"/>
            </a:endParaRPr>
          </a:p>
        </p:txBody>
      </p:sp>
      <p:sp>
        <p:nvSpPr>
          <p:cNvPr id="57350" name="Rectangle 5"/>
          <p:cNvSpPr>
            <a:spLocks/>
          </p:cNvSpPr>
          <p:nvPr/>
        </p:nvSpPr>
        <p:spPr bwMode="auto">
          <a:xfrm>
            <a:off x="3179763" y="6553200"/>
            <a:ext cx="12715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u="sng" dirty="0">
                <a:solidFill>
                  <a:srgbClr val="C000C0"/>
                </a:solidFill>
                <a:latin typeface="Helvetica" charset="0"/>
                <a:cs typeface="Helvetica" charset="0"/>
                <a:sym typeface="Helvetica" charset="0"/>
                <a:hlinkClick r:id="rId2" action="ppaction://hlinksldjump"/>
              </a:rPr>
              <a:t>[Rogers 1999]</a:t>
            </a:r>
            <a:endParaRPr lang="en-US" sz="1400" u="sng" dirty="0">
              <a:solidFill>
                <a:srgbClr val="C000C0"/>
              </a:solidFill>
              <a:latin typeface="Helvetica" charset="0"/>
              <a:cs typeface="Helvetica" charset="0"/>
              <a:sym typeface="Helvetica" charset="0"/>
            </a:endParaRPr>
          </a:p>
        </p:txBody>
      </p:sp>
    </p:spTree>
    <p:extLst>
      <p:ext uri="{BB962C8B-B14F-4D97-AF65-F5344CB8AC3E}">
        <p14:creationId xmlns:p14="http://schemas.microsoft.com/office/powerpoint/2010/main" val="716722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74FD6A53-4C6F-41E4-88CE-0540763DBA55}" type="slidenum">
              <a:rPr lang="en-US" sz="900" smtClean="0">
                <a:solidFill>
                  <a:srgbClr val="003399"/>
                </a:solidFill>
                <a:latin typeface="Arial" charset="0"/>
                <a:cs typeface="Arial" charset="0"/>
                <a:sym typeface="Arial" charset="0"/>
              </a:rPr>
              <a:pPr eaLnBrk="1" hangingPunct="1"/>
              <a:t>126</a:t>
            </a:fld>
            <a:endParaRPr lang="en-US" sz="900" smtClean="0">
              <a:solidFill>
                <a:srgbClr val="003399"/>
              </a:solidFill>
              <a:latin typeface="Arial" charset="0"/>
              <a:cs typeface="Arial" charset="0"/>
              <a:sym typeface="Arial" charset="0"/>
            </a:endParaRPr>
          </a:p>
        </p:txBody>
      </p:sp>
      <p:sp>
        <p:nvSpPr>
          <p:cNvPr id="58373" name="Rectangle 5"/>
          <p:cNvSpPr>
            <a:spLocks noGrp="1" noChangeArrowheads="1"/>
          </p:cNvSpPr>
          <p:nvPr>
            <p:ph type="title"/>
          </p:nvPr>
        </p:nvSpPr>
        <p:spPr/>
        <p:txBody>
          <a:bodyPr/>
          <a:lstStyle/>
          <a:p>
            <a:pPr eaLnBrk="1" hangingPunct="1"/>
            <a:r>
              <a:rPr lang="sr-Latn-RS" dirty="0" smtClean="0"/>
              <a:t>Prednosti frejma</a:t>
            </a:r>
            <a:endParaRPr lang="en-US" dirty="0" smtClean="0"/>
          </a:p>
        </p:txBody>
      </p:sp>
      <p:sp>
        <p:nvSpPr>
          <p:cNvPr id="58374" name="Rectangle 6"/>
          <p:cNvSpPr>
            <a:spLocks noGrp="1" noChangeArrowheads="1"/>
          </p:cNvSpPr>
          <p:nvPr>
            <p:ph type="body" idx="1"/>
          </p:nvPr>
        </p:nvSpPr>
        <p:spPr/>
        <p:txBody>
          <a:bodyPr/>
          <a:lstStyle/>
          <a:p>
            <a:pPr eaLnBrk="1" hangingPunct="1"/>
            <a:r>
              <a:rPr lang="sr-Latn-RS" dirty="0" smtClean="0"/>
              <a:t>Prilično intuitivan za manipulaciju</a:t>
            </a:r>
            <a:endParaRPr lang="en-US" dirty="0" smtClean="0"/>
          </a:p>
          <a:p>
            <a:pPr marL="685800" lvl="1" eaLnBrk="1" hangingPunct="1"/>
            <a:r>
              <a:rPr lang="sr-Latn-RS" dirty="0" smtClean="0"/>
              <a:t>Sličan orgnaizaciji znanja kod ljudi</a:t>
            </a:r>
            <a:endParaRPr lang="en-US" dirty="0" smtClean="0"/>
          </a:p>
          <a:p>
            <a:pPr marL="685800" lvl="1" eaLnBrk="1" hangingPunct="1"/>
            <a:r>
              <a:rPr lang="sr-Latn-RS" dirty="0" smtClean="0"/>
              <a:t>Podesan za kauzalna znanja</a:t>
            </a:r>
            <a:endParaRPr lang="en-US" dirty="0" smtClean="0"/>
          </a:p>
          <a:p>
            <a:pPr marL="685800" lvl="1" eaLnBrk="1" hangingPunct="1"/>
            <a:r>
              <a:rPr lang="sr-Latn-RS" dirty="0" smtClean="0"/>
              <a:t>Lakši za razumevanje od logike i pravila</a:t>
            </a:r>
            <a:endParaRPr lang="en-US" dirty="0" smtClean="0"/>
          </a:p>
          <a:p>
            <a:pPr eaLnBrk="1" hangingPunct="1"/>
            <a:r>
              <a:rPr lang="sr-Latn-RS" dirty="0" smtClean="0"/>
              <a:t>Vrlo fleksibilan</a:t>
            </a:r>
            <a:endParaRPr lang="en-US" dirty="0" smtClean="0"/>
          </a:p>
        </p:txBody>
      </p:sp>
    </p:spTree>
    <p:extLst>
      <p:ext uri="{BB962C8B-B14F-4D97-AF65-F5344CB8AC3E}">
        <p14:creationId xmlns:p14="http://schemas.microsoft.com/office/powerpoint/2010/main" val="1435667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CE2B8D6E-F1A4-4132-9C9C-E5C182B6A354}" type="slidenum">
              <a:rPr lang="en-US" sz="900" smtClean="0">
                <a:solidFill>
                  <a:srgbClr val="003399"/>
                </a:solidFill>
                <a:latin typeface="Arial" charset="0"/>
                <a:cs typeface="Arial" charset="0"/>
                <a:sym typeface="Arial" charset="0"/>
              </a:rPr>
              <a:pPr eaLnBrk="1" hangingPunct="1"/>
              <a:t>127</a:t>
            </a:fld>
            <a:endParaRPr lang="en-US" sz="900" smtClean="0">
              <a:solidFill>
                <a:srgbClr val="003399"/>
              </a:solidFill>
              <a:latin typeface="Arial" charset="0"/>
              <a:cs typeface="Arial" charset="0"/>
              <a:sym typeface="Arial" charset="0"/>
            </a:endParaRPr>
          </a:p>
        </p:txBody>
      </p:sp>
      <p:sp>
        <p:nvSpPr>
          <p:cNvPr id="59397" name="Rectangle 5"/>
          <p:cNvSpPr>
            <a:spLocks noGrp="1" noChangeArrowheads="1"/>
          </p:cNvSpPr>
          <p:nvPr>
            <p:ph type="title"/>
          </p:nvPr>
        </p:nvSpPr>
        <p:spPr/>
        <p:txBody>
          <a:bodyPr/>
          <a:lstStyle/>
          <a:p>
            <a:pPr eaLnBrk="1" hangingPunct="1"/>
            <a:r>
              <a:rPr lang="sr-Latn-RS" dirty="0" smtClean="0"/>
              <a:t>Nedostaci frejma</a:t>
            </a:r>
            <a:endParaRPr lang="en-US" dirty="0" smtClean="0"/>
          </a:p>
        </p:txBody>
      </p:sp>
      <p:sp>
        <p:nvSpPr>
          <p:cNvPr id="59398" name="Rectangle 6"/>
          <p:cNvSpPr>
            <a:spLocks noGrp="1" noChangeArrowheads="1"/>
          </p:cNvSpPr>
          <p:nvPr>
            <p:ph type="body" idx="1"/>
          </p:nvPr>
        </p:nvSpPr>
        <p:spPr/>
        <p:txBody>
          <a:bodyPr>
            <a:normAutofit fontScale="92500" lnSpcReduction="20000"/>
          </a:bodyPr>
          <a:lstStyle/>
          <a:p>
            <a:pPr eaLnBrk="1" hangingPunct="1"/>
            <a:r>
              <a:rPr lang="sr-Latn-RS" dirty="0" smtClean="0"/>
              <a:t>Sklonost da se frejmovi koriste za definicije koncepata</a:t>
            </a:r>
            <a:endParaRPr lang="en-US" dirty="0" smtClean="0"/>
          </a:p>
          <a:p>
            <a:pPr marL="685800" lvl="1" eaLnBrk="1" hangingPunct="1"/>
            <a:r>
              <a:rPr lang="sr-Latn-RS" dirty="0" smtClean="0"/>
              <a:t>Nije prikladno jer </a:t>
            </a:r>
            <a:r>
              <a:rPr lang="sr-Latn-RS" b="1" dirty="0" smtClean="0"/>
              <a:t>može da postoji validna instanca koncepta koja se ne uklapa u stereotip</a:t>
            </a:r>
            <a:endParaRPr lang="en-US" b="1" dirty="0" smtClean="0"/>
          </a:p>
          <a:p>
            <a:pPr marL="685800" lvl="1" eaLnBrk="1" hangingPunct="1"/>
            <a:r>
              <a:rPr lang="sr-Latn-RS" dirty="0" smtClean="0"/>
              <a:t>Za prevazilaženje problema mogu se koristiti izuzeci (</a:t>
            </a:r>
            <a:r>
              <a:rPr lang="en-US" dirty="0" smtClean="0"/>
              <a:t>exceptions</a:t>
            </a:r>
            <a:r>
              <a:rPr lang="sr-Latn-RS" dirty="0" smtClean="0"/>
              <a:t>)</a:t>
            </a:r>
            <a:endParaRPr lang="en-US" dirty="0" smtClean="0"/>
          </a:p>
          <a:p>
            <a:pPr marL="968375" lvl="2" eaLnBrk="1" hangingPunct="1"/>
            <a:r>
              <a:rPr lang="sr-Latn-RS" dirty="0" smtClean="0"/>
              <a:t>Može da proizvede priličnu zbrku</a:t>
            </a:r>
            <a:endParaRPr lang="en-US" dirty="0" smtClean="0"/>
          </a:p>
          <a:p>
            <a:pPr eaLnBrk="1" hangingPunct="1"/>
            <a:r>
              <a:rPr lang="sr-Latn-RS" dirty="0" smtClean="0"/>
              <a:t>Nasleđivanje</a:t>
            </a:r>
            <a:endParaRPr lang="en-US" dirty="0" smtClean="0"/>
          </a:p>
          <a:p>
            <a:pPr marL="685800" lvl="1" eaLnBrk="1" hangingPunct="1"/>
            <a:r>
              <a:rPr lang="sr-Latn-RS" dirty="0" smtClean="0"/>
              <a:t>Nije uvek potrebno sva svojstva klasnih stereotipova propagirati na podklase</a:t>
            </a:r>
            <a:endParaRPr lang="en-US" dirty="0" smtClean="0"/>
          </a:p>
          <a:p>
            <a:pPr marL="685800" lvl="1" eaLnBrk="1" hangingPunct="1"/>
            <a:r>
              <a:rPr lang="sr-Latn-RS" dirty="0" smtClean="0"/>
              <a:t>Promena slotova može da proizvede nenmeravane posledice na podklasama</a:t>
            </a:r>
            <a:endParaRPr lang="en-US" dirty="0" smtClean="0"/>
          </a:p>
        </p:txBody>
      </p:sp>
    </p:spTree>
    <p:extLst>
      <p:ext uri="{BB962C8B-B14F-4D97-AF65-F5344CB8AC3E}">
        <p14:creationId xmlns:p14="http://schemas.microsoft.com/office/powerpoint/2010/main" val="2709930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Logika</a:t>
            </a:r>
            <a:endParaRPr lang="en-GB" dirty="0"/>
          </a:p>
        </p:txBody>
      </p:sp>
      <p:sp>
        <p:nvSpPr>
          <p:cNvPr id="3" name="Content Placeholder 2"/>
          <p:cNvSpPr>
            <a:spLocks noGrp="1"/>
          </p:cNvSpPr>
          <p:nvPr>
            <p:ph idx="1"/>
          </p:nvPr>
        </p:nvSpPr>
        <p:spPr/>
        <p:txBody>
          <a:bodyPr/>
          <a:lstStyle/>
          <a:p>
            <a:r>
              <a:rPr lang="sr-Latn-RS" dirty="0" smtClean="0"/>
              <a:t>Matametička logika uvodi tehnike reprezentacije znanja koje su razvijene davno pre rule based sistema i semantičkih mreža</a:t>
            </a:r>
          </a:p>
          <a:p>
            <a:r>
              <a:rPr lang="sr-Latn-RS" dirty="0" smtClean="0"/>
              <a:t>Inicijalno su bile namenje za predstavljanje znanja u matematici</a:t>
            </a:r>
          </a:p>
          <a:p>
            <a:r>
              <a:rPr lang="sr-Latn-RS" dirty="0" smtClean="0"/>
              <a:t>Našle su veliku primenu u AI</a:t>
            </a:r>
          </a:p>
          <a:p>
            <a:endParaRPr lang="en-GB" dirty="0"/>
          </a:p>
        </p:txBody>
      </p:sp>
    </p:spTree>
    <p:extLst>
      <p:ext uri="{BB962C8B-B14F-4D97-AF65-F5344CB8AC3E}">
        <p14:creationId xmlns:p14="http://schemas.microsoft.com/office/powerpoint/2010/main" val="607378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Propoziciona logika</a:t>
            </a:r>
            <a:endParaRPr lang="en-GB" dirty="0"/>
          </a:p>
        </p:txBody>
      </p:sp>
      <p:sp>
        <p:nvSpPr>
          <p:cNvPr id="3" name="Content Placeholder 2"/>
          <p:cNvSpPr>
            <a:spLocks noGrp="1"/>
          </p:cNvSpPr>
          <p:nvPr>
            <p:ph idx="1"/>
          </p:nvPr>
        </p:nvSpPr>
        <p:spPr/>
        <p:txBody>
          <a:bodyPr/>
          <a:lstStyle/>
          <a:p>
            <a:r>
              <a:rPr lang="sr-Latn-RS" dirty="0" smtClean="0"/>
              <a:t>Izveo je iz bogatije predikatske logike Emil Post</a:t>
            </a:r>
          </a:p>
          <a:p>
            <a:r>
              <a:rPr lang="sr-Latn-RS" dirty="0" smtClean="0"/>
              <a:t>Podskup predikatske logike</a:t>
            </a:r>
          </a:p>
          <a:p>
            <a:endParaRPr lang="en-GB" dirty="0"/>
          </a:p>
        </p:txBody>
      </p:sp>
    </p:spTree>
    <p:extLst>
      <p:ext uri="{BB962C8B-B14F-4D97-AF65-F5344CB8AC3E}">
        <p14:creationId xmlns:p14="http://schemas.microsoft.com/office/powerpoint/2010/main" val="38030744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F1CE2A54-5C0A-473E-9E8F-DF84F08254A5}" type="slidenum">
              <a:rPr lang="en-US" sz="900" smtClean="0">
                <a:solidFill>
                  <a:srgbClr val="003399"/>
                </a:solidFill>
                <a:latin typeface="Arial" charset="0"/>
                <a:cs typeface="Arial" charset="0"/>
                <a:sym typeface="Arial" charset="0"/>
              </a:rPr>
              <a:pPr eaLnBrk="1" hangingPunct="1"/>
              <a:t>13</a:t>
            </a:fld>
            <a:endParaRPr lang="en-US" sz="900" smtClean="0">
              <a:solidFill>
                <a:srgbClr val="003399"/>
              </a:solidFill>
              <a:latin typeface="Arial" charset="0"/>
              <a:cs typeface="Arial" charset="0"/>
              <a:sym typeface="Arial" charset="0"/>
            </a:endParaRPr>
          </a:p>
        </p:txBody>
      </p:sp>
      <p:grpSp>
        <p:nvGrpSpPr>
          <p:cNvPr id="28677" name="Group 7"/>
          <p:cNvGrpSpPr>
            <a:grpSpLocks/>
          </p:cNvGrpSpPr>
          <p:nvPr/>
        </p:nvGrpSpPr>
        <p:grpSpPr bwMode="auto">
          <a:xfrm>
            <a:off x="183488" y="2133600"/>
            <a:ext cx="8610600" cy="3886200"/>
            <a:chOff x="0" y="0"/>
            <a:chExt cx="5424" cy="2448"/>
          </a:xfrm>
        </p:grpSpPr>
        <p:sp>
          <p:nvSpPr>
            <p:cNvPr id="28701" name="Rectangle 5"/>
            <p:cNvSpPr>
              <a:spLocks/>
            </p:cNvSpPr>
            <p:nvPr/>
          </p:nvSpPr>
          <p:spPr bwMode="auto">
            <a:xfrm>
              <a:off x="0" y="0"/>
              <a:ext cx="5424" cy="244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702" name="Rectangle 6"/>
            <p:cNvSpPr>
              <a:spLocks/>
            </p:cNvSpPr>
            <p:nvPr/>
          </p:nvSpPr>
          <p:spPr bwMode="auto">
            <a:xfrm>
              <a:off x="0" y="0"/>
              <a:ext cx="5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endParaRPr lang="en-US"/>
            </a:p>
          </p:txBody>
        </p:sp>
      </p:grpSp>
      <p:sp>
        <p:nvSpPr>
          <p:cNvPr id="28678" name="Rectangle 8"/>
          <p:cNvSpPr>
            <a:spLocks/>
          </p:cNvSpPr>
          <p:nvPr/>
        </p:nvSpPr>
        <p:spPr bwMode="auto">
          <a:xfrm>
            <a:off x="1241425" y="5562600"/>
            <a:ext cx="546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man</a:t>
            </a:r>
          </a:p>
        </p:txBody>
      </p:sp>
      <p:sp>
        <p:nvSpPr>
          <p:cNvPr id="28679" name="Rectangle 9"/>
          <p:cNvSpPr>
            <a:spLocks/>
          </p:cNvSpPr>
          <p:nvPr/>
        </p:nvSpPr>
        <p:spPr bwMode="auto">
          <a:xfrm>
            <a:off x="2860675" y="5562600"/>
            <a:ext cx="850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loves</a:t>
            </a:r>
          </a:p>
        </p:txBody>
      </p:sp>
      <p:sp>
        <p:nvSpPr>
          <p:cNvPr id="28680" name="Rectangle 10"/>
          <p:cNvSpPr>
            <a:spLocks/>
          </p:cNvSpPr>
          <p:nvPr/>
        </p:nvSpPr>
        <p:spPr bwMode="auto">
          <a:xfrm>
            <a:off x="4664075" y="5562600"/>
            <a:ext cx="850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woman</a:t>
            </a:r>
          </a:p>
        </p:txBody>
      </p:sp>
      <p:sp>
        <p:nvSpPr>
          <p:cNvPr id="28681" name="Rectangle 11"/>
          <p:cNvSpPr>
            <a:spLocks/>
          </p:cNvSpPr>
          <p:nvPr/>
        </p:nvSpPr>
        <p:spPr bwMode="auto">
          <a:xfrm>
            <a:off x="6392863" y="5562600"/>
            <a:ext cx="1155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forever</a:t>
            </a:r>
          </a:p>
        </p:txBody>
      </p:sp>
      <p:sp>
        <p:nvSpPr>
          <p:cNvPr id="28682" name="Rectangle 12"/>
          <p:cNvSpPr>
            <a:spLocks/>
          </p:cNvSpPr>
          <p:nvPr/>
        </p:nvSpPr>
        <p:spPr bwMode="auto">
          <a:xfrm>
            <a:off x="3429000" y="2438400"/>
            <a:ext cx="161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solidFill>
                  <a:schemeClr val="tx1"/>
                </a:solidFill>
                <a:latin typeface="News Gothic MT" charset="0"/>
                <a:ea typeface="News Gothic MT" charset="0"/>
                <a:cs typeface="News Gothic MT" charset="0"/>
                <a:sym typeface="News Gothic MT" charset="0"/>
              </a:rPr>
              <a:t>&lt;sentence&gt;</a:t>
            </a:r>
          </a:p>
        </p:txBody>
      </p:sp>
      <p:sp>
        <p:nvSpPr>
          <p:cNvPr id="28683" name="Rectangle 13"/>
          <p:cNvSpPr>
            <a:spLocks/>
          </p:cNvSpPr>
          <p:nvPr/>
        </p:nvSpPr>
        <p:spPr bwMode="auto">
          <a:xfrm>
            <a:off x="4435475" y="3581400"/>
            <a:ext cx="1308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&lt;object&gt;</a:t>
            </a:r>
          </a:p>
        </p:txBody>
      </p:sp>
      <p:sp>
        <p:nvSpPr>
          <p:cNvPr id="28684" name="Rectangle 14"/>
          <p:cNvSpPr>
            <a:spLocks/>
          </p:cNvSpPr>
          <p:nvPr/>
        </p:nvSpPr>
        <p:spPr bwMode="auto">
          <a:xfrm>
            <a:off x="1012825" y="4572000"/>
            <a:ext cx="1003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solidFill>
                  <a:schemeClr val="tx1"/>
                </a:solidFill>
                <a:latin typeface="News Gothic MT" charset="0"/>
                <a:ea typeface="News Gothic MT" charset="0"/>
                <a:cs typeface="News Gothic MT" charset="0"/>
                <a:sym typeface="News Gothic MT" charset="0"/>
              </a:rPr>
              <a:t>&lt;noun&gt;</a:t>
            </a:r>
          </a:p>
        </p:txBody>
      </p:sp>
      <p:sp>
        <p:nvSpPr>
          <p:cNvPr id="28685" name="Rectangle 15"/>
          <p:cNvSpPr>
            <a:spLocks/>
          </p:cNvSpPr>
          <p:nvPr/>
        </p:nvSpPr>
        <p:spPr bwMode="auto">
          <a:xfrm>
            <a:off x="4587875" y="4572000"/>
            <a:ext cx="1003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&lt;noun&gt;</a:t>
            </a:r>
          </a:p>
        </p:txBody>
      </p:sp>
      <p:sp>
        <p:nvSpPr>
          <p:cNvPr id="28686" name="Rectangle 16"/>
          <p:cNvSpPr>
            <a:spLocks/>
          </p:cNvSpPr>
          <p:nvPr/>
        </p:nvSpPr>
        <p:spPr bwMode="auto">
          <a:xfrm>
            <a:off x="784225" y="3581400"/>
            <a:ext cx="146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&lt;subject&gt;</a:t>
            </a:r>
          </a:p>
        </p:txBody>
      </p:sp>
      <p:sp>
        <p:nvSpPr>
          <p:cNvPr id="28687" name="Rectangle 17"/>
          <p:cNvSpPr>
            <a:spLocks/>
          </p:cNvSpPr>
          <p:nvPr/>
        </p:nvSpPr>
        <p:spPr bwMode="auto">
          <a:xfrm>
            <a:off x="2782888" y="3581400"/>
            <a:ext cx="1003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&lt;verb&gt;</a:t>
            </a:r>
          </a:p>
        </p:txBody>
      </p:sp>
      <p:sp>
        <p:nvSpPr>
          <p:cNvPr id="28688" name="Rectangle 18"/>
          <p:cNvSpPr>
            <a:spLocks/>
          </p:cNvSpPr>
          <p:nvPr/>
        </p:nvSpPr>
        <p:spPr bwMode="auto">
          <a:xfrm>
            <a:off x="6164263" y="3581400"/>
            <a:ext cx="161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&lt;modifier&gt;</a:t>
            </a:r>
          </a:p>
        </p:txBody>
      </p:sp>
      <p:cxnSp>
        <p:nvCxnSpPr>
          <p:cNvPr id="28689" name="AutoShape 19"/>
          <p:cNvCxnSpPr>
            <a:cxnSpLocks noChangeShapeType="1"/>
            <a:stCxn id="28682" idx="0"/>
            <a:endCxn id="28686" idx="0"/>
          </p:cNvCxnSpPr>
          <p:nvPr/>
        </p:nvCxnSpPr>
        <p:spPr bwMode="auto">
          <a:xfrm flipH="1">
            <a:off x="1566863" y="2636838"/>
            <a:ext cx="2722562" cy="1141412"/>
          </a:xfrm>
          <a:prstGeom prst="straightConnector1">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28690" name="AutoShape 20"/>
          <p:cNvCxnSpPr>
            <a:cxnSpLocks noChangeShapeType="1"/>
            <a:stCxn id="28682" idx="0"/>
            <a:endCxn id="28687" idx="0"/>
          </p:cNvCxnSpPr>
          <p:nvPr/>
        </p:nvCxnSpPr>
        <p:spPr bwMode="auto">
          <a:xfrm flipH="1">
            <a:off x="3338513" y="2636838"/>
            <a:ext cx="950912" cy="11430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1" name="AutoShape 21"/>
          <p:cNvCxnSpPr>
            <a:cxnSpLocks noChangeShapeType="1"/>
            <a:stCxn id="28682" idx="0"/>
            <a:endCxn id="28683" idx="0"/>
          </p:cNvCxnSpPr>
          <p:nvPr/>
        </p:nvCxnSpPr>
        <p:spPr bwMode="auto">
          <a:xfrm>
            <a:off x="4289425" y="2636838"/>
            <a:ext cx="854075" cy="11430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2" name="AutoShape 22"/>
          <p:cNvCxnSpPr>
            <a:cxnSpLocks noChangeShapeType="1"/>
            <a:stCxn id="28682" idx="0"/>
            <a:endCxn id="28688" idx="0"/>
          </p:cNvCxnSpPr>
          <p:nvPr/>
        </p:nvCxnSpPr>
        <p:spPr bwMode="auto">
          <a:xfrm>
            <a:off x="4289425" y="2636838"/>
            <a:ext cx="2735263" cy="11430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3" name="AutoShape 23"/>
          <p:cNvCxnSpPr>
            <a:cxnSpLocks noChangeShapeType="1"/>
            <a:stCxn id="28688" idx="0"/>
            <a:endCxn id="28681" idx="0"/>
          </p:cNvCxnSpPr>
          <p:nvPr/>
        </p:nvCxnSpPr>
        <p:spPr bwMode="auto">
          <a:xfrm>
            <a:off x="7024688" y="3779838"/>
            <a:ext cx="0" cy="19812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4" name="AutoShape 24"/>
          <p:cNvCxnSpPr>
            <a:cxnSpLocks noChangeShapeType="1"/>
            <a:stCxn id="28687" idx="0"/>
            <a:endCxn id="28679" idx="0"/>
          </p:cNvCxnSpPr>
          <p:nvPr/>
        </p:nvCxnSpPr>
        <p:spPr bwMode="auto">
          <a:xfrm>
            <a:off x="3338513" y="3779838"/>
            <a:ext cx="1587" cy="19812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5" name="AutoShape 25"/>
          <p:cNvCxnSpPr>
            <a:cxnSpLocks noChangeShapeType="1"/>
            <a:stCxn id="28686" idx="0"/>
            <a:endCxn id="28684" idx="0"/>
          </p:cNvCxnSpPr>
          <p:nvPr/>
        </p:nvCxnSpPr>
        <p:spPr bwMode="auto">
          <a:xfrm>
            <a:off x="1568450" y="3779838"/>
            <a:ext cx="0" cy="9906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6" name="AutoShape 26"/>
          <p:cNvCxnSpPr>
            <a:cxnSpLocks noChangeShapeType="1"/>
            <a:stCxn id="28684" idx="0"/>
            <a:endCxn id="28678" idx="0"/>
          </p:cNvCxnSpPr>
          <p:nvPr/>
        </p:nvCxnSpPr>
        <p:spPr bwMode="auto">
          <a:xfrm>
            <a:off x="1568450" y="4770438"/>
            <a:ext cx="0" cy="9906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7" name="AutoShape 27"/>
          <p:cNvCxnSpPr>
            <a:cxnSpLocks noChangeShapeType="1"/>
            <a:stCxn id="28683" idx="0"/>
            <a:endCxn id="28685" idx="0"/>
          </p:cNvCxnSpPr>
          <p:nvPr/>
        </p:nvCxnSpPr>
        <p:spPr bwMode="auto">
          <a:xfrm>
            <a:off x="5143500" y="3779838"/>
            <a:ext cx="0" cy="9906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8" name="AutoShape 28"/>
          <p:cNvCxnSpPr>
            <a:cxnSpLocks noChangeShapeType="1"/>
            <a:stCxn id="28685" idx="0"/>
            <a:endCxn id="28680" idx="0"/>
          </p:cNvCxnSpPr>
          <p:nvPr/>
        </p:nvCxnSpPr>
        <p:spPr bwMode="auto">
          <a:xfrm>
            <a:off x="5143500" y="4770438"/>
            <a:ext cx="0" cy="9906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sp>
        <p:nvSpPr>
          <p:cNvPr id="28699" name="Rectangle 29"/>
          <p:cNvSpPr>
            <a:spLocks noGrp="1" noChangeArrowheads="1"/>
          </p:cNvSpPr>
          <p:nvPr>
            <p:ph type="title"/>
          </p:nvPr>
        </p:nvSpPr>
        <p:spPr/>
        <p:txBody>
          <a:bodyPr/>
          <a:lstStyle/>
          <a:p>
            <a:pPr eaLnBrk="1" hangingPunct="1"/>
            <a:r>
              <a:rPr lang="sr-Latn-RS" dirty="0" smtClean="0"/>
              <a:t>Primer</a:t>
            </a:r>
            <a:r>
              <a:rPr lang="en-US" dirty="0" smtClean="0"/>
              <a:t> 1</a:t>
            </a:r>
            <a:r>
              <a:rPr lang="sr-Latn-RS" dirty="0" smtClean="0"/>
              <a:t>:</a:t>
            </a:r>
            <a:r>
              <a:rPr lang="en-US" dirty="0" smtClean="0"/>
              <a:t> </a:t>
            </a:r>
            <a:r>
              <a:rPr lang="sr-Latn-RS" dirty="0" smtClean="0"/>
              <a:t>Stablo parsiranja</a:t>
            </a:r>
            <a:endParaRPr lang="en-US" dirty="0" smtClean="0"/>
          </a:p>
        </p:txBody>
      </p:sp>
      <p:sp>
        <p:nvSpPr>
          <p:cNvPr id="28700" name="Rectangle 30"/>
          <p:cNvSpPr>
            <a:spLocks noGrp="1" noChangeArrowheads="1"/>
          </p:cNvSpPr>
          <p:nvPr>
            <p:ph type="body" idx="1"/>
          </p:nvPr>
        </p:nvSpPr>
        <p:spPr>
          <a:xfrm>
            <a:off x="457200" y="1219200"/>
            <a:ext cx="8229600" cy="4906963"/>
          </a:xfrm>
        </p:spPr>
        <p:txBody>
          <a:bodyPr/>
          <a:lstStyle/>
          <a:p>
            <a:pPr marL="495300" indent="-457200" eaLnBrk="1" hangingPunct="1"/>
            <a:r>
              <a:rPr lang="sr-Latn-RS" dirty="0" smtClean="0"/>
              <a:t>Primer rečenice</a:t>
            </a:r>
            <a:r>
              <a:rPr lang="en-US" dirty="0" smtClean="0"/>
              <a:t>:</a:t>
            </a:r>
            <a:r>
              <a:rPr lang="sr-Latn-RS" dirty="0" smtClean="0"/>
              <a:t> </a:t>
            </a:r>
            <a:r>
              <a:rPr lang="en-US" sz="2400" dirty="0" smtClean="0">
                <a:latin typeface="Courier" charset="0"/>
                <a:ea typeface="Courier" charset="0"/>
                <a:cs typeface="Courier" charset="0"/>
                <a:sym typeface="Courier" charset="0"/>
              </a:rPr>
              <a:t>man loves woman forever</a:t>
            </a:r>
            <a:endParaRPr lang="en-US" sz="2400" dirty="0" smtClean="0">
              <a:latin typeface="Courier" charset="0"/>
              <a:sym typeface="Courier" charset="0"/>
            </a:endParaRPr>
          </a:p>
        </p:txBody>
      </p:sp>
    </p:spTree>
    <p:extLst>
      <p:ext uri="{BB962C8B-B14F-4D97-AF65-F5344CB8AC3E}">
        <p14:creationId xmlns:p14="http://schemas.microsoft.com/office/powerpoint/2010/main" val="3326380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Propozicina signatura, atomi i formule</a:t>
            </a:r>
            <a:endParaRPr lang="en-GB" dirty="0"/>
          </a:p>
        </p:txBody>
      </p:sp>
      <p:sp>
        <p:nvSpPr>
          <p:cNvPr id="3" name="Content Placeholder 2"/>
          <p:cNvSpPr>
            <a:spLocks noGrp="1"/>
          </p:cNvSpPr>
          <p:nvPr>
            <p:ph idx="1"/>
          </p:nvPr>
        </p:nvSpPr>
        <p:spPr/>
        <p:txBody>
          <a:bodyPr/>
          <a:lstStyle/>
          <a:p>
            <a:r>
              <a:rPr lang="sr-Latn-RS" i="1" dirty="0" smtClean="0"/>
              <a:t>Propoziciona signatura</a:t>
            </a:r>
          </a:p>
          <a:p>
            <a:pPr lvl="1"/>
            <a:r>
              <a:rPr lang="sr-Latn-RS" dirty="0" smtClean="0"/>
              <a:t>Neprazan skup simbola koji se zovu </a:t>
            </a:r>
            <a:r>
              <a:rPr lang="sr-Latn-RS" i="1" dirty="0" smtClean="0"/>
              <a:t>atomi</a:t>
            </a:r>
          </a:p>
          <a:p>
            <a:r>
              <a:rPr lang="sr-Latn-RS" i="1" dirty="0" smtClean="0"/>
              <a:t>Formule</a:t>
            </a:r>
            <a:r>
              <a:rPr lang="sr-Latn-RS" dirty="0" smtClean="0"/>
              <a:t> propozicione signature </a:t>
            </a:r>
            <a:r>
              <a:rPr lang="el-GR" i="1" dirty="0"/>
              <a:t>σ</a:t>
            </a:r>
            <a:r>
              <a:rPr lang="sr-Latn-RS" dirty="0" smtClean="0"/>
              <a:t> izvode formiraju se od atoma i veznika nultog reda (</a:t>
            </a:r>
            <a:r>
              <a:rPr lang="en-GB" dirty="0" smtClean="0"/>
              <a:t>⊥</a:t>
            </a:r>
            <a:r>
              <a:rPr lang="sr-Latn-RS" dirty="0" smtClean="0"/>
              <a:t> i T) korišćenjem unarnih veznika (</a:t>
            </a:r>
            <a:r>
              <a:rPr lang="en-GB" dirty="0" smtClean="0"/>
              <a:t>￢</a:t>
            </a:r>
            <a:r>
              <a:rPr lang="sr-Latn-RS" dirty="0" smtClean="0"/>
              <a:t>) i binarnih veznika (</a:t>
            </a:r>
            <a:r>
              <a:rPr lang="en-GB" dirty="0"/>
              <a:t>∧, ∨, → </a:t>
            </a:r>
            <a:r>
              <a:rPr lang="sr-Latn-RS" dirty="0" smtClean="0"/>
              <a:t>i</a:t>
            </a:r>
            <a:r>
              <a:rPr lang="en-GB" dirty="0" smtClean="0"/>
              <a:t> </a:t>
            </a:r>
            <a:r>
              <a:rPr lang="en-GB" dirty="0"/>
              <a:t>↔</a:t>
            </a:r>
            <a:r>
              <a:rPr lang="sr-Latn-RS" dirty="0" smtClean="0"/>
              <a:t>)</a:t>
            </a:r>
            <a:endParaRPr lang="en-GB" i="1" dirty="0"/>
          </a:p>
        </p:txBody>
      </p:sp>
    </p:spTree>
    <p:extLst>
      <p:ext uri="{BB962C8B-B14F-4D97-AF65-F5344CB8AC3E}">
        <p14:creationId xmlns:p14="http://schemas.microsoft.com/office/powerpoint/2010/main" val="242993691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Istinitosne vrednosti</a:t>
            </a:r>
            <a:endParaRPr lang="en-GB" dirty="0"/>
          </a:p>
        </p:txBody>
      </p:sp>
      <p:sp>
        <p:nvSpPr>
          <p:cNvPr id="3" name="Content Placeholder 2"/>
          <p:cNvSpPr>
            <a:spLocks noGrp="1"/>
          </p:cNvSpPr>
          <p:nvPr>
            <p:ph idx="1"/>
          </p:nvPr>
        </p:nvSpPr>
        <p:spPr/>
        <p:txBody>
          <a:bodyPr>
            <a:normAutofit fontScale="85000" lnSpcReduction="20000"/>
          </a:bodyPr>
          <a:lstStyle/>
          <a:p>
            <a:r>
              <a:rPr lang="sr-Latn-RS" dirty="0" smtClean="0"/>
              <a:t>Simboli </a:t>
            </a:r>
            <a:r>
              <a:rPr lang="en-GB" dirty="0"/>
              <a:t>FALSE </a:t>
            </a:r>
            <a:r>
              <a:rPr lang="sr-Latn-RS" dirty="0" smtClean="0"/>
              <a:t>i</a:t>
            </a:r>
            <a:r>
              <a:rPr lang="en-GB" dirty="0" smtClean="0"/>
              <a:t> TRUE</a:t>
            </a:r>
            <a:r>
              <a:rPr lang="sr-Latn-RS" dirty="0" smtClean="0"/>
              <a:t> su </a:t>
            </a:r>
            <a:r>
              <a:rPr lang="sr-Latn-RS" i="1" dirty="0" smtClean="0"/>
              <a:t>istinitosne vrednosti</a:t>
            </a:r>
            <a:r>
              <a:rPr lang="sr-Latn-RS" dirty="0" smtClean="0"/>
              <a:t>.</a:t>
            </a:r>
          </a:p>
          <a:p>
            <a:r>
              <a:rPr lang="sr-Latn-RS" i="1" dirty="0" smtClean="0"/>
              <a:t>Interpretacija</a:t>
            </a:r>
            <a:r>
              <a:rPr lang="sr-Latn-RS" dirty="0" smtClean="0"/>
              <a:t> propozicione signature (dodele vrednosti) je funkcija koja </a:t>
            </a:r>
            <a:r>
              <a:rPr lang="el-GR" i="1" dirty="0" smtClean="0"/>
              <a:t>σ</a:t>
            </a:r>
            <a:r>
              <a:rPr lang="sr-Latn-RS" i="1" dirty="0" smtClean="0"/>
              <a:t> </a:t>
            </a:r>
            <a:r>
              <a:rPr lang="sr-Latn-RS" dirty="0" smtClean="0"/>
              <a:t>mapira na </a:t>
            </a:r>
            <a:r>
              <a:rPr lang="sr-Latn-RS" i="1" dirty="0" smtClean="0"/>
              <a:t>{TRUE, FALSE}</a:t>
            </a:r>
          </a:p>
          <a:p>
            <a:r>
              <a:rPr lang="sr-Latn-RS" i="1" dirty="0" smtClean="0"/>
              <a:t>Intrepretacija </a:t>
            </a:r>
            <a:r>
              <a:rPr lang="sr-Latn-RS" dirty="0" smtClean="0"/>
              <a:t>je dodela vrednosti ili TRUE ili FALSE svakom simbolu iz signature i dodela uobičajenih istinitosno-funkcijskih značenja veznicima (tabele istinitosti).</a:t>
            </a:r>
            <a:endParaRPr lang="en-GB" dirty="0" smtClean="0"/>
          </a:p>
          <a:p>
            <a:r>
              <a:rPr lang="sr-Latn-RS" dirty="0" smtClean="0"/>
              <a:t>Semantika propozicionih formula određuje koje istinitosne vrednosti se dodeljuju furmuli </a:t>
            </a:r>
            <a:r>
              <a:rPr lang="sr-Latn-RS" i="1" dirty="0" smtClean="0"/>
              <a:t>F</a:t>
            </a:r>
            <a:r>
              <a:rPr lang="sr-Latn-RS" dirty="0" smtClean="0"/>
              <a:t> u interpretaciji </a:t>
            </a:r>
            <a:r>
              <a:rPr lang="sr-Latn-RS" i="1" dirty="0" smtClean="0"/>
              <a:t>I</a:t>
            </a:r>
          </a:p>
          <a:p>
            <a:r>
              <a:rPr lang="sr-Latn-RS" dirty="0"/>
              <a:t>Znači, u zavisnosti od interpretacije </a:t>
            </a:r>
            <a:r>
              <a:rPr lang="en-GB" dirty="0" smtClean="0"/>
              <a:t>formula</a:t>
            </a:r>
            <a:r>
              <a:rPr lang="sr-Latn-RS" dirty="0" smtClean="0"/>
              <a:t> </a:t>
            </a:r>
            <a:r>
              <a:rPr lang="sr-Latn-RS" dirty="0"/>
              <a:t>može da bude TRUE ili </a:t>
            </a:r>
            <a:r>
              <a:rPr lang="sr-Latn-RS" dirty="0" smtClean="0"/>
              <a:t>FALSE</a:t>
            </a:r>
            <a:endParaRPr lang="en-GB" dirty="0"/>
          </a:p>
        </p:txBody>
      </p:sp>
    </p:spTree>
    <p:extLst>
      <p:ext uri="{BB962C8B-B14F-4D97-AF65-F5344CB8AC3E}">
        <p14:creationId xmlns:p14="http://schemas.microsoft.com/office/powerpoint/2010/main" val="7963367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dirty="0" smtClean="0"/>
              <a:t>Semantika veznika </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64181713"/>
              </p:ext>
            </p:extLst>
          </p:nvPr>
        </p:nvGraphicFramePr>
        <p:xfrm>
          <a:off x="3810000" y="1600200"/>
          <a:ext cx="1447800" cy="942975"/>
        </p:xfrm>
        <a:graphic>
          <a:graphicData uri="http://schemas.openxmlformats.org/drawingml/2006/table">
            <a:tbl>
              <a:tblPr>
                <a:tableStyleId>{5C22544A-7EE6-4342-B048-85BDC9FD1C3A}</a:tableStyleId>
              </a:tblPr>
              <a:tblGrid>
                <a:gridCol w="723900"/>
                <a:gridCol w="723900"/>
              </a:tblGrid>
              <a:tr h="190500">
                <a:tc>
                  <a:txBody>
                    <a:bodyPr/>
                    <a:lstStyle/>
                    <a:p>
                      <a:pPr algn="l" fontAlgn="b"/>
                      <a:r>
                        <a:rPr lang="en-GB" sz="2000" b="1" u="none" strike="noStrike" dirty="0">
                          <a:effectLst/>
                        </a:rPr>
                        <a:t>x</a:t>
                      </a:r>
                      <a:endParaRPr lang="en-GB" sz="2000" b="1" i="0" u="none" strike="noStrike" dirty="0">
                        <a:solidFill>
                          <a:srgbClr val="000000"/>
                        </a:solidFill>
                        <a:effectLst/>
                        <a:latin typeface="Calibri"/>
                      </a:endParaRPr>
                    </a:p>
                  </a:txBody>
                  <a:tcPr marL="9525" marR="9525" marT="9525" marB="0" anchor="b"/>
                </a:tc>
                <a:tc>
                  <a:txBody>
                    <a:bodyPr/>
                    <a:lstStyle/>
                    <a:p>
                      <a:pPr algn="l" fontAlgn="b"/>
                      <a:r>
                        <a:rPr lang="en-GB" sz="2000" b="1" u="none" strike="noStrike" dirty="0">
                          <a:effectLst/>
                        </a:rPr>
                        <a:t>¬(x)</a:t>
                      </a:r>
                      <a:endParaRPr lang="en-GB" sz="2000" b="1" i="0" u="none" strike="noStrike" dirty="0">
                        <a:solidFill>
                          <a:srgbClr val="000000"/>
                        </a:solidFill>
                        <a:effectLst/>
                        <a:latin typeface="Calibri"/>
                      </a:endParaRPr>
                    </a:p>
                  </a:txBody>
                  <a:tcPr marL="9525" marR="9525" marT="9525" marB="0" anchor="b"/>
                </a:tc>
              </a:tr>
              <a:tr h="190500">
                <a:tc>
                  <a:txBody>
                    <a:bodyPr/>
                    <a:lstStyle/>
                    <a:p>
                      <a:pPr algn="ctr" fontAlgn="b"/>
                      <a:r>
                        <a:rPr lang="en-GB" sz="2000" u="none" strike="noStrike">
                          <a:effectLst/>
                        </a:rPr>
                        <a:t>FALSE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r>
              <a:tr h="190500">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dirty="0">
                          <a:effectLst/>
                        </a:rPr>
                        <a:t>FALSE</a:t>
                      </a:r>
                      <a:endParaRPr lang="en-GB" sz="2000" b="0" i="0" u="none" strike="noStrike" dirty="0">
                        <a:solidFill>
                          <a:srgbClr val="000000"/>
                        </a:solidFill>
                        <a:effectLst/>
                        <a:latin typeface="Calibri"/>
                      </a:endParaRPr>
                    </a:p>
                  </a:txBody>
                  <a:tcPr marL="9525" marR="9525" marT="9525"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60242843"/>
              </p:ext>
            </p:extLst>
          </p:nvPr>
        </p:nvGraphicFramePr>
        <p:xfrm>
          <a:off x="1676400" y="3048000"/>
          <a:ext cx="5791200" cy="1571625"/>
        </p:xfrm>
        <a:graphic>
          <a:graphicData uri="http://schemas.openxmlformats.org/drawingml/2006/table">
            <a:tbl>
              <a:tblPr>
                <a:tableStyleId>{5C22544A-7EE6-4342-B048-85BDC9FD1C3A}</a:tableStyleId>
              </a:tblPr>
              <a:tblGrid>
                <a:gridCol w="965200"/>
                <a:gridCol w="965200"/>
                <a:gridCol w="965200"/>
                <a:gridCol w="965200"/>
                <a:gridCol w="965200"/>
                <a:gridCol w="965200"/>
              </a:tblGrid>
              <a:tr h="190500">
                <a:tc>
                  <a:txBody>
                    <a:bodyPr/>
                    <a:lstStyle/>
                    <a:p>
                      <a:pPr algn="l" fontAlgn="b"/>
                      <a:r>
                        <a:rPr lang="en-GB" sz="2000" b="1" u="none" strike="noStrike" dirty="0">
                          <a:effectLst/>
                        </a:rPr>
                        <a:t>x</a:t>
                      </a:r>
                      <a:endParaRPr lang="en-GB" sz="2000" b="1" i="0" u="none" strike="noStrike" dirty="0">
                        <a:solidFill>
                          <a:srgbClr val="000000"/>
                        </a:solidFill>
                        <a:effectLst/>
                        <a:latin typeface="Calibri"/>
                      </a:endParaRPr>
                    </a:p>
                  </a:txBody>
                  <a:tcPr marL="9525" marR="9525" marT="9525" marB="0" anchor="b"/>
                </a:tc>
                <a:tc>
                  <a:txBody>
                    <a:bodyPr/>
                    <a:lstStyle/>
                    <a:p>
                      <a:pPr algn="l" fontAlgn="b"/>
                      <a:r>
                        <a:rPr lang="en-GB" sz="2000" b="1" u="none" strike="noStrike" dirty="0">
                          <a:effectLst/>
                        </a:rPr>
                        <a:t>y</a:t>
                      </a:r>
                      <a:endParaRPr lang="en-GB" sz="2000" b="1" i="0" u="none" strike="noStrike" dirty="0">
                        <a:solidFill>
                          <a:srgbClr val="000000"/>
                        </a:solidFill>
                        <a:effectLst/>
                        <a:latin typeface="Calibri"/>
                      </a:endParaRPr>
                    </a:p>
                  </a:txBody>
                  <a:tcPr marL="9525" marR="9525" marT="9525" marB="0" anchor="b"/>
                </a:tc>
                <a:tc>
                  <a:txBody>
                    <a:bodyPr/>
                    <a:lstStyle/>
                    <a:p>
                      <a:pPr algn="l" fontAlgn="b"/>
                      <a:r>
                        <a:rPr lang="en-GB" sz="2000" b="1" u="none" strike="noStrike" dirty="0">
                          <a:effectLst/>
                        </a:rPr>
                        <a:t>∧(</a:t>
                      </a:r>
                      <a:r>
                        <a:rPr lang="en-GB" sz="2000" b="1" u="none" strike="noStrike" dirty="0" err="1">
                          <a:effectLst/>
                        </a:rPr>
                        <a:t>x,y</a:t>
                      </a:r>
                      <a:r>
                        <a:rPr lang="en-GB" sz="2000" b="1" u="none" strike="noStrike" dirty="0">
                          <a:effectLst/>
                        </a:rPr>
                        <a:t>)</a:t>
                      </a:r>
                      <a:endParaRPr lang="en-GB" sz="2000" b="1" i="0" u="none" strike="noStrike" dirty="0">
                        <a:solidFill>
                          <a:srgbClr val="000000"/>
                        </a:solidFill>
                        <a:effectLst/>
                        <a:latin typeface="Calibri"/>
                      </a:endParaRPr>
                    </a:p>
                  </a:txBody>
                  <a:tcPr marL="9525" marR="9525" marT="9525" marB="0" anchor="b"/>
                </a:tc>
                <a:tc>
                  <a:txBody>
                    <a:bodyPr/>
                    <a:lstStyle/>
                    <a:p>
                      <a:pPr algn="l" fontAlgn="b"/>
                      <a:r>
                        <a:rPr lang="en-GB" sz="2000" b="1" u="none" strike="noStrike" dirty="0">
                          <a:effectLst/>
                        </a:rPr>
                        <a:t>∨(</a:t>
                      </a:r>
                      <a:r>
                        <a:rPr lang="en-GB" sz="2000" b="1" u="none" strike="noStrike" dirty="0" err="1">
                          <a:effectLst/>
                        </a:rPr>
                        <a:t>x,y</a:t>
                      </a:r>
                      <a:r>
                        <a:rPr lang="en-GB" sz="2000" b="1" u="none" strike="noStrike" dirty="0">
                          <a:effectLst/>
                        </a:rPr>
                        <a:t>)</a:t>
                      </a:r>
                      <a:endParaRPr lang="en-GB" sz="2000" b="1" i="0" u="none" strike="noStrike" dirty="0">
                        <a:solidFill>
                          <a:srgbClr val="000000"/>
                        </a:solidFill>
                        <a:effectLst/>
                        <a:latin typeface="Calibri"/>
                      </a:endParaRPr>
                    </a:p>
                  </a:txBody>
                  <a:tcPr marL="9525" marR="9525" marT="9525" marB="0" anchor="b"/>
                </a:tc>
                <a:tc>
                  <a:txBody>
                    <a:bodyPr/>
                    <a:lstStyle/>
                    <a:p>
                      <a:pPr algn="l" fontAlgn="b"/>
                      <a:r>
                        <a:rPr lang="en-GB" sz="2000" b="1" u="none" strike="noStrike" dirty="0">
                          <a:effectLst/>
                        </a:rPr>
                        <a:t>→(</a:t>
                      </a:r>
                      <a:r>
                        <a:rPr lang="en-GB" sz="2000" b="1" u="none" strike="noStrike" dirty="0" err="1">
                          <a:effectLst/>
                        </a:rPr>
                        <a:t>x,y</a:t>
                      </a:r>
                      <a:r>
                        <a:rPr lang="en-GB" sz="2000" b="1" u="none" strike="noStrike" dirty="0">
                          <a:effectLst/>
                        </a:rPr>
                        <a:t>)</a:t>
                      </a:r>
                      <a:endParaRPr lang="en-GB" sz="2000" b="1" i="0" u="none" strike="noStrike" dirty="0">
                        <a:solidFill>
                          <a:srgbClr val="000000"/>
                        </a:solidFill>
                        <a:effectLst/>
                        <a:latin typeface="Calibri"/>
                      </a:endParaRPr>
                    </a:p>
                  </a:txBody>
                  <a:tcPr marL="9525" marR="9525" marT="9525" marB="0" anchor="b"/>
                </a:tc>
                <a:tc>
                  <a:txBody>
                    <a:bodyPr/>
                    <a:lstStyle/>
                    <a:p>
                      <a:pPr algn="l" fontAlgn="b"/>
                      <a:r>
                        <a:rPr lang="en-GB" sz="2000" b="1" u="none" strike="noStrike" dirty="0">
                          <a:effectLst/>
                        </a:rPr>
                        <a:t>↔(</a:t>
                      </a:r>
                      <a:r>
                        <a:rPr lang="en-GB" sz="2000" b="1" u="none" strike="noStrike" dirty="0" err="1">
                          <a:effectLst/>
                        </a:rPr>
                        <a:t>x,y</a:t>
                      </a:r>
                      <a:r>
                        <a:rPr lang="en-GB" sz="2000" b="1" u="none" strike="noStrike" dirty="0">
                          <a:effectLst/>
                        </a:rPr>
                        <a:t>)</a:t>
                      </a:r>
                      <a:endParaRPr lang="en-GB" sz="2000" b="1" i="0" u="none" strike="noStrike" dirty="0">
                        <a:solidFill>
                          <a:srgbClr val="000000"/>
                        </a:solidFill>
                        <a:effectLst/>
                        <a:latin typeface="Calibri"/>
                      </a:endParaRPr>
                    </a:p>
                  </a:txBody>
                  <a:tcPr marL="9525" marR="9525" marT="9525" marB="0" anchor="b"/>
                </a:tc>
              </a:tr>
              <a:tr h="190500">
                <a:tc>
                  <a:txBody>
                    <a:bodyPr/>
                    <a:lstStyle/>
                    <a:p>
                      <a:pPr algn="ctr" fontAlgn="b"/>
                      <a:r>
                        <a:rPr lang="en-GB" sz="2000" u="none" strike="noStrike">
                          <a:effectLst/>
                        </a:rPr>
                        <a:t>FALSE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FALSE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FALSE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FALSE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dirty="0">
                          <a:effectLst/>
                        </a:rPr>
                        <a:t>TRUE</a:t>
                      </a:r>
                      <a:endParaRPr lang="en-GB" sz="2000" b="0" i="0" u="none" strike="noStrike" dirty="0">
                        <a:solidFill>
                          <a:srgbClr val="000000"/>
                        </a:solidFill>
                        <a:effectLst/>
                        <a:latin typeface="Calibri"/>
                      </a:endParaRPr>
                    </a:p>
                  </a:txBody>
                  <a:tcPr marL="9525" marR="9525" marT="9525" marB="0" anchor="b"/>
                </a:tc>
              </a:tr>
              <a:tr h="190500">
                <a:tc>
                  <a:txBody>
                    <a:bodyPr/>
                    <a:lstStyle/>
                    <a:p>
                      <a:pPr algn="ctr" fontAlgn="b"/>
                      <a:r>
                        <a:rPr lang="en-GB" sz="2000" u="none" strike="noStrike">
                          <a:effectLst/>
                        </a:rPr>
                        <a:t>FALSE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FALSE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dirty="0">
                          <a:effectLst/>
                        </a:rPr>
                        <a:t>FALSE</a:t>
                      </a:r>
                      <a:endParaRPr lang="en-GB" sz="2000" b="0" i="0" u="none" strike="noStrike" dirty="0">
                        <a:solidFill>
                          <a:srgbClr val="000000"/>
                        </a:solidFill>
                        <a:effectLst/>
                        <a:latin typeface="Calibri"/>
                      </a:endParaRPr>
                    </a:p>
                  </a:txBody>
                  <a:tcPr marL="9525" marR="9525" marT="9525" marB="0" anchor="b"/>
                </a:tc>
              </a:tr>
              <a:tr h="190500">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FALSE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FALSE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FALSE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dirty="0">
                          <a:effectLst/>
                        </a:rPr>
                        <a:t>FALSE</a:t>
                      </a:r>
                      <a:endParaRPr lang="en-GB" sz="2000" b="0" i="0" u="none" strike="noStrike" dirty="0">
                        <a:solidFill>
                          <a:srgbClr val="000000"/>
                        </a:solidFill>
                        <a:effectLst/>
                        <a:latin typeface="Calibri"/>
                      </a:endParaRPr>
                    </a:p>
                  </a:txBody>
                  <a:tcPr marL="9525" marR="9525" marT="9525" marB="0" anchor="b"/>
                </a:tc>
              </a:tr>
              <a:tr h="190500">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a:effectLst/>
                        </a:rPr>
                        <a:t>TRUE</a:t>
                      </a:r>
                      <a:endParaRPr lang="en-GB" sz="2000" b="0" i="0" u="none" strike="noStrike">
                        <a:solidFill>
                          <a:srgbClr val="000000"/>
                        </a:solidFill>
                        <a:effectLst/>
                        <a:latin typeface="Calibri"/>
                      </a:endParaRPr>
                    </a:p>
                  </a:txBody>
                  <a:tcPr marL="9525" marR="9525" marT="9525" marB="0" anchor="b"/>
                </a:tc>
                <a:tc>
                  <a:txBody>
                    <a:bodyPr/>
                    <a:lstStyle/>
                    <a:p>
                      <a:pPr algn="ctr" fontAlgn="b"/>
                      <a:r>
                        <a:rPr lang="en-GB" sz="2000" u="none" strike="noStrike" dirty="0">
                          <a:effectLst/>
                        </a:rPr>
                        <a:t>TRUE</a:t>
                      </a:r>
                      <a:endParaRPr lang="en-GB" sz="20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393242857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Interpretacija formula</a:t>
            </a:r>
            <a:endParaRPr lang="en-GB" dirty="0"/>
          </a:p>
        </p:txBody>
      </p:sp>
      <p:sp>
        <p:nvSpPr>
          <p:cNvPr id="3" name="Content Placeholder 2"/>
          <p:cNvSpPr>
            <a:spLocks noGrp="1"/>
          </p:cNvSpPr>
          <p:nvPr>
            <p:ph idx="1"/>
          </p:nvPr>
        </p:nvSpPr>
        <p:spPr/>
        <p:txBody>
          <a:bodyPr>
            <a:normAutofit fontScale="85000" lnSpcReduction="20000"/>
          </a:bodyPr>
          <a:lstStyle/>
          <a:p>
            <a:r>
              <a:rPr lang="sr-Latn-RS" dirty="0" smtClean="0"/>
              <a:t>Za svaku formulu </a:t>
            </a:r>
            <a:r>
              <a:rPr lang="sr-Latn-RS" i="1" dirty="0" smtClean="0"/>
              <a:t>F</a:t>
            </a:r>
            <a:r>
              <a:rPr lang="sr-Latn-RS" dirty="0" smtClean="0"/>
              <a:t> i svaku interpretaciju </a:t>
            </a:r>
            <a:r>
              <a:rPr lang="sr-Latn-RS" i="1" dirty="0" smtClean="0"/>
              <a:t>I</a:t>
            </a:r>
            <a:r>
              <a:rPr lang="sr-Latn-RS" dirty="0" smtClean="0"/>
              <a:t> u propozicionoj logici istinitosna vrednost </a:t>
            </a:r>
            <a:r>
              <a:rPr lang="sr-Latn-RS" i="1" dirty="0" smtClean="0"/>
              <a:t>F</a:t>
            </a:r>
            <a:r>
              <a:rPr lang="sr-Latn-RS" i="1" baseline="30000" dirty="0" smtClean="0"/>
              <a:t>I</a:t>
            </a:r>
            <a:r>
              <a:rPr lang="sr-Latn-RS" dirty="0"/>
              <a:t> </a:t>
            </a:r>
            <a:r>
              <a:rPr lang="sr-Latn-RS" dirty="0" smtClean="0"/>
              <a:t>koju interpretacija </a:t>
            </a:r>
            <a:r>
              <a:rPr lang="sr-Latn-RS" i="1" dirty="0" smtClean="0"/>
              <a:t>I</a:t>
            </a:r>
            <a:r>
              <a:rPr lang="sr-Latn-RS" dirty="0" smtClean="0"/>
              <a:t> dodeljuje formuli </a:t>
            </a:r>
            <a:r>
              <a:rPr lang="sr-Latn-RS" i="1" dirty="0" smtClean="0"/>
              <a:t>F</a:t>
            </a:r>
            <a:r>
              <a:rPr lang="sr-Latn-RS" dirty="0" smtClean="0"/>
              <a:t> definiše se rekurzivno kao:</a:t>
            </a:r>
          </a:p>
          <a:p>
            <a:pPr lvl="1"/>
            <a:r>
              <a:rPr lang="sr-Latn-RS" dirty="0" smtClean="0"/>
              <a:t>Za svaki atom</a:t>
            </a:r>
            <a:r>
              <a:rPr lang="en-GB" dirty="0" smtClean="0"/>
              <a:t> </a:t>
            </a:r>
            <a:r>
              <a:rPr lang="en-GB" i="1" dirty="0"/>
              <a:t>F</a:t>
            </a:r>
            <a:r>
              <a:rPr lang="en-GB" dirty="0"/>
              <a:t>, </a:t>
            </a:r>
            <a:r>
              <a:rPr lang="en-GB" i="1" dirty="0" smtClean="0"/>
              <a:t>F</a:t>
            </a:r>
            <a:r>
              <a:rPr lang="sr-Latn-RS" i="1" baseline="30000" dirty="0"/>
              <a:t>I</a:t>
            </a:r>
            <a:r>
              <a:rPr lang="en-GB" i="1" dirty="0" smtClean="0"/>
              <a:t> </a:t>
            </a:r>
            <a:r>
              <a:rPr lang="en-GB" dirty="0"/>
              <a:t>= </a:t>
            </a:r>
            <a:r>
              <a:rPr lang="en-GB" i="1" dirty="0"/>
              <a:t>I (F</a:t>
            </a:r>
            <a:r>
              <a:rPr lang="en-GB" i="1" dirty="0" smtClean="0"/>
              <a:t>)</a:t>
            </a:r>
            <a:r>
              <a:rPr lang="en-GB" dirty="0" smtClean="0"/>
              <a:t>,</a:t>
            </a:r>
            <a:r>
              <a:rPr lang="sr-Latn-RS" dirty="0" smtClean="0"/>
              <a:t> </a:t>
            </a:r>
          </a:p>
          <a:p>
            <a:pPr lvl="1"/>
            <a:r>
              <a:rPr lang="en-GB" dirty="0"/>
              <a:t>⊥</a:t>
            </a:r>
            <a:r>
              <a:rPr lang="en-GB" i="1" baseline="30000" dirty="0"/>
              <a:t>I</a:t>
            </a:r>
            <a:r>
              <a:rPr lang="en-GB" i="1" dirty="0"/>
              <a:t> </a:t>
            </a:r>
            <a:r>
              <a:rPr lang="en-GB" dirty="0"/>
              <a:t>= FALSE, </a:t>
            </a:r>
            <a:r>
              <a:rPr lang="sr-Latn-RS" i="1" dirty="0" smtClean="0"/>
              <a:t>T</a:t>
            </a:r>
            <a:r>
              <a:rPr lang="en-GB" i="1" baseline="30000" dirty="0" smtClean="0"/>
              <a:t>I</a:t>
            </a:r>
            <a:r>
              <a:rPr lang="en-GB" i="1" dirty="0" smtClean="0"/>
              <a:t> </a:t>
            </a:r>
            <a:r>
              <a:rPr lang="en-GB" dirty="0"/>
              <a:t>= TRUE</a:t>
            </a:r>
            <a:r>
              <a:rPr lang="en-GB" dirty="0" smtClean="0"/>
              <a:t>,</a:t>
            </a:r>
            <a:endParaRPr lang="sr-Latn-RS" dirty="0" smtClean="0"/>
          </a:p>
          <a:p>
            <a:pPr lvl="1"/>
            <a:r>
              <a:rPr lang="en-GB" i="1" dirty="0"/>
              <a:t>(</a:t>
            </a:r>
            <a:r>
              <a:rPr lang="en-GB" dirty="0"/>
              <a:t>￢</a:t>
            </a:r>
            <a:r>
              <a:rPr lang="en-GB" i="1" dirty="0"/>
              <a:t>F)</a:t>
            </a:r>
            <a:r>
              <a:rPr lang="en-GB" i="1" baseline="30000" dirty="0"/>
              <a:t>I</a:t>
            </a:r>
            <a:r>
              <a:rPr lang="en-GB" i="1" dirty="0"/>
              <a:t> </a:t>
            </a:r>
            <a:r>
              <a:rPr lang="en-GB" dirty="0"/>
              <a:t>= ￢</a:t>
            </a:r>
            <a:r>
              <a:rPr lang="en-GB" i="1" dirty="0"/>
              <a:t>(F </a:t>
            </a:r>
            <a:r>
              <a:rPr lang="en-GB" i="1" baseline="30000" dirty="0"/>
              <a:t>I</a:t>
            </a:r>
            <a:r>
              <a:rPr lang="en-GB" i="1" dirty="0"/>
              <a:t> </a:t>
            </a:r>
            <a:r>
              <a:rPr lang="en-GB" i="1" dirty="0" smtClean="0"/>
              <a:t>)</a:t>
            </a:r>
            <a:r>
              <a:rPr lang="en-GB" dirty="0" smtClean="0"/>
              <a:t>,</a:t>
            </a:r>
            <a:endParaRPr lang="sr-Latn-RS" dirty="0" smtClean="0"/>
          </a:p>
          <a:p>
            <a:pPr lvl="1"/>
            <a:r>
              <a:rPr lang="en-GB" i="1" dirty="0"/>
              <a:t>(F </a:t>
            </a:r>
            <a:r>
              <a:rPr lang="sr-Latn-RS" i="1" dirty="0"/>
              <a:t>b</a:t>
            </a:r>
            <a:r>
              <a:rPr lang="en-GB" dirty="0" smtClean="0"/>
              <a:t> </a:t>
            </a:r>
            <a:r>
              <a:rPr lang="en-GB" i="1" dirty="0"/>
              <a:t>G)</a:t>
            </a:r>
            <a:r>
              <a:rPr lang="en-GB" i="1" baseline="30000" dirty="0"/>
              <a:t>I</a:t>
            </a:r>
            <a:r>
              <a:rPr lang="en-GB" i="1" dirty="0"/>
              <a:t> </a:t>
            </a:r>
            <a:r>
              <a:rPr lang="en-GB" dirty="0"/>
              <a:t>= </a:t>
            </a:r>
            <a:r>
              <a:rPr lang="sr-Latn-RS" dirty="0"/>
              <a:t>b</a:t>
            </a:r>
            <a:r>
              <a:rPr lang="en-GB" i="1" dirty="0" smtClean="0"/>
              <a:t>(F </a:t>
            </a:r>
            <a:r>
              <a:rPr lang="en-GB" i="1" baseline="30000" dirty="0"/>
              <a:t>I</a:t>
            </a:r>
            <a:r>
              <a:rPr lang="en-GB" i="1" dirty="0"/>
              <a:t>,G</a:t>
            </a:r>
            <a:r>
              <a:rPr lang="en-GB" i="1" baseline="30000" dirty="0"/>
              <a:t>I</a:t>
            </a:r>
            <a:r>
              <a:rPr lang="en-GB" i="1" dirty="0"/>
              <a:t> ) </a:t>
            </a:r>
            <a:r>
              <a:rPr lang="sr-Latn-RS" dirty="0" smtClean="0"/>
              <a:t>za svaki binarni veznik</a:t>
            </a:r>
            <a:r>
              <a:rPr lang="en-GB" dirty="0" smtClean="0"/>
              <a:t>.</a:t>
            </a:r>
            <a:endParaRPr lang="sr-Latn-RS" dirty="0" smtClean="0"/>
          </a:p>
          <a:p>
            <a:r>
              <a:rPr lang="sr-Latn-RS" dirty="0" smtClean="0"/>
              <a:t>Ako je signatura konačna, onda je i skup interpretacija konačan skup, a vrednosti </a:t>
            </a:r>
            <a:r>
              <a:rPr lang="sr-Latn-RS" i="1" dirty="0" smtClean="0"/>
              <a:t>F</a:t>
            </a:r>
            <a:r>
              <a:rPr lang="sr-Latn-RS" i="1" baseline="30000" dirty="0" smtClean="0"/>
              <a:t>I</a:t>
            </a:r>
            <a:r>
              <a:rPr lang="sr-Latn-RS" dirty="0" smtClean="0"/>
              <a:t> za sve interpretacije </a:t>
            </a:r>
            <a:r>
              <a:rPr lang="sr-Latn-RS" i="1" dirty="0" smtClean="0"/>
              <a:t>I </a:t>
            </a:r>
            <a:r>
              <a:rPr lang="sr-Latn-RS" dirty="0" smtClean="0"/>
              <a:t>mogu se predstaviti konačnom tabelom, koja se zove </a:t>
            </a:r>
            <a:r>
              <a:rPr lang="sr-Latn-RS" i="1" dirty="0" smtClean="0"/>
              <a:t>istinitosna tabela</a:t>
            </a:r>
            <a:r>
              <a:rPr lang="sr-Latn-RS" dirty="0" smtClean="0"/>
              <a:t> </a:t>
            </a:r>
            <a:r>
              <a:rPr lang="en-GB" dirty="0" err="1" smtClean="0"/>
              <a:t>formule</a:t>
            </a:r>
            <a:r>
              <a:rPr lang="sr-Latn-RS" dirty="0" smtClean="0"/>
              <a:t> </a:t>
            </a:r>
            <a:r>
              <a:rPr lang="sr-Latn-RS" i="1" dirty="0" smtClean="0"/>
              <a:t>F</a:t>
            </a:r>
            <a:r>
              <a:rPr lang="sr-Latn-RS" dirty="0" smtClean="0"/>
              <a:t>.</a:t>
            </a:r>
            <a:endParaRPr lang="en-GB" dirty="0"/>
          </a:p>
        </p:txBody>
      </p:sp>
    </p:spTree>
    <p:extLst>
      <p:ext uri="{BB962C8B-B14F-4D97-AF65-F5344CB8AC3E}">
        <p14:creationId xmlns:p14="http://schemas.microsoft.com/office/powerpoint/2010/main" val="124949590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Interpretacija formula</a:t>
            </a:r>
            <a:endParaRPr lang="en-GB" dirty="0"/>
          </a:p>
        </p:txBody>
      </p:sp>
      <p:sp>
        <p:nvSpPr>
          <p:cNvPr id="3" name="Content Placeholder 2"/>
          <p:cNvSpPr>
            <a:spLocks noGrp="1"/>
          </p:cNvSpPr>
          <p:nvPr>
            <p:ph idx="1"/>
          </p:nvPr>
        </p:nvSpPr>
        <p:spPr/>
        <p:txBody>
          <a:bodyPr/>
          <a:lstStyle/>
          <a:p>
            <a:r>
              <a:rPr lang="sr-Latn-RS" dirty="0" smtClean="0"/>
              <a:t>Za formulu </a:t>
            </a:r>
            <a:r>
              <a:rPr lang="sr-Latn-RS" i="1" dirty="0" smtClean="0"/>
              <a:t>F </a:t>
            </a:r>
            <a:r>
              <a:rPr lang="sr-Latn-RS" dirty="0" smtClean="0"/>
              <a:t>koja je istinita u interpretaciji </a:t>
            </a:r>
            <a:r>
              <a:rPr lang="sr-Latn-RS" i="1" dirty="0" smtClean="0"/>
              <a:t>I</a:t>
            </a:r>
            <a:r>
              <a:rPr lang="sr-Latn-RS" dirty="0" smtClean="0"/>
              <a:t>, </a:t>
            </a:r>
            <a:r>
              <a:rPr lang="sr-Latn-RS" i="1" dirty="0" smtClean="0"/>
              <a:t>F</a:t>
            </a:r>
            <a:r>
              <a:rPr lang="sr-Latn-RS" i="1" baseline="30000" dirty="0" smtClean="0"/>
              <a:t>I</a:t>
            </a:r>
            <a:r>
              <a:rPr lang="sr-Latn-RS" i="1" dirty="0" smtClean="0"/>
              <a:t>=TRUE</a:t>
            </a:r>
            <a:r>
              <a:rPr lang="sr-Latn-RS" dirty="0" smtClean="0"/>
              <a:t>, kažemo da intepretacija </a:t>
            </a:r>
            <a:r>
              <a:rPr lang="sr-Latn-RS" i="1" dirty="0" smtClean="0"/>
              <a:t>I</a:t>
            </a:r>
            <a:r>
              <a:rPr lang="sr-Latn-RS" dirty="0" smtClean="0"/>
              <a:t> </a:t>
            </a:r>
            <a:r>
              <a:rPr lang="sr-Latn-RS" i="1" dirty="0" smtClean="0"/>
              <a:t>zadovoljava</a:t>
            </a:r>
            <a:r>
              <a:rPr lang="sr-Latn-RS" dirty="0" smtClean="0"/>
              <a:t> </a:t>
            </a:r>
            <a:r>
              <a:rPr lang="sr-Latn-RS" i="1" dirty="0" smtClean="0"/>
              <a:t>F</a:t>
            </a:r>
            <a:r>
              <a:rPr lang="sr-Latn-RS" dirty="0" smtClean="0"/>
              <a:t>, odnosno da je </a:t>
            </a:r>
            <a:r>
              <a:rPr lang="sr-Latn-RS" i="1" dirty="0" smtClean="0"/>
              <a:t>I</a:t>
            </a:r>
            <a:r>
              <a:rPr lang="sr-Latn-RS" dirty="0" smtClean="0"/>
              <a:t> model </a:t>
            </a:r>
            <a:r>
              <a:rPr lang="sr-Latn-RS" i="1" dirty="0" smtClean="0"/>
              <a:t>F</a:t>
            </a:r>
          </a:p>
          <a:p>
            <a:pPr marL="0" indent="0" algn="ctr">
              <a:buNone/>
            </a:pPr>
            <a:r>
              <a:rPr lang="en-GB" b="1" i="1" dirty="0"/>
              <a:t>I </a:t>
            </a:r>
            <a:r>
              <a:rPr lang="en-GB" b="1" dirty="0"/>
              <a:t>|= </a:t>
            </a:r>
            <a:r>
              <a:rPr lang="en-GB" b="1" i="1" dirty="0" smtClean="0"/>
              <a:t>F</a:t>
            </a:r>
            <a:endParaRPr lang="sr-Latn-RS" b="1" i="1" dirty="0" smtClean="0"/>
          </a:p>
        </p:txBody>
      </p:sp>
    </p:spTree>
    <p:extLst>
      <p:ext uri="{BB962C8B-B14F-4D97-AF65-F5344CB8AC3E}">
        <p14:creationId xmlns:p14="http://schemas.microsoft.com/office/powerpoint/2010/main" val="378281403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Tautologija i ekvivalencija</a:t>
            </a:r>
            <a:endParaRPr lang="en-GB" dirty="0"/>
          </a:p>
        </p:txBody>
      </p:sp>
      <p:sp>
        <p:nvSpPr>
          <p:cNvPr id="3" name="Content Placeholder 2"/>
          <p:cNvSpPr>
            <a:spLocks noGrp="1"/>
          </p:cNvSpPr>
          <p:nvPr>
            <p:ph idx="1"/>
          </p:nvPr>
        </p:nvSpPr>
        <p:spPr/>
        <p:txBody>
          <a:bodyPr/>
          <a:lstStyle/>
          <a:p>
            <a:r>
              <a:rPr lang="sr-Latn-RS" dirty="0"/>
              <a:t>Formula </a:t>
            </a:r>
            <a:r>
              <a:rPr lang="sr-Latn-RS" i="1" dirty="0"/>
              <a:t>F </a:t>
            </a:r>
            <a:r>
              <a:rPr lang="sr-Latn-RS" dirty="0"/>
              <a:t>je </a:t>
            </a:r>
            <a:r>
              <a:rPr lang="sr-Latn-RS" i="1" dirty="0"/>
              <a:t>tautologija</a:t>
            </a:r>
            <a:r>
              <a:rPr lang="sr-Latn-RS" dirty="0"/>
              <a:t> ako svaka moguća interpretacija </a:t>
            </a:r>
            <a:r>
              <a:rPr lang="sr-Latn-RS" i="1" dirty="0"/>
              <a:t>I </a:t>
            </a:r>
            <a:r>
              <a:rPr lang="sr-Latn-RS" dirty="0"/>
              <a:t>zadovoljova </a:t>
            </a:r>
            <a:r>
              <a:rPr lang="sr-Latn-RS" i="1" dirty="0"/>
              <a:t>F</a:t>
            </a:r>
          </a:p>
          <a:p>
            <a:r>
              <a:rPr lang="sr-Latn-RS" i="1" dirty="0"/>
              <a:t>Tautologija </a:t>
            </a:r>
            <a:r>
              <a:rPr lang="sr-Latn-RS" dirty="0"/>
              <a:t>je formula koja je </a:t>
            </a:r>
            <a:r>
              <a:rPr lang="sr-Latn-RS" i="1" dirty="0"/>
              <a:t>istinita u svakoj </a:t>
            </a:r>
            <a:r>
              <a:rPr lang="sr-Latn-RS" i="1" dirty="0" smtClean="0"/>
              <a:t>interpretaciji</a:t>
            </a:r>
          </a:p>
          <a:p>
            <a:r>
              <a:rPr lang="sr-Latn-RS" dirty="0" smtClean="0"/>
              <a:t>Dve formule su </a:t>
            </a:r>
            <a:r>
              <a:rPr lang="sr-Latn-RS" i="1" dirty="0" smtClean="0"/>
              <a:t>ekvivalentne</a:t>
            </a:r>
            <a:r>
              <a:rPr lang="sr-Latn-RS" dirty="0" smtClean="0"/>
              <a:t> ako su zadovoljene u istim interpretacijama</a:t>
            </a:r>
          </a:p>
          <a:p>
            <a:r>
              <a:rPr lang="sr-Latn-RS" dirty="0" smtClean="0"/>
              <a:t>Dve formule </a:t>
            </a:r>
            <a:r>
              <a:rPr lang="sr-Latn-RS" i="1" dirty="0" smtClean="0"/>
              <a:t>F</a:t>
            </a:r>
            <a:r>
              <a:rPr lang="sr-Latn-RS" dirty="0" smtClean="0"/>
              <a:t> i </a:t>
            </a:r>
            <a:r>
              <a:rPr lang="sr-Latn-RS" i="1" dirty="0" smtClean="0"/>
              <a:t>G</a:t>
            </a:r>
            <a:r>
              <a:rPr lang="sr-Latn-RS" dirty="0" smtClean="0"/>
              <a:t> su ekvivalentne akko je </a:t>
            </a:r>
            <a:r>
              <a:rPr lang="en-GB" i="1" dirty="0"/>
              <a:t>F </a:t>
            </a:r>
            <a:r>
              <a:rPr lang="en-GB" dirty="0"/>
              <a:t>↔ </a:t>
            </a:r>
            <a:r>
              <a:rPr lang="en-GB" i="1" dirty="0" smtClean="0"/>
              <a:t>G</a:t>
            </a:r>
            <a:r>
              <a:rPr lang="sr-Latn-RS" i="1" dirty="0" smtClean="0"/>
              <a:t> </a:t>
            </a:r>
            <a:r>
              <a:rPr lang="sr-Latn-RS" dirty="0" smtClean="0"/>
              <a:t>tautologija</a:t>
            </a:r>
            <a:endParaRPr lang="en-GB" dirty="0"/>
          </a:p>
          <a:p>
            <a:endParaRPr lang="en-GB" dirty="0"/>
          </a:p>
        </p:txBody>
      </p:sp>
    </p:spTree>
    <p:extLst>
      <p:ext uri="{BB962C8B-B14F-4D97-AF65-F5344CB8AC3E}">
        <p14:creationId xmlns:p14="http://schemas.microsoft.com/office/powerpoint/2010/main" val="426372696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Skup formula</a:t>
            </a:r>
            <a:endParaRPr lang="en-GB" dirty="0"/>
          </a:p>
        </p:txBody>
      </p:sp>
      <p:sp>
        <p:nvSpPr>
          <p:cNvPr id="3" name="Content Placeholder 2"/>
          <p:cNvSpPr>
            <a:spLocks noGrp="1"/>
          </p:cNvSpPr>
          <p:nvPr>
            <p:ph idx="1"/>
          </p:nvPr>
        </p:nvSpPr>
        <p:spPr/>
        <p:txBody>
          <a:bodyPr>
            <a:normAutofit lnSpcReduction="10000"/>
          </a:bodyPr>
          <a:lstStyle/>
          <a:p>
            <a:r>
              <a:rPr lang="sr-Latn-RS" dirty="0" smtClean="0"/>
              <a:t>U propozicionoj logici (i u logikama uopšte) baza znanja predstavlja se skupom formula</a:t>
            </a:r>
          </a:p>
          <a:p>
            <a:r>
              <a:rPr lang="sr-Latn-RS" dirty="0" smtClean="0"/>
              <a:t>Za skup formula </a:t>
            </a:r>
            <a:r>
              <a:rPr lang="el-GR" i="1" dirty="0" smtClean="0"/>
              <a:t>Γ</a:t>
            </a:r>
            <a:r>
              <a:rPr lang="sr-Latn-RS" i="1" dirty="0" smtClean="0"/>
              <a:t> </a:t>
            </a:r>
            <a:r>
              <a:rPr lang="sr-Latn-RS" dirty="0" smtClean="0"/>
              <a:t>kažemo da je </a:t>
            </a:r>
            <a:r>
              <a:rPr lang="sr-Latn-RS" i="1" dirty="0" smtClean="0"/>
              <a:t>zadovoljiv</a:t>
            </a:r>
            <a:r>
              <a:rPr lang="sr-Latn-RS" dirty="0" smtClean="0"/>
              <a:t> ukoliko postoji postoji makar jedna interpreacija koja zadovoljava sve formule u </a:t>
            </a:r>
            <a:r>
              <a:rPr lang="el-GR" i="1" dirty="0" smtClean="0"/>
              <a:t>Γ</a:t>
            </a:r>
            <a:endParaRPr lang="sr-Latn-RS" i="1" dirty="0" smtClean="0"/>
          </a:p>
          <a:p>
            <a:r>
              <a:rPr lang="sr-Latn-RS" dirty="0" smtClean="0"/>
              <a:t>Za formulu </a:t>
            </a:r>
            <a:r>
              <a:rPr lang="sr-Latn-RS" i="1" dirty="0" smtClean="0"/>
              <a:t>F</a:t>
            </a:r>
            <a:r>
              <a:rPr lang="sr-Latn-RS" dirty="0" smtClean="0"/>
              <a:t> kažemo da je </a:t>
            </a:r>
            <a:r>
              <a:rPr lang="sr-Latn-RS" i="1" dirty="0" smtClean="0"/>
              <a:t>logička posledica </a:t>
            </a:r>
            <a:r>
              <a:rPr lang="sr-Latn-RS" dirty="0" smtClean="0"/>
              <a:t>skupa formula </a:t>
            </a:r>
            <a:r>
              <a:rPr lang="el-GR" i="1" dirty="0" smtClean="0"/>
              <a:t>Γ</a:t>
            </a:r>
            <a:r>
              <a:rPr lang="sr-Latn-RS" i="1" dirty="0" smtClean="0"/>
              <a:t> </a:t>
            </a:r>
            <a:r>
              <a:rPr lang="sr-Latn-RS" dirty="0" smtClean="0"/>
              <a:t>(</a:t>
            </a:r>
            <a:r>
              <a:rPr lang="el-GR" i="1" dirty="0"/>
              <a:t>Γ </a:t>
            </a:r>
            <a:r>
              <a:rPr lang="el-GR" dirty="0"/>
              <a:t>|= </a:t>
            </a:r>
            <a:r>
              <a:rPr lang="en-GB" i="1" dirty="0"/>
              <a:t>F</a:t>
            </a:r>
            <a:r>
              <a:rPr lang="sr-Latn-RS" dirty="0" smtClean="0"/>
              <a:t>), odnosno da </a:t>
            </a:r>
            <a:r>
              <a:rPr lang="sr-Latn-RS" i="1" dirty="0" smtClean="0"/>
              <a:t>F</a:t>
            </a:r>
            <a:r>
              <a:rPr lang="sr-Latn-RS" dirty="0" smtClean="0"/>
              <a:t> </a:t>
            </a:r>
            <a:r>
              <a:rPr lang="sr-Latn-RS" i="1" dirty="0" smtClean="0"/>
              <a:t>sledi</a:t>
            </a:r>
            <a:r>
              <a:rPr lang="sr-Latn-RS" dirty="0" smtClean="0"/>
              <a:t> iz </a:t>
            </a:r>
            <a:r>
              <a:rPr lang="el-GR" i="1" dirty="0"/>
              <a:t>Γ </a:t>
            </a:r>
            <a:r>
              <a:rPr lang="sr-Latn-RS" dirty="0" smtClean="0"/>
              <a:t>akko svaka formula koja zadovoljava </a:t>
            </a:r>
            <a:r>
              <a:rPr lang="el-GR" i="1" dirty="0" smtClean="0"/>
              <a:t>Γ</a:t>
            </a:r>
            <a:r>
              <a:rPr lang="sr-Latn-RS" i="1" dirty="0" smtClean="0"/>
              <a:t> </a:t>
            </a:r>
            <a:r>
              <a:rPr lang="sr-Latn-RS" dirty="0" smtClean="0"/>
              <a:t>zadovoljava i </a:t>
            </a:r>
            <a:r>
              <a:rPr lang="sr-Latn-RS" i="1" dirty="0" smtClean="0"/>
              <a:t>F</a:t>
            </a:r>
          </a:p>
          <a:p>
            <a:endParaRPr lang="en-GB" i="1" dirty="0"/>
          </a:p>
        </p:txBody>
      </p:sp>
    </p:spTree>
    <p:extLst>
      <p:ext uri="{BB962C8B-B14F-4D97-AF65-F5344CB8AC3E}">
        <p14:creationId xmlns:p14="http://schemas.microsoft.com/office/powerpoint/2010/main" val="10349690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Predstavljanje znanja propozicionom logikom</a:t>
            </a:r>
            <a:endParaRPr lang="en-GB" dirty="0"/>
          </a:p>
        </p:txBody>
      </p:sp>
      <p:sp>
        <p:nvSpPr>
          <p:cNvPr id="3" name="Content Placeholder 2"/>
          <p:cNvSpPr>
            <a:spLocks noGrp="1"/>
          </p:cNvSpPr>
          <p:nvPr>
            <p:ph idx="1"/>
          </p:nvPr>
        </p:nvSpPr>
        <p:spPr/>
        <p:txBody>
          <a:bodyPr>
            <a:normAutofit fontScale="92500" lnSpcReduction="10000"/>
          </a:bodyPr>
          <a:lstStyle/>
          <a:p>
            <a:r>
              <a:rPr lang="sr-Latn-RS" dirty="0" smtClean="0"/>
              <a:t>Za predstavljanje znanja pomoću propozicionih formula biramo propozicionu signaturu </a:t>
            </a:r>
            <a:r>
              <a:rPr lang="en-GB" i="1" dirty="0" smtClean="0"/>
              <a:t>σ </a:t>
            </a:r>
            <a:r>
              <a:rPr lang="sr-Latn-RS" dirty="0" smtClean="0"/>
              <a:t>koja je takva da </a:t>
            </a:r>
            <a:r>
              <a:rPr lang="sr-Latn-RS" b="1" dirty="0" smtClean="0"/>
              <a:t>interpretacije </a:t>
            </a:r>
            <a:r>
              <a:rPr lang="en-GB" b="1" i="1" dirty="0" smtClean="0"/>
              <a:t>σ </a:t>
            </a:r>
            <a:r>
              <a:rPr lang="sr-Latn-RS" b="1" dirty="0" smtClean="0"/>
              <a:t>odgovaraju stanjima sistema</a:t>
            </a:r>
            <a:r>
              <a:rPr lang="sr-Latn-RS" dirty="0" smtClean="0"/>
              <a:t> koji hoćemo da opišemo.</a:t>
            </a:r>
          </a:p>
          <a:p>
            <a:pPr lvl="1"/>
            <a:r>
              <a:rPr lang="sr-Latn-RS" dirty="0" smtClean="0"/>
              <a:t>Svaka formula definisanu za</a:t>
            </a:r>
            <a:r>
              <a:rPr lang="en-GB" dirty="0" smtClean="0"/>
              <a:t> </a:t>
            </a:r>
            <a:r>
              <a:rPr lang="en-GB" i="1" dirty="0"/>
              <a:t>σ </a:t>
            </a:r>
            <a:r>
              <a:rPr lang="sr-Latn-RS" dirty="0" smtClean="0"/>
              <a:t>predstavlja uslove stanja</a:t>
            </a:r>
          </a:p>
          <a:p>
            <a:pPr lvl="1"/>
            <a:r>
              <a:rPr lang="sr-Latn-RS" dirty="0" smtClean="0"/>
              <a:t>Skup formula možemo da posmatramo kao bazu znanja</a:t>
            </a:r>
          </a:p>
          <a:p>
            <a:pPr lvl="1"/>
            <a:r>
              <a:rPr lang="sr-Latn-RS" dirty="0" smtClean="0"/>
              <a:t>Ukoliko je formula </a:t>
            </a:r>
            <a:r>
              <a:rPr lang="sr-Latn-RS" i="1" dirty="0" smtClean="0"/>
              <a:t>F </a:t>
            </a:r>
            <a:r>
              <a:rPr lang="sr-Latn-RS" dirty="0" smtClean="0"/>
              <a:t>logička posledica baze znanja</a:t>
            </a:r>
            <a:r>
              <a:rPr lang="en-GB" dirty="0" smtClean="0"/>
              <a:t> </a:t>
            </a:r>
            <a:r>
              <a:rPr lang="en-GB" i="1" dirty="0" smtClean="0"/>
              <a:t>Γ</a:t>
            </a:r>
            <a:r>
              <a:rPr lang="sr-Latn-RS" dirty="0" smtClean="0"/>
              <a:t>, onda uslovi izraženi sa </a:t>
            </a:r>
            <a:r>
              <a:rPr lang="sr-Latn-RS" i="1" dirty="0" smtClean="0"/>
              <a:t>F</a:t>
            </a:r>
            <a:r>
              <a:rPr lang="sr-Latn-RS" dirty="0" smtClean="0"/>
              <a:t> slede iz znanja predstavljenog pomoću</a:t>
            </a:r>
            <a:r>
              <a:rPr lang="en-GB" dirty="0" smtClean="0"/>
              <a:t> </a:t>
            </a:r>
            <a:r>
              <a:rPr lang="en-GB" i="1" dirty="0" smtClean="0"/>
              <a:t>Γ</a:t>
            </a:r>
            <a:r>
              <a:rPr lang="en-GB" dirty="0" smtClean="0"/>
              <a:t>.</a:t>
            </a:r>
            <a:endParaRPr lang="en-GB" dirty="0"/>
          </a:p>
        </p:txBody>
      </p:sp>
    </p:spTree>
    <p:extLst>
      <p:ext uri="{BB962C8B-B14F-4D97-AF65-F5344CB8AC3E}">
        <p14:creationId xmlns:p14="http://schemas.microsoft.com/office/powerpoint/2010/main" val="35506819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a:t>
            </a:r>
            <a:endParaRPr lang="en-GB" dirty="0"/>
          </a:p>
        </p:txBody>
      </p:sp>
      <p:sp>
        <p:nvSpPr>
          <p:cNvPr id="3" name="Content Placeholder 2"/>
          <p:cNvSpPr>
            <a:spLocks noGrp="1"/>
          </p:cNvSpPr>
          <p:nvPr>
            <p:ph idx="1"/>
          </p:nvPr>
        </p:nvSpPr>
        <p:spPr/>
        <p:txBody>
          <a:bodyPr>
            <a:normAutofit fontScale="92500" lnSpcReduction="10000"/>
          </a:bodyPr>
          <a:lstStyle/>
          <a:p>
            <a:r>
              <a:rPr lang="sr-Latn-RS" dirty="0" smtClean="0"/>
              <a:t>Pera, Raša i Steva dele kancelariju</a:t>
            </a:r>
          </a:p>
          <a:p>
            <a:r>
              <a:rPr lang="sr-Latn-RS" dirty="0" smtClean="0"/>
              <a:t>Atom </a:t>
            </a:r>
            <a:r>
              <a:rPr lang="sr-Latn-RS" i="1" dirty="0" smtClean="0"/>
              <a:t>p</a:t>
            </a:r>
            <a:r>
              <a:rPr lang="sr-Latn-RS" dirty="0" smtClean="0"/>
              <a:t> znači da je Pera u kancelariji, atom </a:t>
            </a:r>
            <a:r>
              <a:rPr lang="sr-Latn-RS" i="1" dirty="0" smtClean="0"/>
              <a:t>r</a:t>
            </a:r>
            <a:r>
              <a:rPr lang="sr-Latn-RS" dirty="0" smtClean="0"/>
              <a:t> znači da je Raša u kancelariji, a </a:t>
            </a:r>
            <a:r>
              <a:rPr lang="sr-Latn-RS" i="1" dirty="0" smtClean="0"/>
              <a:t>s</a:t>
            </a:r>
            <a:r>
              <a:rPr lang="sr-Latn-RS" dirty="0" smtClean="0"/>
              <a:t> znači da je Steva u knacelariji</a:t>
            </a:r>
          </a:p>
          <a:p>
            <a:r>
              <a:rPr lang="sr-Latn-RS" dirty="0" smtClean="0"/>
              <a:t>Iz baze </a:t>
            </a:r>
            <a:r>
              <a:rPr lang="sr-Latn-RS" dirty="0"/>
              <a:t>znanja </a:t>
            </a:r>
            <a:r>
              <a:rPr lang="sr-Latn-RS" i="1" dirty="0"/>
              <a:t>{p, </a:t>
            </a:r>
            <a:r>
              <a:rPr lang="sr-Latn-RS" i="1" dirty="0" smtClean="0"/>
              <a:t>r} </a:t>
            </a:r>
            <a:r>
              <a:rPr lang="sr-Latn-RS" dirty="0" smtClean="0"/>
              <a:t>ne sledi ni s </a:t>
            </a:r>
            <a:r>
              <a:rPr lang="sr-Latn-RS" dirty="0"/>
              <a:t>ni </a:t>
            </a:r>
            <a:r>
              <a:rPr lang="sr-Latn-RS" i="1" dirty="0" smtClean="0"/>
              <a:t>¬s</a:t>
            </a:r>
          </a:p>
          <a:p>
            <a:pPr lvl="1"/>
            <a:r>
              <a:rPr lang="sr-Latn-RS" dirty="0" smtClean="0"/>
              <a:t>Semantika propozicione logike ne uključuje pretpostavku zatvorenog sveta!</a:t>
            </a:r>
          </a:p>
          <a:p>
            <a:r>
              <a:rPr lang="sr-Latn-RS" dirty="0" smtClean="0"/>
              <a:t>Ukoliko bismo u bazu znanja dodali </a:t>
            </a:r>
            <a:r>
              <a:rPr lang="sr-Latn-RS" dirty="0"/>
              <a:t>formulu </a:t>
            </a:r>
            <a:r>
              <a:rPr lang="sr-Latn-RS" i="1" dirty="0"/>
              <a:t>¬p ∨ </a:t>
            </a:r>
            <a:r>
              <a:rPr lang="sr-Latn-RS" i="1" dirty="0" smtClean="0"/>
              <a:t>¬r </a:t>
            </a:r>
            <a:r>
              <a:rPr lang="sr-Latn-RS" i="1" dirty="0"/>
              <a:t>∨ </a:t>
            </a:r>
            <a:r>
              <a:rPr lang="sr-Latn-RS" i="1" dirty="0" smtClean="0"/>
              <a:t>¬s</a:t>
            </a:r>
            <a:r>
              <a:rPr lang="sr-Latn-RS" dirty="0" smtClean="0"/>
              <a:t> (makar jedna osoba je van kancelarije), onda bi </a:t>
            </a:r>
            <a:r>
              <a:rPr lang="sr-Latn-RS" dirty="0"/>
              <a:t>formula </a:t>
            </a:r>
            <a:r>
              <a:rPr lang="sr-Latn-RS" i="1" dirty="0" smtClean="0"/>
              <a:t>¬s </a:t>
            </a:r>
            <a:r>
              <a:rPr lang="sr-Latn-RS" dirty="0" smtClean="0"/>
              <a:t>sledila iz baze znanja</a:t>
            </a:r>
            <a:endParaRPr lang="sr-Latn-RS" i="1" dirty="0" smtClean="0"/>
          </a:p>
        </p:txBody>
      </p:sp>
    </p:spTree>
    <p:extLst>
      <p:ext uri="{BB962C8B-B14F-4D97-AF65-F5344CB8AC3E}">
        <p14:creationId xmlns:p14="http://schemas.microsoft.com/office/powerpoint/2010/main" val="424417330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Eksplicitne definicije</a:t>
            </a:r>
            <a:endParaRPr lang="en-GB" dirty="0"/>
          </a:p>
        </p:txBody>
      </p:sp>
      <p:sp>
        <p:nvSpPr>
          <p:cNvPr id="3" name="Content Placeholder 2"/>
          <p:cNvSpPr>
            <a:spLocks noGrp="1"/>
          </p:cNvSpPr>
          <p:nvPr>
            <p:ph idx="1"/>
          </p:nvPr>
        </p:nvSpPr>
        <p:spPr/>
        <p:txBody>
          <a:bodyPr/>
          <a:lstStyle/>
          <a:p>
            <a:r>
              <a:rPr lang="sr-Latn-RS" dirty="0" smtClean="0"/>
              <a:t>Neka je </a:t>
            </a:r>
            <a:r>
              <a:rPr lang="en-GB" i="1" dirty="0" smtClean="0"/>
              <a:t>Γ </a:t>
            </a:r>
            <a:r>
              <a:rPr lang="sr-Latn-RS" dirty="0" smtClean="0"/>
              <a:t>baza znanja za propozicionu signaturu</a:t>
            </a:r>
            <a:r>
              <a:rPr lang="en-GB" dirty="0" smtClean="0"/>
              <a:t> </a:t>
            </a:r>
            <a:r>
              <a:rPr lang="en-GB" i="1" dirty="0" smtClean="0"/>
              <a:t>σ</a:t>
            </a:r>
            <a:endParaRPr lang="sr-Latn-RS" i="1" dirty="0" smtClean="0"/>
          </a:p>
          <a:p>
            <a:r>
              <a:rPr lang="sr-Latn-RS" dirty="0" smtClean="0"/>
              <a:t>Proširiti </a:t>
            </a:r>
            <a:r>
              <a:rPr lang="en-GB" i="1" dirty="0" smtClean="0"/>
              <a:t>Γ</a:t>
            </a:r>
            <a:r>
              <a:rPr lang="sr-Latn-RS" i="1" dirty="0" smtClean="0"/>
              <a:t> eksplicitno definicijom</a:t>
            </a:r>
            <a:r>
              <a:rPr lang="sr-Latn-RS" dirty="0" smtClean="0"/>
              <a:t> znači u </a:t>
            </a:r>
            <a:r>
              <a:rPr lang="en-GB" i="1" dirty="0" smtClean="0"/>
              <a:t>σ</a:t>
            </a:r>
            <a:r>
              <a:rPr lang="sr-Latn-RS" i="1" dirty="0" smtClean="0"/>
              <a:t> </a:t>
            </a:r>
            <a:r>
              <a:rPr lang="sr-Latn-RS" dirty="0" smtClean="0"/>
              <a:t>uvesti novi atom </a:t>
            </a:r>
            <a:r>
              <a:rPr lang="sr-Latn-RS" i="1" dirty="0" smtClean="0"/>
              <a:t>d</a:t>
            </a:r>
            <a:r>
              <a:rPr lang="sr-Latn-RS" dirty="0" smtClean="0"/>
              <a:t>, a u </a:t>
            </a:r>
            <a:r>
              <a:rPr lang="en-GB" i="1" dirty="0" smtClean="0"/>
              <a:t>Γ</a:t>
            </a:r>
            <a:r>
              <a:rPr lang="sr-Latn-RS" i="1" dirty="0" smtClean="0"/>
              <a:t> </a:t>
            </a:r>
            <a:r>
              <a:rPr lang="sr-Latn-RS" dirty="0" smtClean="0"/>
              <a:t>dodati formulu oblika </a:t>
            </a:r>
            <a:r>
              <a:rPr lang="en-GB" i="1" dirty="0"/>
              <a:t>d </a:t>
            </a:r>
            <a:r>
              <a:rPr lang="en-GB" dirty="0"/>
              <a:t>↔ </a:t>
            </a:r>
            <a:r>
              <a:rPr lang="en-GB" i="1" dirty="0" smtClean="0"/>
              <a:t>F</a:t>
            </a:r>
            <a:r>
              <a:rPr lang="sr-Latn-RS" dirty="0" smtClean="0"/>
              <a:t>, gde je </a:t>
            </a:r>
            <a:r>
              <a:rPr lang="sr-Latn-RS" i="1" dirty="0" smtClean="0"/>
              <a:t>F</a:t>
            </a:r>
            <a:r>
              <a:rPr lang="sr-Latn-RS" dirty="0" smtClean="0"/>
              <a:t> formula za signaturu </a:t>
            </a:r>
            <a:r>
              <a:rPr lang="en-GB" i="1" dirty="0" smtClean="0"/>
              <a:t>σ</a:t>
            </a:r>
            <a:endParaRPr lang="sr-Latn-RS" i="1" dirty="0" smtClean="0"/>
          </a:p>
          <a:p>
            <a:r>
              <a:rPr lang="sr-Latn-RS" dirty="0" smtClean="0"/>
              <a:t>Ovim smo uveli novi atom i pomoću već postojećih atoma u </a:t>
            </a:r>
            <a:r>
              <a:rPr lang="en-GB" i="1" dirty="0" smtClean="0"/>
              <a:t>σ</a:t>
            </a:r>
            <a:r>
              <a:rPr lang="sr-Latn-RS" i="1" dirty="0" smtClean="0"/>
              <a:t> </a:t>
            </a:r>
            <a:r>
              <a:rPr lang="sr-Latn-RS" dirty="0" smtClean="0"/>
              <a:t>definisali taj atom</a:t>
            </a:r>
            <a:endParaRPr lang="en-GB" dirty="0"/>
          </a:p>
        </p:txBody>
      </p:sp>
    </p:spTree>
    <p:extLst>
      <p:ext uri="{BB962C8B-B14F-4D97-AF65-F5344CB8AC3E}">
        <p14:creationId xmlns:p14="http://schemas.microsoft.com/office/powerpoint/2010/main" val="21726605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88E85384-012F-426F-A395-E4B0F7CD7F6D}" type="slidenum">
              <a:rPr lang="en-US" sz="900" smtClean="0">
                <a:solidFill>
                  <a:srgbClr val="003399"/>
                </a:solidFill>
                <a:latin typeface="Arial" charset="0"/>
                <a:cs typeface="Arial" charset="0"/>
                <a:sym typeface="Arial" charset="0"/>
              </a:rPr>
              <a:pPr eaLnBrk="1" hangingPunct="1"/>
              <a:t>14</a:t>
            </a:fld>
            <a:endParaRPr lang="en-US" sz="900" smtClean="0">
              <a:solidFill>
                <a:srgbClr val="003399"/>
              </a:solidFill>
              <a:latin typeface="Arial" charset="0"/>
              <a:cs typeface="Arial" charset="0"/>
              <a:sym typeface="Arial" charset="0"/>
            </a:endParaRPr>
          </a:p>
        </p:txBody>
      </p:sp>
      <p:sp>
        <p:nvSpPr>
          <p:cNvPr id="29700" name="Rectangle 4"/>
          <p:cNvSpPr>
            <a:spLocks/>
          </p:cNvSpPr>
          <p:nvPr/>
        </p:nvSpPr>
        <p:spPr bwMode="auto">
          <a:xfrm>
            <a:off x="3068638" y="6553200"/>
            <a:ext cx="29845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nchor="ctr"/>
          <a:lstStyle/>
          <a:p>
            <a:pPr algn="ctr"/>
            <a:r>
              <a:rPr lang="en-US" sz="1100">
                <a:solidFill>
                  <a:srgbClr val="6EB7D7"/>
                </a:solidFill>
                <a:latin typeface="News Gothic MT" charset="0"/>
                <a:ea typeface="News Gothic MT" charset="0"/>
                <a:cs typeface="News Gothic MT" charset="0"/>
                <a:sym typeface="News Gothic MT" charset="0"/>
              </a:rPr>
              <a:t>© Franz J. Kurfess</a:t>
            </a:r>
          </a:p>
        </p:txBody>
      </p:sp>
      <p:sp>
        <p:nvSpPr>
          <p:cNvPr id="29701" name="Rectangle 5"/>
          <p:cNvSpPr>
            <a:spLocks noGrp="1" noChangeArrowheads="1"/>
          </p:cNvSpPr>
          <p:nvPr>
            <p:ph type="title"/>
          </p:nvPr>
        </p:nvSpPr>
        <p:spPr/>
        <p:txBody>
          <a:bodyPr/>
          <a:lstStyle/>
          <a:p>
            <a:r>
              <a:rPr lang="sr-Latn-RS" dirty="0" smtClean="0"/>
              <a:t>Primer</a:t>
            </a:r>
            <a:r>
              <a:rPr lang="en-US" dirty="0" smtClean="0"/>
              <a:t> 2 </a:t>
            </a:r>
            <a:r>
              <a:rPr lang="sr-Latn-RS" dirty="0"/>
              <a:t>produkciona pravila</a:t>
            </a:r>
            <a:endParaRPr lang="en-US" dirty="0" smtClean="0"/>
          </a:p>
        </p:txBody>
      </p:sp>
      <p:sp>
        <p:nvSpPr>
          <p:cNvPr id="29702" name="Rectangle 6"/>
          <p:cNvSpPr>
            <a:spLocks noGrp="1" noChangeArrowheads="1"/>
          </p:cNvSpPr>
          <p:nvPr>
            <p:ph type="body" idx="1"/>
          </p:nvPr>
        </p:nvSpPr>
        <p:spPr/>
        <p:txBody>
          <a:bodyPr/>
          <a:lstStyle/>
          <a:p>
            <a:r>
              <a:rPr lang="sr-Latn-RS" dirty="0"/>
              <a:t>Za podskup </a:t>
            </a:r>
            <a:r>
              <a:rPr lang="sr-Latn-RS" dirty="0" smtClean="0"/>
              <a:t>nemačkog </a:t>
            </a:r>
            <a:r>
              <a:rPr lang="sr-Latn-RS" dirty="0"/>
              <a:t>jezika</a:t>
            </a:r>
            <a:endParaRPr lang="en-US" dirty="0"/>
          </a:p>
        </p:txBody>
      </p:sp>
      <p:grpSp>
        <p:nvGrpSpPr>
          <p:cNvPr id="29703" name="Group 9"/>
          <p:cNvGrpSpPr>
            <a:grpSpLocks/>
          </p:cNvGrpSpPr>
          <p:nvPr/>
        </p:nvGrpSpPr>
        <p:grpSpPr bwMode="auto">
          <a:xfrm>
            <a:off x="228600" y="2133600"/>
            <a:ext cx="8637588" cy="2819400"/>
            <a:chOff x="0" y="0"/>
            <a:chExt cx="5441" cy="1776"/>
          </a:xfrm>
        </p:grpSpPr>
        <p:sp>
          <p:nvSpPr>
            <p:cNvPr id="29704" name="Rectangle 7"/>
            <p:cNvSpPr>
              <a:spLocks/>
            </p:cNvSpPr>
            <p:nvPr/>
          </p:nvSpPr>
          <p:spPr bwMode="auto">
            <a:xfrm>
              <a:off x="17" y="0"/>
              <a:ext cx="5424" cy="1776"/>
            </a:xfrm>
            <a:prstGeom prst="rect">
              <a:avLst/>
            </a:prstGeom>
            <a:solidFill>
              <a:schemeClr val="bg1"/>
            </a:solidFill>
            <a:ln w="25400">
              <a:solidFill>
                <a:schemeClr val="tx1"/>
              </a:solidFill>
              <a:miter lim="800000"/>
              <a:headEnd/>
              <a:tailEnd/>
            </a:ln>
          </p:spPr>
          <p:txBody>
            <a:bodyPr lIns="0" tIns="0" rIns="0" bIns="0"/>
            <a:lstStyle/>
            <a:p>
              <a:endParaRPr lang="en-US"/>
            </a:p>
          </p:txBody>
        </p:sp>
        <p:sp>
          <p:nvSpPr>
            <p:cNvPr id="29705" name="Rectangle 8"/>
            <p:cNvSpPr>
              <a:spLocks/>
            </p:cNvSpPr>
            <p:nvPr/>
          </p:nvSpPr>
          <p:spPr bwMode="auto">
            <a:xfrm>
              <a:off x="0" y="0"/>
              <a:ext cx="5392" cy="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dirty="0">
                  <a:solidFill>
                    <a:srgbClr val="000020"/>
                  </a:solidFill>
                  <a:latin typeface="Courier New" charset="0"/>
                  <a:cs typeface="Courier New" charset="0"/>
                  <a:sym typeface="Courier New" charset="0"/>
                </a:rPr>
                <a:t>&lt;sentence&gt; 		-&gt; &lt;subject phrase&gt; &lt;verb&gt; &lt;object phrase&gt;</a:t>
              </a:r>
            </a:p>
            <a:p>
              <a:r>
                <a:rPr lang="en-US" dirty="0">
                  <a:solidFill>
                    <a:srgbClr val="000020"/>
                  </a:solidFill>
                  <a:latin typeface="Courier New" charset="0"/>
                  <a:cs typeface="Courier New" charset="0"/>
                  <a:sym typeface="Courier New" charset="0"/>
                </a:rPr>
                <a:t>&lt;subject phrase&gt; 	-&gt; &lt;determiner&gt; &lt;adjective&gt; &lt;noun&gt;</a:t>
              </a:r>
            </a:p>
            <a:p>
              <a:r>
                <a:rPr lang="en-US" dirty="0">
                  <a:solidFill>
                    <a:srgbClr val="000020"/>
                  </a:solidFill>
                  <a:latin typeface="Courier New" charset="0"/>
                  <a:cs typeface="Courier New" charset="0"/>
                  <a:sym typeface="Courier New" charset="0"/>
                </a:rPr>
                <a:t>&lt;object phrase&gt; 	-&gt; &lt;determiner&gt; &lt;adjective&gt; &lt;noun&gt;</a:t>
              </a:r>
            </a:p>
            <a:p>
              <a:r>
                <a:rPr lang="en-US" dirty="0">
                  <a:solidFill>
                    <a:srgbClr val="000020"/>
                  </a:solidFill>
                  <a:latin typeface="Courier New" charset="0"/>
                  <a:cs typeface="Courier New" charset="0"/>
                  <a:sym typeface="Courier New" charset="0"/>
                </a:rPr>
                <a:t>&lt;determiner&gt; 	-&gt; der | die | das | den</a:t>
              </a:r>
            </a:p>
            <a:p>
              <a:r>
                <a:rPr lang="en-US" dirty="0">
                  <a:solidFill>
                    <a:srgbClr val="000020"/>
                  </a:solidFill>
                  <a:latin typeface="Courier New" charset="0"/>
                  <a:cs typeface="Courier New" charset="0"/>
                  <a:sym typeface="Courier New" charset="0"/>
                </a:rPr>
                <a:t>&lt;noun&gt; 		-&gt; Mann | Frau | Kind | </a:t>
              </a:r>
              <a:r>
                <a:rPr lang="en-US" dirty="0" err="1">
                  <a:solidFill>
                    <a:srgbClr val="000020"/>
                  </a:solidFill>
                  <a:latin typeface="Courier New" charset="0"/>
                  <a:cs typeface="Courier New" charset="0"/>
                  <a:sym typeface="Courier New" charset="0"/>
                </a:rPr>
                <a:t>Hund</a:t>
              </a:r>
              <a:r>
                <a:rPr lang="en-US" dirty="0">
                  <a:solidFill>
                    <a:srgbClr val="000020"/>
                  </a:solidFill>
                  <a:latin typeface="Courier New" charset="0"/>
                  <a:cs typeface="Courier New" charset="0"/>
                  <a:sym typeface="Courier New" charset="0"/>
                </a:rPr>
                <a:t> | </a:t>
              </a:r>
              <a:r>
                <a:rPr lang="en-US" dirty="0" err="1">
                  <a:solidFill>
                    <a:srgbClr val="000020"/>
                  </a:solidFill>
                  <a:latin typeface="Courier New" charset="0"/>
                  <a:cs typeface="Courier New" charset="0"/>
                  <a:sym typeface="Courier New" charset="0"/>
                </a:rPr>
                <a:t>Katze</a:t>
              </a:r>
              <a:endParaRPr lang="en-US" dirty="0">
                <a:solidFill>
                  <a:srgbClr val="000020"/>
                </a:solidFill>
                <a:latin typeface="Courier New" charset="0"/>
                <a:cs typeface="Courier New" charset="0"/>
                <a:sym typeface="Courier New" charset="0"/>
              </a:endParaRPr>
            </a:p>
            <a:p>
              <a:r>
                <a:rPr lang="en-US" dirty="0">
                  <a:solidFill>
                    <a:srgbClr val="000020"/>
                  </a:solidFill>
                  <a:latin typeface="Courier New" charset="0"/>
                  <a:cs typeface="Courier New" charset="0"/>
                  <a:sym typeface="Courier New" charset="0"/>
                </a:rPr>
                <a:t>&lt;verb&gt; 		-&gt; mag | </a:t>
              </a:r>
              <a:r>
                <a:rPr lang="en-US" dirty="0" err="1">
                  <a:solidFill>
                    <a:srgbClr val="000020"/>
                  </a:solidFill>
                  <a:latin typeface="Courier New" charset="0"/>
                  <a:cs typeface="Courier New" charset="0"/>
                  <a:sym typeface="Courier New" charset="0"/>
                </a:rPr>
                <a:t>schimpft</a:t>
              </a:r>
              <a:r>
                <a:rPr lang="en-US" dirty="0">
                  <a:solidFill>
                    <a:srgbClr val="000020"/>
                  </a:solidFill>
                  <a:latin typeface="Courier New" charset="0"/>
                  <a:cs typeface="Courier New" charset="0"/>
                  <a:sym typeface="Courier New" charset="0"/>
                </a:rPr>
                <a:t> | </a:t>
              </a:r>
              <a:r>
                <a:rPr lang="en-US" dirty="0" err="1">
                  <a:solidFill>
                    <a:srgbClr val="000020"/>
                  </a:solidFill>
                  <a:latin typeface="Courier New" charset="0"/>
                  <a:cs typeface="Courier New" charset="0"/>
                  <a:sym typeface="Courier New" charset="0"/>
                </a:rPr>
                <a:t>vergisst</a:t>
              </a:r>
              <a:r>
                <a:rPr lang="en-US" dirty="0">
                  <a:solidFill>
                    <a:srgbClr val="000020"/>
                  </a:solidFill>
                  <a:latin typeface="Courier New" charset="0"/>
                  <a:cs typeface="Courier New" charset="0"/>
                  <a:sym typeface="Courier New" charset="0"/>
                </a:rPr>
                <a:t>| </a:t>
              </a:r>
            </a:p>
            <a:p>
              <a:r>
                <a:rPr lang="en-US" dirty="0">
                  <a:solidFill>
                    <a:srgbClr val="000020"/>
                  </a:solidFill>
                  <a:latin typeface="Courier New" charset="0"/>
                  <a:cs typeface="Courier New" charset="0"/>
                  <a:sym typeface="Courier New" charset="0"/>
                </a:rPr>
                <a:t>				   </a:t>
              </a:r>
              <a:r>
                <a:rPr lang="en-US" dirty="0" err="1">
                  <a:solidFill>
                    <a:srgbClr val="000020"/>
                  </a:solidFill>
                  <a:latin typeface="Courier New" charset="0"/>
                  <a:cs typeface="Courier New" charset="0"/>
                  <a:sym typeface="Courier New" charset="0"/>
                </a:rPr>
                <a:t>verehrt</a:t>
              </a:r>
              <a:r>
                <a:rPr lang="en-US" dirty="0">
                  <a:solidFill>
                    <a:srgbClr val="000020"/>
                  </a:solidFill>
                  <a:latin typeface="Courier New" charset="0"/>
                  <a:cs typeface="Courier New" charset="0"/>
                  <a:sym typeface="Courier New" charset="0"/>
                </a:rPr>
                <a:t> | </a:t>
              </a:r>
              <a:r>
                <a:rPr lang="en-US" dirty="0" err="1">
                  <a:solidFill>
                    <a:srgbClr val="000020"/>
                  </a:solidFill>
                  <a:latin typeface="Courier New" charset="0"/>
                  <a:cs typeface="Courier New" charset="0"/>
                  <a:sym typeface="Courier New" charset="0"/>
                </a:rPr>
                <a:t>verzehrt</a:t>
              </a:r>
              <a:endParaRPr lang="en-US" dirty="0">
                <a:solidFill>
                  <a:srgbClr val="000020"/>
                </a:solidFill>
                <a:latin typeface="Courier New" charset="0"/>
                <a:cs typeface="Courier New" charset="0"/>
                <a:sym typeface="Courier New" charset="0"/>
              </a:endParaRPr>
            </a:p>
            <a:p>
              <a:r>
                <a:rPr lang="en-US" dirty="0">
                  <a:solidFill>
                    <a:srgbClr val="000020"/>
                  </a:solidFill>
                  <a:latin typeface="Courier New" charset="0"/>
                  <a:cs typeface="Courier New" charset="0"/>
                  <a:sym typeface="Courier New" charset="0"/>
                </a:rPr>
                <a:t>&lt;adjective&gt; -&gt; </a:t>
              </a:r>
              <a:r>
                <a:rPr lang="en-US" dirty="0" err="1">
                  <a:solidFill>
                    <a:srgbClr val="000020"/>
                  </a:solidFill>
                  <a:latin typeface="Courier New" charset="0"/>
                  <a:cs typeface="Courier New" charset="0"/>
                  <a:sym typeface="Courier New" charset="0"/>
                </a:rPr>
                <a:t>schoene</a:t>
              </a:r>
              <a:r>
                <a:rPr lang="en-US" dirty="0">
                  <a:solidFill>
                    <a:srgbClr val="000020"/>
                  </a:solidFill>
                  <a:latin typeface="Courier New" charset="0"/>
                  <a:cs typeface="Courier New" charset="0"/>
                  <a:sym typeface="Courier New" charset="0"/>
                </a:rPr>
                <a:t> | </a:t>
              </a:r>
              <a:r>
                <a:rPr lang="en-US" dirty="0" err="1">
                  <a:solidFill>
                    <a:srgbClr val="000020"/>
                  </a:solidFill>
                  <a:latin typeface="Courier New" charset="0"/>
                  <a:cs typeface="Courier New" charset="0"/>
                  <a:sym typeface="Courier New" charset="0"/>
                </a:rPr>
                <a:t>starke</a:t>
              </a:r>
              <a:r>
                <a:rPr lang="en-US" dirty="0">
                  <a:solidFill>
                    <a:srgbClr val="000020"/>
                  </a:solidFill>
                  <a:latin typeface="Courier New" charset="0"/>
                  <a:cs typeface="Courier New" charset="0"/>
                  <a:sym typeface="Courier New" charset="0"/>
                </a:rPr>
                <a:t> | </a:t>
              </a:r>
              <a:r>
                <a:rPr lang="en-US" dirty="0" err="1">
                  <a:solidFill>
                    <a:srgbClr val="000020"/>
                  </a:solidFill>
                  <a:latin typeface="Courier New" charset="0"/>
                  <a:cs typeface="Courier New" charset="0"/>
                  <a:sym typeface="Courier New" charset="0"/>
                </a:rPr>
                <a:t>laute</a:t>
              </a:r>
              <a:r>
                <a:rPr lang="en-US" dirty="0">
                  <a:solidFill>
                    <a:srgbClr val="000020"/>
                  </a:solidFill>
                  <a:latin typeface="Courier New" charset="0"/>
                  <a:cs typeface="Courier New" charset="0"/>
                  <a:sym typeface="Courier New" charset="0"/>
                </a:rPr>
                <a:t> | </a:t>
              </a:r>
              <a:r>
                <a:rPr lang="en-US" dirty="0" err="1">
                  <a:solidFill>
                    <a:srgbClr val="000020"/>
                  </a:solidFill>
                  <a:latin typeface="Courier New" charset="0"/>
                  <a:cs typeface="Courier New" charset="0"/>
                  <a:sym typeface="Courier New" charset="0"/>
                </a:rPr>
                <a:t>duenne</a:t>
              </a:r>
              <a:endParaRPr lang="en-US" dirty="0">
                <a:solidFill>
                  <a:srgbClr val="000020"/>
                </a:solidFill>
                <a:latin typeface="Courier New" charset="0"/>
                <a:cs typeface="Courier New" charset="0"/>
                <a:sym typeface="Courier New" charset="0"/>
              </a:endParaRPr>
            </a:p>
          </p:txBody>
        </p:sp>
      </p:grpSp>
    </p:spTree>
    <p:extLst>
      <p:ext uri="{BB962C8B-B14F-4D97-AF65-F5344CB8AC3E}">
        <p14:creationId xmlns:p14="http://schemas.microsoft.com/office/powerpoint/2010/main" val="3595319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Eksplicitna definicija – primer</a:t>
            </a:r>
            <a:endParaRPr lang="en-GB" dirty="0"/>
          </a:p>
        </p:txBody>
      </p:sp>
      <p:sp>
        <p:nvSpPr>
          <p:cNvPr id="3" name="Content Placeholder 2"/>
          <p:cNvSpPr>
            <a:spLocks noGrp="1"/>
          </p:cNvSpPr>
          <p:nvPr>
            <p:ph idx="1"/>
          </p:nvPr>
        </p:nvSpPr>
        <p:spPr/>
        <p:txBody>
          <a:bodyPr/>
          <a:lstStyle/>
          <a:p>
            <a:r>
              <a:rPr lang="sr-Latn-RS" dirty="0" smtClean="0"/>
              <a:t>Pretpostavimo da imamo bazu znanja iz prošlog primera</a:t>
            </a:r>
          </a:p>
          <a:p>
            <a:pPr marL="0" indent="0">
              <a:buNone/>
            </a:pPr>
            <a:r>
              <a:rPr lang="el-GR" i="1" dirty="0" smtClean="0"/>
              <a:t>σ </a:t>
            </a:r>
            <a:r>
              <a:rPr lang="el-GR" dirty="0"/>
              <a:t>= {</a:t>
            </a:r>
            <a:r>
              <a:rPr lang="en-GB" i="1" dirty="0"/>
              <a:t>p, </a:t>
            </a:r>
            <a:r>
              <a:rPr lang="sr-Latn-RS" i="1" dirty="0" smtClean="0"/>
              <a:t>r</a:t>
            </a:r>
            <a:r>
              <a:rPr lang="en-GB" i="1" dirty="0" smtClean="0"/>
              <a:t>, </a:t>
            </a:r>
            <a:r>
              <a:rPr lang="sr-Latn-RS" i="1" dirty="0" smtClean="0"/>
              <a:t>s</a:t>
            </a:r>
            <a:r>
              <a:rPr lang="en-GB" dirty="0" smtClean="0"/>
              <a:t>}</a:t>
            </a:r>
            <a:r>
              <a:rPr lang="en-GB" i="1" dirty="0" smtClean="0"/>
              <a:t>, </a:t>
            </a:r>
            <a:r>
              <a:rPr lang="el-GR" i="1" dirty="0"/>
              <a:t>Γ</a:t>
            </a:r>
            <a:r>
              <a:rPr lang="el-GR" dirty="0"/>
              <a:t>= </a:t>
            </a:r>
            <a:r>
              <a:rPr lang="el-GR" dirty="0" smtClean="0"/>
              <a:t>{</a:t>
            </a:r>
            <a:r>
              <a:rPr lang="sr-Latn-RS" i="1" dirty="0" smtClean="0"/>
              <a:t>p</a:t>
            </a:r>
            <a:r>
              <a:rPr lang="en-GB" i="1" dirty="0" smtClean="0"/>
              <a:t>, </a:t>
            </a:r>
            <a:r>
              <a:rPr lang="sr-Latn-RS" i="1" dirty="0" smtClean="0"/>
              <a:t>r</a:t>
            </a:r>
            <a:r>
              <a:rPr lang="en-GB" dirty="0" smtClean="0"/>
              <a:t>}</a:t>
            </a:r>
            <a:endParaRPr lang="sr-Latn-RS" dirty="0" smtClean="0"/>
          </a:p>
          <a:p>
            <a:r>
              <a:rPr lang="sr-Latn-RS" dirty="0" smtClean="0"/>
              <a:t>Eksplicitnu definiciju atoma </a:t>
            </a:r>
            <a:r>
              <a:rPr lang="sr-Latn-RS" i="1" dirty="0" smtClean="0"/>
              <a:t>d</a:t>
            </a:r>
            <a:r>
              <a:rPr lang="sr-Latn-RS" dirty="0" smtClean="0"/>
              <a:t> koji znači „Raša i Steva su u kancelariji“ možemo uvesti kao:</a:t>
            </a:r>
          </a:p>
          <a:p>
            <a:pPr marL="0" indent="0">
              <a:buNone/>
            </a:pPr>
            <a:r>
              <a:rPr lang="el-GR" i="1" dirty="0" smtClean="0"/>
              <a:t>σ</a:t>
            </a:r>
            <a:r>
              <a:rPr lang="sr-Latn-RS" i="1" dirty="0" smtClean="0"/>
              <a:t>'</a:t>
            </a:r>
            <a:r>
              <a:rPr lang="pt-BR" dirty="0" smtClean="0"/>
              <a:t> </a:t>
            </a:r>
            <a:r>
              <a:rPr lang="pt-BR" dirty="0"/>
              <a:t>= {</a:t>
            </a:r>
            <a:r>
              <a:rPr lang="pt-BR" i="1" dirty="0"/>
              <a:t>p, </a:t>
            </a:r>
            <a:r>
              <a:rPr lang="sr-Latn-RS" i="1" dirty="0" smtClean="0"/>
              <a:t>r</a:t>
            </a:r>
            <a:r>
              <a:rPr lang="pt-BR" i="1" dirty="0" smtClean="0"/>
              <a:t>, </a:t>
            </a:r>
            <a:r>
              <a:rPr lang="sr-Latn-RS" i="1" dirty="0" smtClean="0"/>
              <a:t>s</a:t>
            </a:r>
            <a:r>
              <a:rPr lang="pt-BR" i="1" dirty="0" smtClean="0"/>
              <a:t>, </a:t>
            </a:r>
            <a:r>
              <a:rPr lang="pt-BR" b="1" i="1" dirty="0"/>
              <a:t>d</a:t>
            </a:r>
            <a:r>
              <a:rPr lang="pt-BR" dirty="0"/>
              <a:t>}</a:t>
            </a:r>
            <a:r>
              <a:rPr lang="pt-BR" i="1" dirty="0"/>
              <a:t>, </a:t>
            </a:r>
            <a:r>
              <a:rPr lang="pt-BR" i="1" dirty="0" smtClean="0"/>
              <a:t>Γ</a:t>
            </a:r>
            <a:r>
              <a:rPr lang="sr-Latn-RS" i="1" dirty="0" smtClean="0"/>
              <a:t>’</a:t>
            </a:r>
            <a:r>
              <a:rPr lang="pt-BR" dirty="0" smtClean="0"/>
              <a:t> </a:t>
            </a:r>
            <a:r>
              <a:rPr lang="pt-BR" dirty="0"/>
              <a:t>= {</a:t>
            </a:r>
            <a:r>
              <a:rPr lang="pt-BR" i="1" dirty="0"/>
              <a:t>p, </a:t>
            </a:r>
            <a:r>
              <a:rPr lang="sr-Latn-RS" i="1" dirty="0" smtClean="0"/>
              <a:t>r</a:t>
            </a:r>
            <a:r>
              <a:rPr lang="pt-BR" i="1" dirty="0" smtClean="0"/>
              <a:t>, </a:t>
            </a:r>
            <a:r>
              <a:rPr lang="pt-BR" b="1" i="1" dirty="0"/>
              <a:t>d </a:t>
            </a:r>
            <a:r>
              <a:rPr lang="pt-BR" b="1" dirty="0"/>
              <a:t>↔ </a:t>
            </a:r>
            <a:r>
              <a:rPr lang="pt-BR" b="1" i="1" dirty="0" smtClean="0"/>
              <a:t>(</a:t>
            </a:r>
            <a:r>
              <a:rPr lang="sr-Latn-RS" b="1" i="1" dirty="0" smtClean="0"/>
              <a:t>r</a:t>
            </a:r>
            <a:r>
              <a:rPr lang="pt-BR" b="1" i="1" dirty="0" smtClean="0"/>
              <a:t> </a:t>
            </a:r>
            <a:r>
              <a:rPr lang="pt-BR" b="1" dirty="0"/>
              <a:t>∧ </a:t>
            </a:r>
            <a:r>
              <a:rPr lang="sr-Latn-RS" b="1" i="1" dirty="0" smtClean="0"/>
              <a:t>s</a:t>
            </a:r>
            <a:r>
              <a:rPr lang="pt-BR" b="1" i="1" dirty="0" smtClean="0"/>
              <a:t>)</a:t>
            </a:r>
            <a:r>
              <a:rPr lang="pt-BR" dirty="0" smtClean="0"/>
              <a:t>}</a:t>
            </a:r>
            <a:r>
              <a:rPr lang="pt-BR" i="1" dirty="0" smtClean="0"/>
              <a:t>.</a:t>
            </a:r>
            <a:endParaRPr lang="sr-Latn-RS" i="1" dirty="0" smtClean="0"/>
          </a:p>
          <a:p>
            <a:r>
              <a:rPr lang="sr-Latn-RS" dirty="0" smtClean="0"/>
              <a:t>U eksplicitnoj definiciji, atom je skraćeni oblik formule kojom se atom definiše</a:t>
            </a:r>
            <a:endParaRPr lang="en-GB" dirty="0"/>
          </a:p>
        </p:txBody>
      </p:sp>
    </p:spTree>
    <p:extLst>
      <p:ext uri="{BB962C8B-B14F-4D97-AF65-F5344CB8AC3E}">
        <p14:creationId xmlns:p14="http://schemas.microsoft.com/office/powerpoint/2010/main" val="116645484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Prirodna dedukcija</a:t>
            </a:r>
            <a:endParaRPr lang="en-GB" dirty="0"/>
          </a:p>
        </p:txBody>
      </p:sp>
      <p:sp>
        <p:nvSpPr>
          <p:cNvPr id="3" name="Content Placeholder 2"/>
          <p:cNvSpPr>
            <a:spLocks noGrp="1"/>
          </p:cNvSpPr>
          <p:nvPr>
            <p:ph idx="1"/>
          </p:nvPr>
        </p:nvSpPr>
        <p:spPr/>
        <p:txBody>
          <a:bodyPr/>
          <a:lstStyle/>
          <a:p>
            <a:r>
              <a:rPr lang="sr-Latn-RS" dirty="0" smtClean="0"/>
              <a:t>Formalizuje proces uvođena i isključivanja pretpostavki</a:t>
            </a:r>
          </a:p>
          <a:p>
            <a:r>
              <a:rPr lang="sr-Latn-RS" dirty="0" smtClean="0"/>
              <a:t>Uobičajena je u matematičkim dokazima</a:t>
            </a:r>
          </a:p>
          <a:p>
            <a:r>
              <a:rPr lang="sr-Latn-RS" dirty="0" smtClean="0"/>
              <a:t>Prirodna dedukcija za propozicinu logiku određuje dozvoljene zaključke oblika </a:t>
            </a:r>
            <a:r>
              <a:rPr lang="el-GR" i="1" dirty="0"/>
              <a:t>Γ </a:t>
            </a:r>
            <a:r>
              <a:rPr lang="el-GR" dirty="0"/>
              <a:t>⇒ </a:t>
            </a:r>
            <a:r>
              <a:rPr lang="en-GB" i="1" dirty="0" smtClean="0"/>
              <a:t>F</a:t>
            </a:r>
            <a:r>
              <a:rPr lang="sr-Latn-RS" dirty="0" smtClean="0"/>
              <a:t>, gde je </a:t>
            </a:r>
            <a:r>
              <a:rPr lang="el-GR" i="1" dirty="0" smtClean="0"/>
              <a:t>Γ</a:t>
            </a:r>
            <a:r>
              <a:rPr lang="sr-Latn-RS" i="1" dirty="0" smtClean="0"/>
              <a:t> </a:t>
            </a:r>
            <a:r>
              <a:rPr lang="sr-Latn-RS" dirty="0" smtClean="0"/>
              <a:t>skup formula, a </a:t>
            </a:r>
            <a:r>
              <a:rPr lang="sr-Latn-RS" i="1" dirty="0" smtClean="0"/>
              <a:t>F</a:t>
            </a:r>
            <a:r>
              <a:rPr lang="sr-Latn-RS" dirty="0" smtClean="0"/>
              <a:t> formula</a:t>
            </a:r>
          </a:p>
          <a:p>
            <a:r>
              <a:rPr lang="el-GR" i="1" dirty="0"/>
              <a:t>Γ </a:t>
            </a:r>
            <a:r>
              <a:rPr lang="el-GR" dirty="0"/>
              <a:t>⇒ </a:t>
            </a:r>
            <a:r>
              <a:rPr lang="en-GB" i="1" dirty="0" smtClean="0"/>
              <a:t>F</a:t>
            </a:r>
            <a:r>
              <a:rPr lang="sr-Latn-RS" i="1" dirty="0" smtClean="0"/>
              <a:t> </a:t>
            </a:r>
            <a:r>
              <a:rPr lang="sr-Latn-RS" dirty="0" smtClean="0"/>
              <a:t>se zove sekvent</a:t>
            </a:r>
            <a:endParaRPr lang="en-GB" dirty="0"/>
          </a:p>
        </p:txBody>
      </p:sp>
    </p:spTree>
    <p:extLst>
      <p:ext uri="{BB962C8B-B14F-4D97-AF65-F5344CB8AC3E}">
        <p14:creationId xmlns:p14="http://schemas.microsoft.com/office/powerpoint/2010/main" val="12217901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Pravila rezonovanje u propozicionoj logici</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32" y="2092516"/>
            <a:ext cx="8751968" cy="385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373196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Pravila rezonovanja</a:t>
            </a:r>
            <a:endParaRPr lang="en-GB" dirty="0"/>
          </a:p>
        </p:txBody>
      </p:sp>
      <p:sp>
        <p:nvSpPr>
          <p:cNvPr id="3" name="Content Placeholder 2"/>
          <p:cNvSpPr>
            <a:spLocks noGrp="1"/>
          </p:cNvSpPr>
          <p:nvPr>
            <p:ph idx="1"/>
          </p:nvPr>
        </p:nvSpPr>
        <p:spPr/>
        <p:txBody>
          <a:bodyPr>
            <a:normAutofit fontScale="92500"/>
          </a:bodyPr>
          <a:lstStyle/>
          <a:p>
            <a:r>
              <a:rPr lang="sr-Latn-RS" dirty="0" smtClean="0"/>
              <a:t>Pravila se uglavnom mogu podeliti u dve grupe:</a:t>
            </a:r>
          </a:p>
          <a:p>
            <a:pPr lvl="1"/>
            <a:r>
              <a:rPr lang="sr-Latn-RS" dirty="0" smtClean="0"/>
              <a:t>Pravila uvođenja (leva kolona) – definišu kako da se </a:t>
            </a:r>
            <a:r>
              <a:rPr lang="sr-Latn-RS" i="1" dirty="0" smtClean="0"/>
              <a:t>izvede</a:t>
            </a:r>
            <a:r>
              <a:rPr lang="sr-Latn-RS" dirty="0" smtClean="0"/>
              <a:t> formula zadate sintaktičke forme</a:t>
            </a:r>
          </a:p>
          <a:p>
            <a:pPr lvl="2"/>
            <a:r>
              <a:rPr lang="sr-Latn-RS" dirty="0" smtClean="0"/>
              <a:t>Na primer, uvođenje </a:t>
            </a:r>
            <a:r>
              <a:rPr lang="sr-Latn-RS" dirty="0"/>
              <a:t>konjunkcije (</a:t>
            </a:r>
            <a:r>
              <a:rPr lang="sr-Latn-RS" i="1" dirty="0"/>
              <a:t>∧I</a:t>
            </a:r>
            <a:r>
              <a:rPr lang="sr-Latn-RS" dirty="0" smtClean="0"/>
              <a:t>) pokazuje kako možemo da izvedemo konjunkciju, ako su zadovoljene oba uslova konjunkcije (formule u bazama znanja </a:t>
            </a:r>
            <a:r>
              <a:rPr lang="el-GR" i="1" dirty="0" smtClean="0"/>
              <a:t>Γ</a:t>
            </a:r>
            <a:r>
              <a:rPr lang="sr-Latn-RS" i="1" dirty="0" smtClean="0"/>
              <a:t> </a:t>
            </a:r>
            <a:r>
              <a:rPr lang="sr-Latn-RS" dirty="0"/>
              <a:t>i </a:t>
            </a:r>
            <a:r>
              <a:rPr lang="sr-Latn-RS" i="1" dirty="0">
                <a:latin typeface="Symbol" panose="05050102010706020507" pitchFamily="18" charset="2"/>
              </a:rPr>
              <a:t>D</a:t>
            </a:r>
            <a:r>
              <a:rPr lang="sr-Latn-RS" dirty="0" smtClean="0"/>
              <a:t>)</a:t>
            </a:r>
          </a:p>
          <a:p>
            <a:pPr lvl="1"/>
            <a:r>
              <a:rPr lang="sr-Latn-RS" dirty="0" smtClean="0"/>
              <a:t>Pravila eliminacije (desna kolona) – pokazuju kako se </a:t>
            </a:r>
            <a:r>
              <a:rPr lang="sr-Latn-RS" i="1" dirty="0" smtClean="0"/>
              <a:t>koriste</a:t>
            </a:r>
            <a:r>
              <a:rPr lang="sr-Latn-RS" dirty="0" smtClean="0"/>
              <a:t> formule određene sintaktičke forme</a:t>
            </a:r>
          </a:p>
          <a:p>
            <a:pPr lvl="2"/>
            <a:r>
              <a:rPr lang="sr-Latn-RS" dirty="0" smtClean="0"/>
              <a:t>Na primer, eliminacija </a:t>
            </a:r>
            <a:r>
              <a:rPr lang="sr-Latn-RS" dirty="0"/>
              <a:t>konjunkcije (</a:t>
            </a:r>
            <a:r>
              <a:rPr lang="sr-Latn-RS" i="1" dirty="0"/>
              <a:t>∧E</a:t>
            </a:r>
            <a:r>
              <a:rPr lang="sr-Latn-RS" dirty="0" smtClean="0"/>
              <a:t>) pokazuje da konjunkcija može da se koristi da bi se zaključio bilo koji termin konjunkcije</a:t>
            </a:r>
          </a:p>
          <a:p>
            <a:pPr lvl="2"/>
            <a:endParaRPr lang="en-GB" dirty="0"/>
          </a:p>
        </p:txBody>
      </p:sp>
    </p:spTree>
    <p:extLst>
      <p:ext uri="{BB962C8B-B14F-4D97-AF65-F5344CB8AC3E}">
        <p14:creationId xmlns:p14="http://schemas.microsoft.com/office/powerpoint/2010/main" val="381035039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a:t>
            </a:r>
            <a:endParaRPr lang="en-GB" dirty="0"/>
          </a:p>
        </p:txBody>
      </p:sp>
      <p:sp>
        <p:nvSpPr>
          <p:cNvPr id="3" name="Content Placeholder 2"/>
          <p:cNvSpPr>
            <a:spLocks noGrp="1"/>
          </p:cNvSpPr>
          <p:nvPr>
            <p:ph idx="1"/>
          </p:nvPr>
        </p:nvSpPr>
        <p:spPr/>
        <p:txBody>
          <a:bodyPr/>
          <a:lstStyle/>
          <a:p>
            <a:r>
              <a:rPr lang="el-GR" i="1" dirty="0" smtClean="0"/>
              <a:t>Γ</a:t>
            </a:r>
            <a:r>
              <a:rPr lang="sr-Latn-RS" i="1" dirty="0" smtClean="0"/>
              <a:t> </a:t>
            </a:r>
            <a:r>
              <a:rPr lang="sr-Latn-RS" dirty="0" smtClean="0"/>
              <a:t>= {</a:t>
            </a:r>
            <a:r>
              <a:rPr lang="en-GB" dirty="0"/>
              <a:t>￢</a:t>
            </a:r>
            <a:r>
              <a:rPr lang="en-GB" i="1" dirty="0"/>
              <a:t>p</a:t>
            </a:r>
            <a:r>
              <a:rPr lang="en-GB" dirty="0"/>
              <a:t>, </a:t>
            </a:r>
            <a:r>
              <a:rPr lang="en-GB" i="1" dirty="0"/>
              <a:t>q </a:t>
            </a:r>
            <a:r>
              <a:rPr lang="en-GB" dirty="0"/>
              <a:t>→ </a:t>
            </a:r>
            <a:r>
              <a:rPr lang="en-GB" i="1" dirty="0" smtClean="0"/>
              <a:t>r</a:t>
            </a:r>
            <a:r>
              <a:rPr lang="sr-Latn-RS" i="1" dirty="0" smtClean="0"/>
              <a:t>,</a:t>
            </a:r>
            <a:r>
              <a:rPr lang="en-GB" i="1" dirty="0" smtClean="0"/>
              <a:t> p </a:t>
            </a:r>
            <a:r>
              <a:rPr lang="en-GB" dirty="0"/>
              <a:t>∨</a:t>
            </a:r>
            <a:r>
              <a:rPr lang="en-GB" i="1" dirty="0"/>
              <a:t>q</a:t>
            </a:r>
            <a:r>
              <a:rPr lang="sr-Latn-RS" dirty="0" smtClean="0"/>
              <a:t>}</a:t>
            </a:r>
          </a:p>
          <a:p>
            <a:r>
              <a:rPr lang="el-GR" i="1" dirty="0" smtClean="0"/>
              <a:t>Γ</a:t>
            </a:r>
            <a:r>
              <a:rPr lang="sr-Latn-RS" i="1" dirty="0" smtClean="0"/>
              <a:t>’ </a:t>
            </a:r>
            <a:r>
              <a:rPr lang="sr-Latn-RS" dirty="0"/>
              <a:t>= {</a:t>
            </a:r>
            <a:r>
              <a:rPr lang="en-GB" dirty="0"/>
              <a:t>￢</a:t>
            </a:r>
            <a:r>
              <a:rPr lang="en-GB" i="1" dirty="0"/>
              <a:t>p</a:t>
            </a:r>
            <a:r>
              <a:rPr lang="en-GB" dirty="0"/>
              <a:t>, </a:t>
            </a:r>
            <a:r>
              <a:rPr lang="en-GB" i="1" dirty="0"/>
              <a:t>q </a:t>
            </a:r>
            <a:r>
              <a:rPr lang="en-GB" dirty="0"/>
              <a:t>→ </a:t>
            </a:r>
            <a:r>
              <a:rPr lang="en-GB" i="1" dirty="0"/>
              <a:t>r</a:t>
            </a:r>
            <a:r>
              <a:rPr lang="sr-Latn-RS" i="1" dirty="0"/>
              <a:t>,</a:t>
            </a:r>
            <a:r>
              <a:rPr lang="en-GB" i="1" dirty="0"/>
              <a:t> p </a:t>
            </a:r>
            <a:r>
              <a:rPr lang="en-GB" dirty="0"/>
              <a:t>∨</a:t>
            </a:r>
            <a:r>
              <a:rPr lang="en-GB" i="1" dirty="0" smtClean="0"/>
              <a:t>q</a:t>
            </a:r>
            <a:r>
              <a:rPr lang="sr-Latn-RS" i="1" dirty="0" smtClean="0"/>
              <a:t>,</a:t>
            </a:r>
            <a:r>
              <a:rPr lang="sr-Latn-RS" b="1" i="1" dirty="0" smtClean="0"/>
              <a:t> p</a:t>
            </a:r>
            <a:r>
              <a:rPr lang="sr-Latn-RS" dirty="0" smtClean="0"/>
              <a:t>} </a:t>
            </a:r>
          </a:p>
          <a:p>
            <a:pPr lvl="1"/>
            <a:r>
              <a:rPr lang="sr-Latn-RS" dirty="0" smtClean="0"/>
              <a:t>Uvođenje formule </a:t>
            </a:r>
            <a:r>
              <a:rPr lang="sr-Latn-RS" i="1" dirty="0" smtClean="0"/>
              <a:t>p</a:t>
            </a:r>
            <a:r>
              <a:rPr lang="sr-Latn-RS" dirty="0" smtClean="0"/>
              <a:t> je u kontradikciji sa </a:t>
            </a:r>
            <a:r>
              <a:rPr lang="en-GB" dirty="0"/>
              <a:t>￢</a:t>
            </a:r>
            <a:r>
              <a:rPr lang="en-GB" i="1" dirty="0" smtClean="0"/>
              <a:t>p</a:t>
            </a:r>
            <a:r>
              <a:rPr lang="sr-Latn-RS" dirty="0" smtClean="0"/>
              <a:t>, pa sledi </a:t>
            </a:r>
            <a:r>
              <a:rPr lang="sr-Latn-RS" i="1" dirty="0" smtClean="0"/>
              <a:t>q</a:t>
            </a:r>
          </a:p>
          <a:p>
            <a:pPr lvl="1"/>
            <a:r>
              <a:rPr lang="sr-Latn-RS" dirty="0" smtClean="0"/>
              <a:t>U svetlu formule </a:t>
            </a:r>
            <a:r>
              <a:rPr lang="en-GB" i="1" dirty="0"/>
              <a:t>q </a:t>
            </a:r>
            <a:r>
              <a:rPr lang="en-GB" dirty="0"/>
              <a:t>→ </a:t>
            </a:r>
            <a:r>
              <a:rPr lang="en-GB" i="1" dirty="0" smtClean="0"/>
              <a:t>r</a:t>
            </a:r>
            <a:r>
              <a:rPr lang="sr-Latn-RS" i="1" dirty="0" smtClean="0"/>
              <a:t> </a:t>
            </a:r>
            <a:r>
              <a:rPr lang="sr-Latn-RS" dirty="0" smtClean="0"/>
              <a:t>sledi </a:t>
            </a:r>
            <a:r>
              <a:rPr lang="sr-Latn-RS" i="1" dirty="0" smtClean="0"/>
              <a:t>r</a:t>
            </a:r>
            <a:endParaRPr lang="sr-Latn-RS" dirty="0" smtClean="0"/>
          </a:p>
          <a:p>
            <a:pPr marL="0" indent="0">
              <a:buNone/>
            </a:pPr>
            <a:endParaRPr lang="sr-Latn-RS" dirty="0" smtClean="0"/>
          </a:p>
        </p:txBody>
      </p:sp>
    </p:spTree>
    <p:extLst>
      <p:ext uri="{BB962C8B-B14F-4D97-AF65-F5344CB8AC3E}">
        <p14:creationId xmlns:p14="http://schemas.microsoft.com/office/powerpoint/2010/main" val="193200311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Dokaz</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2126226"/>
            <a:ext cx="9048750" cy="3969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404190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Osnovne i izvedene forme argumanata</a:t>
            </a:r>
            <a:endParaRPr lang="en-GB" dirty="0"/>
          </a:p>
        </p:txBody>
      </p:sp>
      <p:sp>
        <p:nvSpPr>
          <p:cNvPr id="3" name="Content Placeholder 2"/>
          <p:cNvSpPr>
            <a:spLocks noGrp="1"/>
          </p:cNvSpPr>
          <p:nvPr>
            <p:ph idx="1"/>
          </p:nvPr>
        </p:nvSpPr>
        <p:spPr/>
        <p:txBody>
          <a:bodyPr/>
          <a:lstStyle/>
          <a:p>
            <a:r>
              <a:rPr lang="sr-Latn-RS" dirty="0" smtClean="0"/>
              <a:t>Pravila rezonovanja u propozicionoj logici srodna su formama argumenata</a:t>
            </a:r>
            <a:endParaRPr lang="en-GB" dirty="0"/>
          </a:p>
        </p:txBody>
      </p:sp>
    </p:spTree>
    <p:extLst>
      <p:ext uri="{BB962C8B-B14F-4D97-AF65-F5344CB8AC3E}">
        <p14:creationId xmlns:p14="http://schemas.microsoft.com/office/powerpoint/2010/main" val="357783169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vdash \neg (p \land \neg 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263" y="7696200"/>
            <a:ext cx="933450" cy="200025"/>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8762476"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320048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Prirodna dedukcija</a:t>
            </a:r>
            <a:endParaRPr lang="en-GB" dirty="0"/>
          </a:p>
        </p:txBody>
      </p:sp>
      <p:sp>
        <p:nvSpPr>
          <p:cNvPr id="3" name="Content Placeholder 2"/>
          <p:cNvSpPr>
            <a:spLocks noGrp="1"/>
          </p:cNvSpPr>
          <p:nvPr>
            <p:ph idx="1"/>
          </p:nvPr>
        </p:nvSpPr>
        <p:spPr/>
        <p:txBody>
          <a:bodyPr/>
          <a:lstStyle/>
          <a:p>
            <a:r>
              <a:rPr lang="sr-Latn-RS" dirty="0" smtClean="0"/>
              <a:t>Opisani sistem dedukcije je</a:t>
            </a:r>
          </a:p>
          <a:p>
            <a:pPr lvl="1"/>
            <a:r>
              <a:rPr lang="sr-Latn-RS" dirty="0" smtClean="0"/>
              <a:t>Sound – nikada se ne dolazi do zaključaka koji ne slede iz baze znanja</a:t>
            </a:r>
          </a:p>
          <a:p>
            <a:pPr lvl="1"/>
            <a:r>
              <a:rPr lang="sr-Latn-RS" dirty="0" smtClean="0"/>
              <a:t>Kompletan – pronalazi se svaki zaključak koji sledi iz baze znanja</a:t>
            </a:r>
            <a:endParaRPr lang="en-GB" dirty="0"/>
          </a:p>
        </p:txBody>
      </p:sp>
    </p:spTree>
    <p:extLst>
      <p:ext uri="{BB962C8B-B14F-4D97-AF65-F5344CB8AC3E}">
        <p14:creationId xmlns:p14="http://schemas.microsoft.com/office/powerpoint/2010/main" val="73770738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Logika prvog reda</a:t>
            </a:r>
            <a:endParaRPr lang="en-GB" dirty="0"/>
          </a:p>
        </p:txBody>
      </p:sp>
      <p:sp>
        <p:nvSpPr>
          <p:cNvPr id="3" name="Content Placeholder 2"/>
          <p:cNvSpPr>
            <a:spLocks noGrp="1"/>
          </p:cNvSpPr>
          <p:nvPr>
            <p:ph idx="1"/>
          </p:nvPr>
        </p:nvSpPr>
        <p:spPr/>
        <p:txBody>
          <a:bodyPr>
            <a:normAutofit fontScale="92500"/>
          </a:bodyPr>
          <a:lstStyle/>
          <a:p>
            <a:r>
              <a:rPr lang="sr-Latn-RS" dirty="0" smtClean="0"/>
              <a:t>U logici prvog reda signatura se sastoji od dva skupa simbola:</a:t>
            </a:r>
          </a:p>
          <a:p>
            <a:pPr lvl="1"/>
            <a:r>
              <a:rPr lang="sr-Latn-RS" i="1" dirty="0" smtClean="0"/>
              <a:t>Funkcijskih konstanti</a:t>
            </a:r>
          </a:p>
          <a:p>
            <a:pPr lvl="1"/>
            <a:r>
              <a:rPr lang="sr-Latn-RS" i="1" dirty="0" smtClean="0"/>
              <a:t>Predikatskih konstanti</a:t>
            </a:r>
          </a:p>
          <a:p>
            <a:r>
              <a:rPr lang="sr-Latn-RS" dirty="0" smtClean="0"/>
              <a:t>Svaki od ovih simbola ima dodeljenu </a:t>
            </a:r>
            <a:r>
              <a:rPr lang="sr-Latn-RS" i="1" dirty="0" smtClean="0"/>
              <a:t>arnost</a:t>
            </a:r>
            <a:r>
              <a:rPr lang="sr-Latn-RS" dirty="0" smtClean="0"/>
              <a:t> (arity)</a:t>
            </a:r>
          </a:p>
          <a:p>
            <a:pPr lvl="1"/>
            <a:r>
              <a:rPr lang="sr-Latn-RS" dirty="0" smtClean="0"/>
              <a:t>Funkcijske konstante arnosti 0 su </a:t>
            </a:r>
            <a:r>
              <a:rPr lang="sr-Latn-RS" i="1" dirty="0" smtClean="0"/>
              <a:t>objektne konstante</a:t>
            </a:r>
          </a:p>
          <a:p>
            <a:pPr lvl="1"/>
            <a:r>
              <a:rPr lang="sr-Latn-RS" dirty="0" smtClean="0"/>
              <a:t>Predikstaske konstante arnosti 0 su </a:t>
            </a:r>
            <a:r>
              <a:rPr lang="sr-Latn-RS" i="1" dirty="0" smtClean="0"/>
              <a:t>propozicione konstante</a:t>
            </a:r>
            <a:endParaRPr lang="en-GB" dirty="0"/>
          </a:p>
        </p:txBody>
      </p:sp>
    </p:spTree>
    <p:extLst>
      <p:ext uri="{BB962C8B-B14F-4D97-AF65-F5344CB8AC3E}">
        <p14:creationId xmlns:p14="http://schemas.microsoft.com/office/powerpoint/2010/main" val="4006181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9" name="Rectangle 29"/>
          <p:cNvSpPr>
            <a:spLocks noGrp="1" noChangeArrowheads="1"/>
          </p:cNvSpPr>
          <p:nvPr>
            <p:ph type="title"/>
          </p:nvPr>
        </p:nvSpPr>
        <p:spPr/>
        <p:txBody>
          <a:bodyPr/>
          <a:lstStyle/>
          <a:p>
            <a:pPr eaLnBrk="1" hangingPunct="1"/>
            <a:r>
              <a:rPr lang="sr-Latn-RS" dirty="0" smtClean="0"/>
              <a:t>Primer</a:t>
            </a:r>
            <a:r>
              <a:rPr lang="en-US" dirty="0" smtClean="0"/>
              <a:t> </a:t>
            </a:r>
            <a:r>
              <a:rPr lang="sr-Latn-RS" dirty="0" smtClean="0"/>
              <a:t>2</a:t>
            </a:r>
            <a:r>
              <a:rPr lang="en-US" dirty="0" smtClean="0"/>
              <a:t> </a:t>
            </a:r>
            <a:r>
              <a:rPr lang="sr-Latn-RS" dirty="0" smtClean="0"/>
              <a:t>Stablo parsiranja</a:t>
            </a:r>
            <a:endParaRPr lang="en-US" dirty="0" smtClean="0"/>
          </a:p>
        </p:txBody>
      </p:sp>
      <p:sp>
        <p:nvSpPr>
          <p:cNvPr id="28674" name="Slide Number Placeholder 3"/>
          <p:cNvSpPr>
            <a:spLocks noGrp="1"/>
          </p:cNvSpPr>
          <p:nvPr>
            <p:ph type="sldNum" sz="quarter" idx="12"/>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F1CE2A54-5C0A-473E-9E8F-DF84F08254A5}" type="slidenum">
              <a:rPr lang="en-US" sz="900" smtClean="0">
                <a:solidFill>
                  <a:srgbClr val="003399"/>
                </a:solidFill>
                <a:latin typeface="Arial" charset="0"/>
                <a:cs typeface="Arial" charset="0"/>
                <a:sym typeface="Arial" charset="0"/>
              </a:rPr>
              <a:pPr eaLnBrk="1" hangingPunct="1"/>
              <a:t>15</a:t>
            </a:fld>
            <a:endParaRPr lang="en-US" sz="900" smtClean="0">
              <a:solidFill>
                <a:srgbClr val="003399"/>
              </a:solidFill>
              <a:latin typeface="Arial" charset="0"/>
              <a:cs typeface="Arial" charset="0"/>
              <a:sym typeface="Arial" charset="0"/>
            </a:endParaRPr>
          </a:p>
        </p:txBody>
      </p:sp>
      <p:sp>
        <p:nvSpPr>
          <p:cNvPr id="28700" name="Rectangle 30"/>
          <p:cNvSpPr>
            <a:spLocks noGrp="1" noChangeArrowheads="1"/>
          </p:cNvSpPr>
          <p:nvPr>
            <p:ph type="body" idx="4294967295"/>
          </p:nvPr>
        </p:nvSpPr>
        <p:spPr>
          <a:xfrm>
            <a:off x="0" y="1219200"/>
            <a:ext cx="8229600" cy="4906963"/>
          </a:xfrm>
        </p:spPr>
        <p:txBody>
          <a:bodyPr/>
          <a:lstStyle/>
          <a:p>
            <a:pPr marL="495300" indent="-457200" eaLnBrk="1" hangingPunct="1"/>
            <a:r>
              <a:rPr lang="sr-Latn-RS" dirty="0" smtClean="0"/>
              <a:t>Primer rečenice</a:t>
            </a:r>
            <a:r>
              <a:rPr lang="en-US" dirty="0" smtClean="0"/>
              <a:t>:</a:t>
            </a:r>
            <a:r>
              <a:rPr lang="sr-Latn-RS" dirty="0" smtClean="0"/>
              <a:t> Der </a:t>
            </a:r>
            <a:r>
              <a:rPr lang="en-GB" dirty="0" smtClean="0"/>
              <a:t>M</a:t>
            </a:r>
            <a:r>
              <a:rPr lang="sr-Latn-RS" dirty="0" smtClean="0"/>
              <a:t>ann mag die schoene </a:t>
            </a:r>
            <a:r>
              <a:rPr lang="en-GB" dirty="0" smtClean="0"/>
              <a:t>F</a:t>
            </a:r>
            <a:r>
              <a:rPr lang="sr-Latn-RS" dirty="0" smtClean="0"/>
              <a:t>rau</a:t>
            </a:r>
            <a:endParaRPr lang="en-US" sz="2400" dirty="0" smtClean="0">
              <a:latin typeface="Courier" charset="0"/>
              <a:sym typeface="Courier" charset="0"/>
            </a:endParaRPr>
          </a:p>
        </p:txBody>
      </p:sp>
      <p:sp>
        <p:nvSpPr>
          <p:cNvPr id="28676" name="Rectangle 4"/>
          <p:cNvSpPr>
            <a:spLocks/>
          </p:cNvSpPr>
          <p:nvPr/>
        </p:nvSpPr>
        <p:spPr bwMode="auto">
          <a:xfrm>
            <a:off x="3068638" y="6553200"/>
            <a:ext cx="29845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nchor="ctr"/>
          <a:lstStyle/>
          <a:p>
            <a:pPr algn="ctr"/>
            <a:r>
              <a:rPr lang="en-US" sz="1100">
                <a:solidFill>
                  <a:srgbClr val="6EB7D7"/>
                </a:solidFill>
                <a:latin typeface="News Gothic MT" charset="0"/>
                <a:ea typeface="News Gothic MT" charset="0"/>
                <a:cs typeface="News Gothic MT" charset="0"/>
                <a:sym typeface="News Gothic MT" charset="0"/>
              </a:rPr>
              <a:t>© Franz J. Kurfess</a:t>
            </a:r>
          </a:p>
        </p:txBody>
      </p:sp>
      <p:sp>
        <p:nvSpPr>
          <p:cNvPr id="28678" name="Rectangle 8"/>
          <p:cNvSpPr>
            <a:spLocks/>
          </p:cNvSpPr>
          <p:nvPr/>
        </p:nvSpPr>
        <p:spPr bwMode="auto">
          <a:xfrm>
            <a:off x="1987387" y="5695322"/>
            <a:ext cx="3991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latin typeface="News Gothic MT" charset="0"/>
                <a:ea typeface="News Gothic MT" charset="0"/>
                <a:cs typeface="News Gothic MT" charset="0"/>
                <a:sym typeface="News Gothic MT" charset="0"/>
              </a:rPr>
              <a:t>M</a:t>
            </a:r>
            <a:r>
              <a:rPr lang="en-US" sz="1600" dirty="0" smtClean="0">
                <a:solidFill>
                  <a:schemeClr val="tx1"/>
                </a:solidFill>
                <a:latin typeface="News Gothic MT" charset="0"/>
                <a:ea typeface="News Gothic MT" charset="0"/>
                <a:cs typeface="News Gothic MT" charset="0"/>
                <a:sym typeface="News Gothic MT" charset="0"/>
              </a:rPr>
              <a:t>an</a:t>
            </a:r>
            <a:endParaRPr lang="en-US" sz="1600" dirty="0">
              <a:solidFill>
                <a:schemeClr val="tx1"/>
              </a:solidFill>
              <a:latin typeface="News Gothic MT" charset="0"/>
              <a:ea typeface="News Gothic MT" charset="0"/>
              <a:cs typeface="News Gothic MT" charset="0"/>
              <a:sym typeface="News Gothic MT" charset="0"/>
            </a:endParaRPr>
          </a:p>
        </p:txBody>
      </p:sp>
      <p:sp>
        <p:nvSpPr>
          <p:cNvPr id="28679" name="Rectangle 9"/>
          <p:cNvSpPr>
            <a:spLocks/>
          </p:cNvSpPr>
          <p:nvPr/>
        </p:nvSpPr>
        <p:spPr bwMode="auto">
          <a:xfrm>
            <a:off x="2860675" y="5562600"/>
            <a:ext cx="4568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sr-Latn-RS" sz="1600" dirty="0">
                <a:latin typeface="News Gothic MT" charset="0"/>
                <a:ea typeface="News Gothic MT" charset="0"/>
                <a:cs typeface="News Gothic MT" charset="0"/>
                <a:sym typeface="News Gothic MT" charset="0"/>
              </a:rPr>
              <a:t>m</a:t>
            </a:r>
            <a:r>
              <a:rPr lang="sr-Latn-RS" sz="1600" dirty="0" smtClean="0">
                <a:latin typeface="News Gothic MT" charset="0"/>
                <a:ea typeface="News Gothic MT" charset="0"/>
                <a:cs typeface="News Gothic MT" charset="0"/>
                <a:sym typeface="News Gothic MT" charset="0"/>
              </a:rPr>
              <a:t>ag </a:t>
            </a:r>
            <a:endParaRPr lang="en-US" sz="1600" dirty="0">
              <a:solidFill>
                <a:schemeClr val="tx1"/>
              </a:solidFill>
              <a:latin typeface="News Gothic MT" charset="0"/>
              <a:ea typeface="News Gothic MT" charset="0"/>
              <a:cs typeface="News Gothic MT" charset="0"/>
              <a:sym typeface="News Gothic MT" charset="0"/>
            </a:endParaRPr>
          </a:p>
        </p:txBody>
      </p:sp>
      <p:sp>
        <p:nvSpPr>
          <p:cNvPr id="28680" name="Rectangle 10"/>
          <p:cNvSpPr>
            <a:spLocks/>
          </p:cNvSpPr>
          <p:nvPr/>
        </p:nvSpPr>
        <p:spPr bwMode="auto">
          <a:xfrm>
            <a:off x="6776361" y="5572211"/>
            <a:ext cx="4215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GB" sz="1600" dirty="0">
                <a:latin typeface="News Gothic MT" charset="0"/>
                <a:ea typeface="News Gothic MT" charset="0"/>
                <a:cs typeface="News Gothic MT" charset="0"/>
                <a:sym typeface="News Gothic MT" charset="0"/>
              </a:rPr>
              <a:t>F</a:t>
            </a:r>
            <a:r>
              <a:rPr lang="sr-Latn-RS" sz="1600" dirty="0" smtClean="0">
                <a:solidFill>
                  <a:schemeClr val="tx1"/>
                </a:solidFill>
                <a:latin typeface="News Gothic MT" charset="0"/>
                <a:ea typeface="News Gothic MT" charset="0"/>
                <a:cs typeface="News Gothic MT" charset="0"/>
                <a:sym typeface="News Gothic MT" charset="0"/>
              </a:rPr>
              <a:t>rau</a:t>
            </a:r>
            <a:endParaRPr lang="en-US" sz="1600" dirty="0">
              <a:solidFill>
                <a:schemeClr val="tx1"/>
              </a:solidFill>
              <a:latin typeface="News Gothic MT" charset="0"/>
              <a:ea typeface="News Gothic MT" charset="0"/>
              <a:cs typeface="News Gothic MT" charset="0"/>
              <a:sym typeface="News Gothic MT" charset="0"/>
            </a:endParaRPr>
          </a:p>
        </p:txBody>
      </p:sp>
      <p:sp>
        <p:nvSpPr>
          <p:cNvPr id="28682" name="Rectangle 12"/>
          <p:cNvSpPr>
            <a:spLocks/>
          </p:cNvSpPr>
          <p:nvPr/>
        </p:nvSpPr>
        <p:spPr bwMode="auto">
          <a:xfrm>
            <a:off x="3429000" y="2209800"/>
            <a:ext cx="161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solidFill>
                  <a:schemeClr val="tx1"/>
                </a:solidFill>
                <a:latin typeface="News Gothic MT" charset="0"/>
                <a:ea typeface="News Gothic MT" charset="0"/>
                <a:cs typeface="News Gothic MT" charset="0"/>
                <a:sym typeface="News Gothic MT" charset="0"/>
              </a:rPr>
              <a:t>&lt;sentence&gt;</a:t>
            </a:r>
          </a:p>
        </p:txBody>
      </p:sp>
      <p:sp>
        <p:nvSpPr>
          <p:cNvPr id="28683" name="Rectangle 13"/>
          <p:cNvSpPr>
            <a:spLocks/>
          </p:cNvSpPr>
          <p:nvPr/>
        </p:nvSpPr>
        <p:spPr bwMode="auto">
          <a:xfrm>
            <a:off x="4435475" y="3581400"/>
            <a:ext cx="14715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solidFill>
                  <a:schemeClr val="tx1"/>
                </a:solidFill>
                <a:latin typeface="News Gothic MT" charset="0"/>
                <a:ea typeface="News Gothic MT" charset="0"/>
                <a:cs typeface="News Gothic MT" charset="0"/>
                <a:sym typeface="News Gothic MT" charset="0"/>
              </a:rPr>
              <a:t>&lt;</a:t>
            </a:r>
            <a:r>
              <a:rPr lang="en-US" sz="1600" dirty="0" smtClean="0">
                <a:solidFill>
                  <a:schemeClr val="tx1"/>
                </a:solidFill>
                <a:latin typeface="News Gothic MT" charset="0"/>
                <a:ea typeface="News Gothic MT" charset="0"/>
                <a:cs typeface="News Gothic MT" charset="0"/>
                <a:sym typeface="News Gothic MT" charset="0"/>
              </a:rPr>
              <a:t>object</a:t>
            </a:r>
            <a:r>
              <a:rPr lang="sr-Latn-RS" sz="1600" dirty="0" smtClean="0">
                <a:solidFill>
                  <a:schemeClr val="tx1"/>
                </a:solidFill>
                <a:latin typeface="News Gothic MT" charset="0"/>
                <a:ea typeface="News Gothic MT" charset="0"/>
                <a:cs typeface="News Gothic MT" charset="0"/>
                <a:sym typeface="News Gothic MT" charset="0"/>
              </a:rPr>
              <a:t> phrase</a:t>
            </a:r>
            <a:r>
              <a:rPr lang="en-US" sz="1600" dirty="0" smtClean="0">
                <a:solidFill>
                  <a:schemeClr val="tx1"/>
                </a:solidFill>
                <a:latin typeface="News Gothic MT" charset="0"/>
                <a:ea typeface="News Gothic MT" charset="0"/>
                <a:cs typeface="News Gothic MT" charset="0"/>
                <a:sym typeface="News Gothic MT" charset="0"/>
              </a:rPr>
              <a:t>&gt;</a:t>
            </a:r>
            <a:endParaRPr lang="en-US" sz="1600" dirty="0">
              <a:solidFill>
                <a:schemeClr val="tx1"/>
              </a:solidFill>
              <a:latin typeface="News Gothic MT" charset="0"/>
              <a:ea typeface="News Gothic MT" charset="0"/>
              <a:cs typeface="News Gothic MT" charset="0"/>
              <a:sym typeface="News Gothic MT" charset="0"/>
            </a:endParaRPr>
          </a:p>
        </p:txBody>
      </p:sp>
      <p:sp>
        <p:nvSpPr>
          <p:cNvPr id="28684" name="Rectangle 14"/>
          <p:cNvSpPr>
            <a:spLocks/>
          </p:cNvSpPr>
          <p:nvPr/>
        </p:nvSpPr>
        <p:spPr bwMode="auto">
          <a:xfrm>
            <a:off x="1784350" y="4483151"/>
            <a:ext cx="1003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solidFill>
                  <a:schemeClr val="tx1"/>
                </a:solidFill>
                <a:latin typeface="News Gothic MT" charset="0"/>
                <a:ea typeface="News Gothic MT" charset="0"/>
                <a:cs typeface="News Gothic MT" charset="0"/>
                <a:sym typeface="News Gothic MT" charset="0"/>
              </a:rPr>
              <a:t>&lt;noun&gt;</a:t>
            </a:r>
          </a:p>
        </p:txBody>
      </p:sp>
      <p:sp>
        <p:nvSpPr>
          <p:cNvPr id="28685" name="Rectangle 15"/>
          <p:cNvSpPr>
            <a:spLocks/>
          </p:cNvSpPr>
          <p:nvPr/>
        </p:nvSpPr>
        <p:spPr bwMode="auto">
          <a:xfrm>
            <a:off x="6553200" y="4797104"/>
            <a:ext cx="1003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solidFill>
                  <a:schemeClr val="tx1"/>
                </a:solidFill>
                <a:latin typeface="News Gothic MT" charset="0"/>
                <a:ea typeface="News Gothic MT" charset="0"/>
                <a:cs typeface="News Gothic MT" charset="0"/>
                <a:sym typeface="News Gothic MT" charset="0"/>
              </a:rPr>
              <a:t>&lt;noun&gt;</a:t>
            </a:r>
          </a:p>
        </p:txBody>
      </p:sp>
      <p:sp>
        <p:nvSpPr>
          <p:cNvPr id="28687" name="Rectangle 17"/>
          <p:cNvSpPr>
            <a:spLocks/>
          </p:cNvSpPr>
          <p:nvPr/>
        </p:nvSpPr>
        <p:spPr bwMode="auto">
          <a:xfrm>
            <a:off x="2782888" y="3581400"/>
            <a:ext cx="1003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&lt;verb&gt;</a:t>
            </a:r>
          </a:p>
        </p:txBody>
      </p:sp>
      <p:cxnSp>
        <p:nvCxnSpPr>
          <p:cNvPr id="28689" name="AutoShape 19"/>
          <p:cNvCxnSpPr>
            <a:cxnSpLocks noChangeShapeType="1"/>
          </p:cNvCxnSpPr>
          <p:nvPr/>
        </p:nvCxnSpPr>
        <p:spPr bwMode="auto">
          <a:xfrm flipH="1">
            <a:off x="1447800" y="2438400"/>
            <a:ext cx="2514600" cy="914400"/>
          </a:xfrm>
          <a:prstGeom prst="straightConnector1">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28690" name="AutoShape 20"/>
          <p:cNvCxnSpPr>
            <a:cxnSpLocks noChangeShapeType="1"/>
            <a:endCxn id="28687" idx="0"/>
          </p:cNvCxnSpPr>
          <p:nvPr/>
        </p:nvCxnSpPr>
        <p:spPr bwMode="auto">
          <a:xfrm flipH="1">
            <a:off x="3284538" y="2438400"/>
            <a:ext cx="677862" cy="11430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1" name="AutoShape 21"/>
          <p:cNvCxnSpPr>
            <a:cxnSpLocks noChangeShapeType="1"/>
            <a:endCxn id="28683" idx="0"/>
          </p:cNvCxnSpPr>
          <p:nvPr/>
        </p:nvCxnSpPr>
        <p:spPr bwMode="auto">
          <a:xfrm>
            <a:off x="3962400" y="2438400"/>
            <a:ext cx="1208854" cy="11430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2" name="AutoShape 22"/>
          <p:cNvCxnSpPr>
            <a:cxnSpLocks noChangeShapeType="1"/>
            <a:stCxn id="28683" idx="2"/>
          </p:cNvCxnSpPr>
          <p:nvPr/>
        </p:nvCxnSpPr>
        <p:spPr bwMode="auto">
          <a:xfrm flipH="1">
            <a:off x="4235450" y="3827621"/>
            <a:ext cx="935804" cy="892508"/>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4" name="AutoShape 24"/>
          <p:cNvCxnSpPr>
            <a:cxnSpLocks noChangeShapeType="1"/>
            <a:endCxn id="28679" idx="0"/>
          </p:cNvCxnSpPr>
          <p:nvPr/>
        </p:nvCxnSpPr>
        <p:spPr bwMode="auto">
          <a:xfrm flipH="1">
            <a:off x="3089103" y="3818246"/>
            <a:ext cx="97717" cy="1744354"/>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5" name="AutoShape 25"/>
          <p:cNvCxnSpPr>
            <a:cxnSpLocks noChangeShapeType="1"/>
            <a:stCxn id="45" idx="2"/>
          </p:cNvCxnSpPr>
          <p:nvPr/>
        </p:nvCxnSpPr>
        <p:spPr bwMode="auto">
          <a:xfrm flipH="1">
            <a:off x="660726" y="3602720"/>
            <a:ext cx="787074" cy="81688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6" name="AutoShape 26"/>
          <p:cNvCxnSpPr>
            <a:cxnSpLocks noChangeShapeType="1"/>
          </p:cNvCxnSpPr>
          <p:nvPr/>
        </p:nvCxnSpPr>
        <p:spPr bwMode="auto">
          <a:xfrm>
            <a:off x="2234874" y="4808846"/>
            <a:ext cx="25563" cy="824405"/>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cxnSp>
        <p:nvCxnSpPr>
          <p:cNvPr id="28697" name="AutoShape 27"/>
          <p:cNvCxnSpPr>
            <a:cxnSpLocks noChangeShapeType="1"/>
          </p:cNvCxnSpPr>
          <p:nvPr/>
        </p:nvCxnSpPr>
        <p:spPr bwMode="auto">
          <a:xfrm>
            <a:off x="5166825" y="3818246"/>
            <a:ext cx="0" cy="99060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sp>
        <p:nvSpPr>
          <p:cNvPr id="45" name="Rectangle 16"/>
          <p:cNvSpPr>
            <a:spLocks/>
          </p:cNvSpPr>
          <p:nvPr/>
        </p:nvSpPr>
        <p:spPr bwMode="auto">
          <a:xfrm>
            <a:off x="660725" y="3356499"/>
            <a:ext cx="15741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solidFill>
                  <a:schemeClr val="tx1"/>
                </a:solidFill>
                <a:latin typeface="News Gothic MT" charset="0"/>
                <a:ea typeface="News Gothic MT" charset="0"/>
                <a:cs typeface="News Gothic MT" charset="0"/>
                <a:sym typeface="News Gothic MT" charset="0"/>
              </a:rPr>
              <a:t>&lt;</a:t>
            </a:r>
            <a:r>
              <a:rPr lang="en-US" sz="1600" dirty="0" smtClean="0">
                <a:solidFill>
                  <a:schemeClr val="tx1"/>
                </a:solidFill>
                <a:latin typeface="News Gothic MT" charset="0"/>
                <a:ea typeface="News Gothic MT" charset="0"/>
                <a:cs typeface="News Gothic MT" charset="0"/>
                <a:sym typeface="News Gothic MT" charset="0"/>
              </a:rPr>
              <a:t>subject</a:t>
            </a:r>
            <a:r>
              <a:rPr lang="sr-Latn-RS" sz="1600" dirty="0" smtClean="0">
                <a:solidFill>
                  <a:schemeClr val="tx1"/>
                </a:solidFill>
                <a:latin typeface="News Gothic MT" charset="0"/>
                <a:ea typeface="News Gothic MT" charset="0"/>
                <a:cs typeface="News Gothic MT" charset="0"/>
                <a:sym typeface="News Gothic MT" charset="0"/>
              </a:rPr>
              <a:t> phrase</a:t>
            </a:r>
            <a:r>
              <a:rPr lang="en-US" sz="1600" dirty="0" smtClean="0">
                <a:solidFill>
                  <a:schemeClr val="tx1"/>
                </a:solidFill>
                <a:latin typeface="News Gothic MT" charset="0"/>
                <a:ea typeface="News Gothic MT" charset="0"/>
                <a:cs typeface="News Gothic MT" charset="0"/>
                <a:sym typeface="News Gothic MT" charset="0"/>
              </a:rPr>
              <a:t>&gt;</a:t>
            </a:r>
            <a:endParaRPr lang="en-US" sz="1600" dirty="0">
              <a:solidFill>
                <a:schemeClr val="tx1"/>
              </a:solidFill>
              <a:latin typeface="News Gothic MT" charset="0"/>
              <a:ea typeface="News Gothic MT" charset="0"/>
              <a:cs typeface="News Gothic MT" charset="0"/>
              <a:sym typeface="News Gothic MT" charset="0"/>
            </a:endParaRPr>
          </a:p>
        </p:txBody>
      </p:sp>
      <p:cxnSp>
        <p:nvCxnSpPr>
          <p:cNvPr id="50" name="AutoShape 25"/>
          <p:cNvCxnSpPr>
            <a:cxnSpLocks noChangeShapeType="1"/>
            <a:stCxn id="45" idx="2"/>
          </p:cNvCxnSpPr>
          <p:nvPr/>
        </p:nvCxnSpPr>
        <p:spPr bwMode="auto">
          <a:xfrm>
            <a:off x="1447800" y="3602720"/>
            <a:ext cx="685800" cy="818360"/>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sp>
        <p:nvSpPr>
          <p:cNvPr id="55" name="Rectangle 14"/>
          <p:cNvSpPr>
            <a:spLocks/>
          </p:cNvSpPr>
          <p:nvPr/>
        </p:nvSpPr>
        <p:spPr bwMode="auto">
          <a:xfrm>
            <a:off x="159075" y="4421080"/>
            <a:ext cx="12214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smtClean="0">
                <a:solidFill>
                  <a:schemeClr val="tx1"/>
                </a:solidFill>
                <a:latin typeface="News Gothic MT" charset="0"/>
                <a:ea typeface="News Gothic MT" charset="0"/>
                <a:cs typeface="News Gothic MT" charset="0"/>
                <a:sym typeface="News Gothic MT" charset="0"/>
              </a:rPr>
              <a:t>&lt;</a:t>
            </a:r>
            <a:r>
              <a:rPr lang="sr-Latn-RS" sz="1600" dirty="0" smtClean="0">
                <a:latin typeface="News Gothic MT" charset="0"/>
                <a:ea typeface="News Gothic MT" charset="0"/>
                <a:cs typeface="News Gothic MT" charset="0"/>
                <a:sym typeface="News Gothic MT" charset="0"/>
              </a:rPr>
              <a:t>determiner</a:t>
            </a:r>
            <a:r>
              <a:rPr lang="en-US" sz="1600" dirty="0" smtClean="0">
                <a:solidFill>
                  <a:schemeClr val="tx1"/>
                </a:solidFill>
                <a:latin typeface="News Gothic MT" charset="0"/>
                <a:ea typeface="News Gothic MT" charset="0"/>
                <a:cs typeface="News Gothic MT" charset="0"/>
                <a:sym typeface="News Gothic MT" charset="0"/>
              </a:rPr>
              <a:t>&gt;</a:t>
            </a:r>
            <a:endParaRPr lang="en-US" sz="1600" dirty="0">
              <a:solidFill>
                <a:schemeClr val="tx1"/>
              </a:solidFill>
              <a:latin typeface="News Gothic MT" charset="0"/>
              <a:ea typeface="News Gothic MT" charset="0"/>
              <a:cs typeface="News Gothic MT" charset="0"/>
              <a:sym typeface="News Gothic MT" charset="0"/>
            </a:endParaRPr>
          </a:p>
        </p:txBody>
      </p:sp>
      <p:cxnSp>
        <p:nvCxnSpPr>
          <p:cNvPr id="56" name="AutoShape 26"/>
          <p:cNvCxnSpPr>
            <a:cxnSpLocks noChangeShapeType="1"/>
          </p:cNvCxnSpPr>
          <p:nvPr/>
        </p:nvCxnSpPr>
        <p:spPr bwMode="auto">
          <a:xfrm flipH="1">
            <a:off x="635163" y="4624896"/>
            <a:ext cx="25563" cy="937704"/>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sp>
        <p:nvSpPr>
          <p:cNvPr id="58" name="Rectangle 8"/>
          <p:cNvSpPr>
            <a:spLocks/>
          </p:cNvSpPr>
          <p:nvPr/>
        </p:nvSpPr>
        <p:spPr bwMode="auto">
          <a:xfrm>
            <a:off x="336550" y="5633251"/>
            <a:ext cx="3302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sr-Latn-RS" sz="1600" dirty="0" smtClean="0">
                <a:solidFill>
                  <a:schemeClr val="tx1"/>
                </a:solidFill>
                <a:latin typeface="News Gothic MT" charset="0"/>
                <a:ea typeface="News Gothic MT" charset="0"/>
                <a:cs typeface="News Gothic MT" charset="0"/>
                <a:sym typeface="News Gothic MT" charset="0"/>
              </a:rPr>
              <a:t>Der</a:t>
            </a:r>
            <a:endParaRPr lang="en-US" sz="1600" dirty="0">
              <a:solidFill>
                <a:schemeClr val="tx1"/>
              </a:solidFill>
              <a:latin typeface="News Gothic MT" charset="0"/>
              <a:ea typeface="News Gothic MT" charset="0"/>
              <a:cs typeface="News Gothic MT" charset="0"/>
              <a:sym typeface="News Gothic MT" charset="0"/>
            </a:endParaRPr>
          </a:p>
        </p:txBody>
      </p:sp>
      <p:sp>
        <p:nvSpPr>
          <p:cNvPr id="80" name="Rectangle 14"/>
          <p:cNvSpPr>
            <a:spLocks/>
          </p:cNvSpPr>
          <p:nvPr/>
        </p:nvSpPr>
        <p:spPr bwMode="auto">
          <a:xfrm>
            <a:off x="3422680" y="4720129"/>
            <a:ext cx="12214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smtClean="0">
                <a:solidFill>
                  <a:schemeClr val="tx1"/>
                </a:solidFill>
                <a:latin typeface="News Gothic MT" charset="0"/>
                <a:ea typeface="News Gothic MT" charset="0"/>
                <a:cs typeface="News Gothic MT" charset="0"/>
                <a:sym typeface="News Gothic MT" charset="0"/>
              </a:rPr>
              <a:t>&lt;</a:t>
            </a:r>
            <a:r>
              <a:rPr lang="sr-Latn-RS" sz="1600" dirty="0" smtClean="0">
                <a:latin typeface="News Gothic MT" charset="0"/>
                <a:ea typeface="News Gothic MT" charset="0"/>
                <a:cs typeface="News Gothic MT" charset="0"/>
                <a:sym typeface="News Gothic MT" charset="0"/>
              </a:rPr>
              <a:t>determiner</a:t>
            </a:r>
            <a:r>
              <a:rPr lang="en-US" sz="1600" dirty="0" smtClean="0">
                <a:solidFill>
                  <a:schemeClr val="tx1"/>
                </a:solidFill>
                <a:latin typeface="News Gothic MT" charset="0"/>
                <a:ea typeface="News Gothic MT" charset="0"/>
                <a:cs typeface="News Gothic MT" charset="0"/>
                <a:sym typeface="News Gothic MT" charset="0"/>
              </a:rPr>
              <a:t>&gt;</a:t>
            </a:r>
            <a:endParaRPr lang="en-US" sz="1600" dirty="0">
              <a:solidFill>
                <a:schemeClr val="tx1"/>
              </a:solidFill>
              <a:latin typeface="News Gothic MT" charset="0"/>
              <a:ea typeface="News Gothic MT" charset="0"/>
              <a:cs typeface="News Gothic MT" charset="0"/>
              <a:sym typeface="News Gothic MT" charset="0"/>
            </a:endParaRPr>
          </a:p>
        </p:txBody>
      </p:sp>
      <p:cxnSp>
        <p:nvCxnSpPr>
          <p:cNvPr id="81" name="AutoShape 22"/>
          <p:cNvCxnSpPr>
            <a:cxnSpLocks noChangeShapeType="1"/>
          </p:cNvCxnSpPr>
          <p:nvPr/>
        </p:nvCxnSpPr>
        <p:spPr bwMode="auto">
          <a:xfrm>
            <a:off x="4114800" y="4992997"/>
            <a:ext cx="0" cy="569603"/>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sp>
        <p:nvSpPr>
          <p:cNvPr id="84" name="Rectangle 10"/>
          <p:cNvSpPr>
            <a:spLocks/>
          </p:cNvSpPr>
          <p:nvPr/>
        </p:nvSpPr>
        <p:spPr bwMode="auto">
          <a:xfrm>
            <a:off x="3880761" y="5637927"/>
            <a:ext cx="27251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sr-Latn-RS" sz="1600" dirty="0" smtClean="0">
                <a:latin typeface="News Gothic MT" charset="0"/>
                <a:ea typeface="News Gothic MT" charset="0"/>
                <a:cs typeface="News Gothic MT" charset="0"/>
                <a:sym typeface="News Gothic MT" charset="0"/>
              </a:rPr>
              <a:t>d</a:t>
            </a:r>
            <a:r>
              <a:rPr lang="sr-Latn-RS" sz="1600" dirty="0" smtClean="0">
                <a:solidFill>
                  <a:schemeClr val="tx1"/>
                </a:solidFill>
                <a:latin typeface="News Gothic MT" charset="0"/>
                <a:ea typeface="News Gothic MT" charset="0"/>
                <a:cs typeface="News Gothic MT" charset="0"/>
                <a:sym typeface="News Gothic MT" charset="0"/>
              </a:rPr>
              <a:t>ie</a:t>
            </a:r>
            <a:endParaRPr lang="en-US" sz="1600" dirty="0">
              <a:solidFill>
                <a:schemeClr val="tx1"/>
              </a:solidFill>
              <a:latin typeface="News Gothic MT" charset="0"/>
              <a:ea typeface="News Gothic MT" charset="0"/>
              <a:cs typeface="News Gothic MT" charset="0"/>
              <a:sym typeface="News Gothic MT" charset="0"/>
            </a:endParaRPr>
          </a:p>
        </p:txBody>
      </p:sp>
      <p:cxnSp>
        <p:nvCxnSpPr>
          <p:cNvPr id="85" name="AutoShape 27"/>
          <p:cNvCxnSpPr>
            <a:cxnSpLocks noChangeShapeType="1"/>
            <a:stCxn id="28683" idx="2"/>
          </p:cNvCxnSpPr>
          <p:nvPr/>
        </p:nvCxnSpPr>
        <p:spPr bwMode="auto">
          <a:xfrm>
            <a:off x="5171254" y="3827621"/>
            <a:ext cx="1839146" cy="954579"/>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sp>
        <p:nvSpPr>
          <p:cNvPr id="88" name="Rectangle 14"/>
          <p:cNvSpPr>
            <a:spLocks/>
          </p:cNvSpPr>
          <p:nvPr/>
        </p:nvSpPr>
        <p:spPr bwMode="auto">
          <a:xfrm>
            <a:off x="4703352" y="4782200"/>
            <a:ext cx="10483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smtClean="0">
                <a:solidFill>
                  <a:schemeClr val="tx1"/>
                </a:solidFill>
                <a:latin typeface="News Gothic MT" charset="0"/>
                <a:ea typeface="News Gothic MT" charset="0"/>
                <a:cs typeface="News Gothic MT" charset="0"/>
                <a:sym typeface="News Gothic MT" charset="0"/>
              </a:rPr>
              <a:t>&lt;</a:t>
            </a:r>
            <a:r>
              <a:rPr lang="sr-Latn-RS" sz="1600" dirty="0" smtClean="0">
                <a:solidFill>
                  <a:schemeClr val="tx1"/>
                </a:solidFill>
                <a:latin typeface="News Gothic MT" charset="0"/>
                <a:ea typeface="News Gothic MT" charset="0"/>
                <a:cs typeface="News Gothic MT" charset="0"/>
                <a:sym typeface="News Gothic MT" charset="0"/>
              </a:rPr>
              <a:t>adjective</a:t>
            </a:r>
            <a:r>
              <a:rPr lang="en-US" sz="1600" dirty="0" smtClean="0">
                <a:solidFill>
                  <a:schemeClr val="tx1"/>
                </a:solidFill>
                <a:latin typeface="News Gothic MT" charset="0"/>
                <a:ea typeface="News Gothic MT" charset="0"/>
                <a:cs typeface="News Gothic MT" charset="0"/>
                <a:sym typeface="News Gothic MT" charset="0"/>
              </a:rPr>
              <a:t>&gt;</a:t>
            </a:r>
            <a:endParaRPr lang="en-US" sz="1600" dirty="0">
              <a:solidFill>
                <a:schemeClr val="tx1"/>
              </a:solidFill>
              <a:latin typeface="News Gothic MT" charset="0"/>
              <a:ea typeface="News Gothic MT" charset="0"/>
              <a:cs typeface="News Gothic MT" charset="0"/>
              <a:sym typeface="News Gothic MT" charset="0"/>
            </a:endParaRPr>
          </a:p>
        </p:txBody>
      </p:sp>
      <p:cxnSp>
        <p:nvCxnSpPr>
          <p:cNvPr id="90" name="AutoShape 27"/>
          <p:cNvCxnSpPr>
            <a:cxnSpLocks noChangeShapeType="1"/>
          </p:cNvCxnSpPr>
          <p:nvPr/>
        </p:nvCxnSpPr>
        <p:spPr bwMode="auto">
          <a:xfrm>
            <a:off x="5172755" y="5028421"/>
            <a:ext cx="0" cy="732616"/>
          </a:xfrm>
          <a:prstGeom prst="straightConnector1">
            <a:avLst/>
          </a:prstGeom>
          <a:noFill/>
          <a:ln w="9525">
            <a:solidFill>
              <a:srgbClr val="000020"/>
            </a:solidFill>
            <a:round/>
            <a:headEnd/>
            <a:tailEnd/>
          </a:ln>
          <a:extLst>
            <a:ext uri="{909E8E84-426E-40DD-AFC4-6F175D3DCCD1}">
              <a14:hiddenFill xmlns:a14="http://schemas.microsoft.com/office/drawing/2010/main">
                <a:noFill/>
              </a14:hiddenFill>
            </a:ext>
          </a:extLst>
        </p:spPr>
      </p:cxnSp>
      <p:sp>
        <p:nvSpPr>
          <p:cNvPr id="92" name="Rectangle 10"/>
          <p:cNvSpPr>
            <a:spLocks/>
          </p:cNvSpPr>
          <p:nvPr/>
        </p:nvSpPr>
        <p:spPr bwMode="auto">
          <a:xfrm>
            <a:off x="4932786" y="5761037"/>
            <a:ext cx="7742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sr-Latn-RS" sz="1600" dirty="0" smtClean="0">
                <a:latin typeface="News Gothic MT" charset="0"/>
                <a:ea typeface="News Gothic MT" charset="0"/>
                <a:cs typeface="News Gothic MT" charset="0"/>
                <a:sym typeface="News Gothic MT" charset="0"/>
              </a:rPr>
              <a:t>schoene</a:t>
            </a:r>
            <a:endParaRPr lang="en-US" sz="1600" dirty="0">
              <a:solidFill>
                <a:schemeClr val="tx1"/>
              </a:solidFill>
              <a:latin typeface="News Gothic MT" charset="0"/>
              <a:ea typeface="News Gothic MT" charset="0"/>
              <a:cs typeface="News Gothic MT" charset="0"/>
              <a:sym typeface="News Gothic MT" charset="0"/>
            </a:endParaRPr>
          </a:p>
        </p:txBody>
      </p:sp>
    </p:spTree>
    <p:extLst>
      <p:ext uri="{BB962C8B-B14F-4D97-AF65-F5344CB8AC3E}">
        <p14:creationId xmlns:p14="http://schemas.microsoft.com/office/powerpoint/2010/main" val="3002273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Logika prvog reda</a:t>
            </a:r>
            <a:endParaRPr lang="en-GB" dirty="0"/>
          </a:p>
        </p:txBody>
      </p:sp>
      <p:sp>
        <p:nvSpPr>
          <p:cNvPr id="3" name="Content Placeholder 2"/>
          <p:cNvSpPr>
            <a:spLocks noGrp="1"/>
          </p:cNvSpPr>
          <p:nvPr>
            <p:ph idx="1"/>
          </p:nvPr>
        </p:nvSpPr>
        <p:spPr/>
        <p:txBody>
          <a:bodyPr>
            <a:normAutofit fontScale="92500" lnSpcReduction="20000"/>
          </a:bodyPr>
          <a:lstStyle/>
          <a:p>
            <a:r>
              <a:rPr lang="sr-Latn-RS" i="1" dirty="0" smtClean="0"/>
              <a:t>Objektne varijable</a:t>
            </a:r>
            <a:r>
              <a:rPr lang="sr-Latn-RS" dirty="0" smtClean="0"/>
              <a:t> su elementi koje čine nizovi objektnih simbola</a:t>
            </a:r>
          </a:p>
          <a:p>
            <a:pPr lvl="1"/>
            <a:r>
              <a:rPr lang="sr-Latn-RS" dirty="0" smtClean="0"/>
              <a:t>Na primer </a:t>
            </a:r>
            <a:r>
              <a:rPr lang="en-GB" i="1" dirty="0"/>
              <a:t>x, y, z, x</a:t>
            </a:r>
            <a:r>
              <a:rPr lang="en-GB" dirty="0"/>
              <a:t>1</a:t>
            </a:r>
            <a:r>
              <a:rPr lang="en-GB" i="1" dirty="0"/>
              <a:t>, y</a:t>
            </a:r>
            <a:r>
              <a:rPr lang="en-GB" dirty="0"/>
              <a:t>1</a:t>
            </a:r>
            <a:r>
              <a:rPr lang="en-GB" i="1" dirty="0"/>
              <a:t>, </a:t>
            </a:r>
            <a:r>
              <a:rPr lang="en-GB" i="1" dirty="0" smtClean="0"/>
              <a:t>z</a:t>
            </a:r>
            <a:r>
              <a:rPr lang="en-GB" dirty="0" smtClean="0"/>
              <a:t>1</a:t>
            </a:r>
            <a:endParaRPr lang="sr-Latn-RS" dirty="0" smtClean="0"/>
          </a:p>
          <a:p>
            <a:r>
              <a:rPr lang="sr-Latn-RS" i="1" dirty="0" smtClean="0"/>
              <a:t>Termovi</a:t>
            </a:r>
            <a:r>
              <a:rPr lang="sr-Latn-RS" dirty="0" smtClean="0"/>
              <a:t> signature </a:t>
            </a:r>
            <a:r>
              <a:rPr lang="el-GR" i="1" dirty="0" smtClean="0"/>
              <a:t>σ</a:t>
            </a:r>
            <a:r>
              <a:rPr lang="sr-Latn-RS" i="1" dirty="0" smtClean="0"/>
              <a:t> </a:t>
            </a:r>
            <a:r>
              <a:rPr lang="sr-Latn-RS" dirty="0" smtClean="0"/>
              <a:t>su sačinjeni od </a:t>
            </a:r>
            <a:r>
              <a:rPr lang="sr-Latn-RS" i="1" dirty="0" smtClean="0"/>
              <a:t>objektnih varijabli </a:t>
            </a:r>
            <a:r>
              <a:rPr lang="sr-Latn-RS" dirty="0" smtClean="0"/>
              <a:t>i </a:t>
            </a:r>
            <a:r>
              <a:rPr lang="sr-Latn-RS" i="1" dirty="0" smtClean="0"/>
              <a:t>funkcijskih konstanti </a:t>
            </a:r>
            <a:r>
              <a:rPr lang="sr-Latn-RS" dirty="0" smtClean="0"/>
              <a:t>za </a:t>
            </a:r>
            <a:r>
              <a:rPr lang="el-GR" i="1" dirty="0" smtClean="0"/>
              <a:t>σ</a:t>
            </a:r>
            <a:endParaRPr lang="sr-Latn-RS" i="1" dirty="0" smtClean="0"/>
          </a:p>
          <a:p>
            <a:r>
              <a:rPr lang="sr-Latn-RS" i="1" dirty="0" smtClean="0"/>
              <a:t>Atomična formula</a:t>
            </a:r>
            <a:r>
              <a:rPr lang="sr-Latn-RS" dirty="0" smtClean="0"/>
              <a:t> signature </a:t>
            </a:r>
            <a:r>
              <a:rPr lang="el-GR" i="1" dirty="0" smtClean="0"/>
              <a:t>σ</a:t>
            </a:r>
            <a:r>
              <a:rPr lang="sr-Latn-RS" i="1" dirty="0" smtClean="0"/>
              <a:t> </a:t>
            </a:r>
            <a:r>
              <a:rPr lang="en-GB" dirty="0" smtClean="0"/>
              <a:t>je</a:t>
            </a:r>
            <a:r>
              <a:rPr lang="en-GB" i="1" dirty="0" smtClean="0"/>
              <a:t> </a:t>
            </a:r>
            <a:r>
              <a:rPr lang="sr-Latn-RS" dirty="0" smtClean="0"/>
              <a:t>izraz oblika </a:t>
            </a:r>
            <a:r>
              <a:rPr lang="fr-FR" i="1" dirty="0"/>
              <a:t>P(t</a:t>
            </a:r>
            <a:r>
              <a:rPr lang="fr-FR" baseline="-25000" dirty="0"/>
              <a:t>1</a:t>
            </a:r>
            <a:r>
              <a:rPr lang="fr-FR" i="1" dirty="0"/>
              <a:t>, . . . , </a:t>
            </a:r>
            <a:r>
              <a:rPr lang="fr-FR" i="1" dirty="0" err="1"/>
              <a:t>t</a:t>
            </a:r>
            <a:r>
              <a:rPr lang="fr-FR" i="1" baseline="-25000" dirty="0" err="1"/>
              <a:t>n</a:t>
            </a:r>
            <a:r>
              <a:rPr lang="fr-FR" i="1" dirty="0"/>
              <a:t>) </a:t>
            </a:r>
            <a:r>
              <a:rPr lang="sr-Latn-RS" dirty="0" smtClean="0"/>
              <a:t>ili</a:t>
            </a:r>
            <a:r>
              <a:rPr lang="fr-FR" dirty="0" smtClean="0"/>
              <a:t> </a:t>
            </a:r>
            <a:r>
              <a:rPr lang="fr-FR" i="1" dirty="0"/>
              <a:t>t</a:t>
            </a:r>
            <a:r>
              <a:rPr lang="fr-FR" baseline="-25000" dirty="0"/>
              <a:t>1</a:t>
            </a:r>
            <a:r>
              <a:rPr lang="fr-FR" dirty="0"/>
              <a:t> = </a:t>
            </a:r>
            <a:r>
              <a:rPr lang="fr-FR" i="1" dirty="0" smtClean="0"/>
              <a:t>t</a:t>
            </a:r>
            <a:r>
              <a:rPr lang="fr-FR" baseline="-25000" dirty="0" smtClean="0"/>
              <a:t>2</a:t>
            </a:r>
            <a:r>
              <a:rPr lang="sr-Latn-RS" dirty="0"/>
              <a:t> </a:t>
            </a:r>
            <a:r>
              <a:rPr lang="sr-Latn-RS" dirty="0" smtClean="0"/>
              <a:t>, gde je </a:t>
            </a:r>
            <a:r>
              <a:rPr lang="sr-Latn-RS" i="1" dirty="0" smtClean="0"/>
              <a:t>P</a:t>
            </a:r>
            <a:r>
              <a:rPr lang="sr-Latn-RS" dirty="0" smtClean="0"/>
              <a:t> predikat arnosti </a:t>
            </a:r>
            <a:r>
              <a:rPr lang="sr-Latn-RS" i="1" dirty="0" smtClean="0"/>
              <a:t>n</a:t>
            </a:r>
            <a:r>
              <a:rPr lang="sr-Latn-RS" dirty="0" smtClean="0"/>
              <a:t>, a t</a:t>
            </a:r>
            <a:r>
              <a:rPr lang="sr-Latn-RS" baseline="-25000" dirty="0" smtClean="0"/>
              <a:t>i </a:t>
            </a:r>
            <a:r>
              <a:rPr lang="sr-Latn-RS" dirty="0" smtClean="0"/>
              <a:t>term signature </a:t>
            </a:r>
            <a:r>
              <a:rPr lang="el-GR" i="1" dirty="0" smtClean="0"/>
              <a:t>σ</a:t>
            </a:r>
            <a:endParaRPr lang="sr-Latn-RS" i="1" dirty="0" smtClean="0"/>
          </a:p>
          <a:p>
            <a:r>
              <a:rPr lang="sr-Latn-RS" i="1" dirty="0" smtClean="0"/>
              <a:t>Formule</a:t>
            </a:r>
            <a:r>
              <a:rPr lang="sr-Latn-RS" dirty="0" smtClean="0"/>
              <a:t> logike prvog reda formiraju se od atomičnih formula upotrebom </a:t>
            </a:r>
            <a:r>
              <a:rPr lang="sr-Latn-RS" i="1" dirty="0" smtClean="0"/>
              <a:t>propozicionih veznika</a:t>
            </a:r>
            <a:r>
              <a:rPr lang="sr-Latn-RS" dirty="0" smtClean="0"/>
              <a:t> i </a:t>
            </a:r>
            <a:r>
              <a:rPr lang="sr-Latn-RS" i="1" dirty="0" smtClean="0"/>
              <a:t>kvantifikatora</a:t>
            </a:r>
            <a:r>
              <a:rPr lang="sr-Latn-RS" dirty="0" smtClean="0"/>
              <a:t> </a:t>
            </a:r>
            <a:r>
              <a:rPr lang="en-GB" dirty="0" smtClean="0"/>
              <a:t>∀</a:t>
            </a:r>
            <a:r>
              <a:rPr lang="sr-Latn-RS" dirty="0" smtClean="0"/>
              <a:t> i</a:t>
            </a:r>
            <a:r>
              <a:rPr lang="en-GB" dirty="0" smtClean="0"/>
              <a:t> </a:t>
            </a:r>
            <a:r>
              <a:rPr lang="en-GB" dirty="0"/>
              <a:t>∃.</a:t>
            </a:r>
            <a:endParaRPr lang="en-GB" i="1" dirty="0"/>
          </a:p>
        </p:txBody>
      </p:sp>
    </p:spTree>
    <p:extLst>
      <p:ext uri="{BB962C8B-B14F-4D97-AF65-F5344CB8AC3E}">
        <p14:creationId xmlns:p14="http://schemas.microsoft.com/office/powerpoint/2010/main" val="294941763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Varijable</a:t>
            </a:r>
            <a:endParaRPr lang="en-GB" dirty="0"/>
          </a:p>
        </p:txBody>
      </p:sp>
      <p:sp>
        <p:nvSpPr>
          <p:cNvPr id="3" name="Content Placeholder 2"/>
          <p:cNvSpPr>
            <a:spLocks noGrp="1"/>
          </p:cNvSpPr>
          <p:nvPr>
            <p:ph idx="1"/>
          </p:nvPr>
        </p:nvSpPr>
        <p:spPr/>
        <p:txBody>
          <a:bodyPr/>
          <a:lstStyle/>
          <a:p>
            <a:r>
              <a:rPr lang="sr-Latn-RS" dirty="0" smtClean="0"/>
              <a:t>Pojava varijable </a:t>
            </a:r>
            <a:r>
              <a:rPr lang="sr-Latn-RS" i="1" dirty="0" smtClean="0"/>
              <a:t>v</a:t>
            </a:r>
            <a:r>
              <a:rPr lang="sr-Latn-RS" dirty="0" smtClean="0"/>
              <a:t> u formuli </a:t>
            </a:r>
            <a:r>
              <a:rPr lang="sr-Latn-RS" i="1" dirty="0" smtClean="0"/>
              <a:t>F</a:t>
            </a:r>
            <a:r>
              <a:rPr lang="sr-Latn-RS" dirty="0" smtClean="0"/>
              <a:t> je </a:t>
            </a:r>
            <a:r>
              <a:rPr lang="sr-Latn-RS" i="1" dirty="0" smtClean="0"/>
              <a:t>vezana</a:t>
            </a:r>
            <a:r>
              <a:rPr lang="sr-Latn-RS" dirty="0" smtClean="0"/>
              <a:t> ukoliko pripada podformuli od </a:t>
            </a:r>
            <a:r>
              <a:rPr lang="sr-Latn-RS" i="1" dirty="0" smtClean="0"/>
              <a:t>F </a:t>
            </a:r>
            <a:r>
              <a:rPr lang="sr-Latn-RS" dirty="0" smtClean="0"/>
              <a:t>oblika </a:t>
            </a:r>
            <a:r>
              <a:rPr lang="en-GB" dirty="0"/>
              <a:t>∀</a:t>
            </a:r>
            <a:r>
              <a:rPr lang="en-GB" i="1" dirty="0" err="1"/>
              <a:t>vG</a:t>
            </a:r>
            <a:r>
              <a:rPr lang="en-GB" i="1" dirty="0"/>
              <a:t> </a:t>
            </a:r>
            <a:r>
              <a:rPr lang="sr-Latn-RS" dirty="0" smtClean="0"/>
              <a:t>ili</a:t>
            </a:r>
            <a:r>
              <a:rPr lang="en-GB" dirty="0" smtClean="0"/>
              <a:t> </a:t>
            </a:r>
            <a:r>
              <a:rPr lang="en-GB" dirty="0"/>
              <a:t>∃</a:t>
            </a:r>
            <a:r>
              <a:rPr lang="en-GB" i="1" dirty="0" err="1" smtClean="0"/>
              <a:t>vG</a:t>
            </a:r>
            <a:r>
              <a:rPr lang="sr-Latn-RS" i="1" dirty="0" smtClean="0"/>
              <a:t>.</a:t>
            </a:r>
          </a:p>
          <a:p>
            <a:r>
              <a:rPr lang="sr-Latn-RS" dirty="0" smtClean="0"/>
              <a:t>Inače je pojava varijable </a:t>
            </a:r>
            <a:r>
              <a:rPr lang="sr-Latn-RS" i="1" dirty="0" smtClean="0"/>
              <a:t>slobodna</a:t>
            </a:r>
          </a:p>
          <a:p>
            <a:r>
              <a:rPr lang="sr-Latn-RS" dirty="0" smtClean="0"/>
              <a:t>Ukoliko je makar jedna </a:t>
            </a:r>
            <a:r>
              <a:rPr lang="sr-Latn-RS" i="1" dirty="0" smtClean="0"/>
              <a:t>pojava varijable</a:t>
            </a:r>
            <a:r>
              <a:rPr lang="sr-Latn-RS" dirty="0" smtClean="0"/>
              <a:t> slobodna (nekvatifikovana) onda je i </a:t>
            </a:r>
            <a:r>
              <a:rPr lang="sr-Latn-RS" i="1" dirty="0" smtClean="0"/>
              <a:t>varijabla</a:t>
            </a:r>
            <a:r>
              <a:rPr lang="sr-Latn-RS" dirty="0" smtClean="0"/>
              <a:t> slobodna</a:t>
            </a:r>
          </a:p>
          <a:p>
            <a:endParaRPr lang="sr-Latn-RS" dirty="0" smtClean="0"/>
          </a:p>
          <a:p>
            <a:endParaRPr lang="en-GB" dirty="0"/>
          </a:p>
        </p:txBody>
      </p:sp>
    </p:spTree>
    <p:extLst>
      <p:ext uri="{BB962C8B-B14F-4D97-AF65-F5344CB8AC3E}">
        <p14:creationId xmlns:p14="http://schemas.microsoft.com/office/powerpoint/2010/main" val="131285869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Varijable</a:t>
            </a:r>
            <a:endParaRPr lang="en-GB" dirty="0"/>
          </a:p>
        </p:txBody>
      </p:sp>
      <p:sp>
        <p:nvSpPr>
          <p:cNvPr id="3" name="Content Placeholder 2"/>
          <p:cNvSpPr>
            <a:spLocks noGrp="1"/>
          </p:cNvSpPr>
          <p:nvPr>
            <p:ph idx="1"/>
          </p:nvPr>
        </p:nvSpPr>
        <p:spPr/>
        <p:txBody>
          <a:bodyPr/>
          <a:lstStyle/>
          <a:p>
            <a:r>
              <a:rPr lang="sr-Latn-RS" dirty="0" smtClean="0"/>
              <a:t>Jedna formula može da ima i slobodne i vezane pojave varijable:</a:t>
            </a:r>
          </a:p>
          <a:p>
            <a:pPr marL="0" indent="0" algn="ctr">
              <a:buNone/>
            </a:pPr>
            <a:r>
              <a:rPr lang="en-GB" i="1" dirty="0"/>
              <a:t>P(x) </a:t>
            </a:r>
            <a:r>
              <a:rPr lang="en-GB" dirty="0"/>
              <a:t>∧ ∃</a:t>
            </a:r>
            <a:r>
              <a:rPr lang="en-GB" i="1" dirty="0" err="1"/>
              <a:t>xQ</a:t>
            </a:r>
            <a:r>
              <a:rPr lang="en-GB" i="1" dirty="0"/>
              <a:t>(x</a:t>
            </a:r>
            <a:r>
              <a:rPr lang="en-GB" i="1" dirty="0" smtClean="0"/>
              <a:t>).</a:t>
            </a:r>
            <a:endParaRPr lang="sr-Latn-RS" i="1" dirty="0" smtClean="0"/>
          </a:p>
          <a:p>
            <a:r>
              <a:rPr lang="sr-Latn-RS" dirty="0" smtClean="0"/>
              <a:t>Ova formula ekvivalentna je sa:</a:t>
            </a:r>
          </a:p>
          <a:p>
            <a:pPr marL="0" indent="0" algn="ctr">
              <a:buNone/>
            </a:pPr>
            <a:r>
              <a:rPr lang="en-GB" i="1" dirty="0"/>
              <a:t>P(x) </a:t>
            </a:r>
            <a:r>
              <a:rPr lang="en-GB" dirty="0"/>
              <a:t>∧ ∃</a:t>
            </a:r>
            <a:r>
              <a:rPr lang="en-GB" i="1" dirty="0"/>
              <a:t>x</a:t>
            </a:r>
            <a:r>
              <a:rPr lang="en-GB" baseline="-25000" dirty="0"/>
              <a:t>1</a:t>
            </a:r>
            <a:r>
              <a:rPr lang="en-GB" i="1" dirty="0"/>
              <a:t>Q(x</a:t>
            </a:r>
            <a:r>
              <a:rPr lang="en-GB" baseline="-25000" dirty="0"/>
              <a:t>1</a:t>
            </a:r>
            <a:r>
              <a:rPr lang="en-GB" i="1" dirty="0" smtClean="0"/>
              <a:t>).</a:t>
            </a:r>
            <a:endParaRPr lang="sr-Latn-RS" dirty="0" smtClean="0"/>
          </a:p>
          <a:p>
            <a:r>
              <a:rPr lang="sr-Latn-RS" dirty="0" smtClean="0"/>
              <a:t>I ima značenje:</a:t>
            </a:r>
          </a:p>
          <a:p>
            <a:pPr lvl="1"/>
            <a:r>
              <a:rPr lang="sr-Latn-RS" i="1" dirty="0" smtClean="0"/>
              <a:t>x</a:t>
            </a:r>
            <a:r>
              <a:rPr lang="sr-Latn-RS" dirty="0" smtClean="0"/>
              <a:t> ima svojstvo </a:t>
            </a:r>
            <a:r>
              <a:rPr lang="sr-Latn-RS" i="1" dirty="0" smtClean="0"/>
              <a:t>P</a:t>
            </a:r>
            <a:r>
              <a:rPr lang="sr-Latn-RS" dirty="0" smtClean="0"/>
              <a:t> i postoji neki objekat koji ima svojstvo </a:t>
            </a:r>
            <a:r>
              <a:rPr lang="sr-Latn-RS" i="1" dirty="0" smtClean="0"/>
              <a:t>Q</a:t>
            </a:r>
            <a:endParaRPr lang="en-GB" i="1" dirty="0"/>
          </a:p>
        </p:txBody>
      </p:sp>
    </p:spTree>
    <p:extLst>
      <p:ext uri="{BB962C8B-B14F-4D97-AF65-F5344CB8AC3E}">
        <p14:creationId xmlns:p14="http://schemas.microsoft.com/office/powerpoint/2010/main" val="229884284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Čemu služe slobodne varijable?</a:t>
            </a:r>
            <a:endParaRPr lang="en-GB" dirty="0"/>
          </a:p>
        </p:txBody>
      </p:sp>
      <p:sp>
        <p:nvSpPr>
          <p:cNvPr id="3" name="Content Placeholder 2"/>
          <p:cNvSpPr>
            <a:spLocks noGrp="1"/>
          </p:cNvSpPr>
          <p:nvPr>
            <p:ph idx="1"/>
          </p:nvPr>
        </p:nvSpPr>
        <p:spPr/>
        <p:txBody>
          <a:bodyPr/>
          <a:lstStyle/>
          <a:p>
            <a:r>
              <a:rPr lang="sr-Latn-RS" dirty="0" smtClean="0"/>
              <a:t>Hoćemo da kažemo:</a:t>
            </a:r>
          </a:p>
          <a:p>
            <a:pPr marL="514350" indent="-514350">
              <a:buFont typeface="+mj-lt"/>
              <a:buAutoNum type="arabicPeriod"/>
            </a:pPr>
            <a:r>
              <a:rPr lang="sr-Latn-RS" dirty="0" smtClean="0"/>
              <a:t>Svi vole picu</a:t>
            </a:r>
          </a:p>
          <a:p>
            <a:pPr marL="514350" indent="-514350">
              <a:buFont typeface="+mj-lt"/>
              <a:buAutoNum type="arabicPeriod"/>
            </a:pPr>
            <a:r>
              <a:rPr lang="sr-Latn-RS" dirty="0" smtClean="0"/>
              <a:t>Svako ko voli picu voli i sladoled</a:t>
            </a:r>
          </a:p>
          <a:p>
            <a:pPr marL="0" indent="0">
              <a:buNone/>
            </a:pPr>
            <a:r>
              <a:rPr lang="sr-Latn-RS" dirty="0" smtClean="0"/>
              <a:t>Zaključak: Svi vole sladoled</a:t>
            </a:r>
            <a:endParaRPr lang="en-GB" dirty="0"/>
          </a:p>
        </p:txBody>
      </p:sp>
    </p:spTree>
    <p:extLst>
      <p:ext uri="{BB962C8B-B14F-4D97-AF65-F5344CB8AC3E}">
        <p14:creationId xmlns:p14="http://schemas.microsoft.com/office/powerpoint/2010/main" val="181784449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Čemu služe slobodne varijable?</a:t>
            </a:r>
            <a:endParaRPr lang="en-GB"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sr-Latn-RS" dirty="0" smtClean="0"/>
              <a:t>Svi vole picu (dato)</a:t>
            </a:r>
          </a:p>
          <a:p>
            <a:pPr marL="514350" indent="-514350">
              <a:buFont typeface="+mj-lt"/>
              <a:buAutoNum type="arabicPeriod"/>
            </a:pPr>
            <a:r>
              <a:rPr lang="sr-Latn-RS" dirty="0" smtClean="0"/>
              <a:t>Svako ko voli picu voli i sladoled (dato)</a:t>
            </a:r>
          </a:p>
          <a:p>
            <a:pPr marL="514350" indent="-514350">
              <a:buFont typeface="+mj-lt"/>
              <a:buAutoNum type="arabicPeriod"/>
            </a:pPr>
            <a:r>
              <a:rPr lang="sr-Latn-RS" dirty="0" smtClean="0"/>
              <a:t>Uzmimo bilo koju osobu, neka se zove </a:t>
            </a:r>
            <a:r>
              <a:rPr lang="sr-Latn-RS" b="1" dirty="0" smtClean="0"/>
              <a:t>Pera</a:t>
            </a:r>
            <a:r>
              <a:rPr lang="sr-Latn-RS" dirty="0" smtClean="0"/>
              <a:t>. </a:t>
            </a:r>
            <a:r>
              <a:rPr lang="sr-Latn-RS" b="1" dirty="0" smtClean="0"/>
              <a:t>Pera</a:t>
            </a:r>
            <a:r>
              <a:rPr lang="sr-Latn-RS" dirty="0" smtClean="0"/>
              <a:t> voli picu (sledi iz 1)</a:t>
            </a:r>
          </a:p>
          <a:p>
            <a:pPr marL="514350" indent="-514350">
              <a:buFont typeface="+mj-lt"/>
              <a:buAutoNum type="arabicPeriod"/>
            </a:pPr>
            <a:r>
              <a:rPr lang="sr-Latn-RS" dirty="0" smtClean="0"/>
              <a:t>Ako </a:t>
            </a:r>
            <a:r>
              <a:rPr lang="sr-Latn-RS" b="1" dirty="0" smtClean="0"/>
              <a:t>Pera</a:t>
            </a:r>
            <a:r>
              <a:rPr lang="sr-Latn-RS" dirty="0" smtClean="0"/>
              <a:t> voli picu, voli i sladoled (sledi iz 2)</a:t>
            </a:r>
          </a:p>
          <a:p>
            <a:pPr marL="514350" indent="-514350">
              <a:buFont typeface="+mj-lt"/>
              <a:buAutoNum type="arabicPeriod"/>
            </a:pPr>
            <a:r>
              <a:rPr lang="sr-Latn-RS" dirty="0" smtClean="0"/>
              <a:t>Pera voli sladoled (sledi iz 3 i 4 po modus ponensu)</a:t>
            </a:r>
          </a:p>
          <a:p>
            <a:pPr marL="514350" indent="-514350">
              <a:buFont typeface="+mj-lt"/>
              <a:buAutoNum type="arabicPeriod"/>
            </a:pPr>
            <a:r>
              <a:rPr lang="sr-Latn-RS" dirty="0" smtClean="0"/>
              <a:t>Obzirom da je </a:t>
            </a:r>
            <a:r>
              <a:rPr lang="sr-Latn-RS" b="1" dirty="0" smtClean="0"/>
              <a:t>Pera</a:t>
            </a:r>
            <a:r>
              <a:rPr lang="sr-Latn-RS" dirty="0" smtClean="0"/>
              <a:t> „bilo ko“, ono što važi za njega važi i za svakog drugog.</a:t>
            </a:r>
          </a:p>
          <a:p>
            <a:pPr marL="514350" indent="-514350">
              <a:buFont typeface="+mj-lt"/>
              <a:buAutoNum type="arabicPeriod"/>
            </a:pPr>
            <a:endParaRPr lang="en-GB" dirty="0"/>
          </a:p>
        </p:txBody>
      </p:sp>
    </p:spTree>
    <p:extLst>
      <p:ext uri="{BB962C8B-B14F-4D97-AF65-F5344CB8AC3E}">
        <p14:creationId xmlns:p14="http://schemas.microsoft.com/office/powerpoint/2010/main" val="380616870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Čemu služe slobodne varijable?</a:t>
            </a:r>
            <a:endParaRPr lang="en-GB" dirty="0"/>
          </a:p>
        </p:txBody>
      </p:sp>
      <p:sp>
        <p:nvSpPr>
          <p:cNvPr id="3" name="Content Placeholder 2"/>
          <p:cNvSpPr>
            <a:spLocks noGrp="1"/>
          </p:cNvSpPr>
          <p:nvPr>
            <p:ph idx="1"/>
          </p:nvPr>
        </p:nvSpPr>
        <p:spPr/>
        <p:txBody>
          <a:bodyPr>
            <a:normAutofit fontScale="92500" lnSpcReduction="20000"/>
          </a:bodyPr>
          <a:lstStyle/>
          <a:p>
            <a:r>
              <a:rPr lang="sr-Latn-RS" dirty="0" smtClean="0"/>
              <a:t>Treba nam simbol (ni objektna konstanta ni varijabla) koji će da znači „bilo koja osoba, na primer neka se zove Pera“ i koja će biti ista u formulama u bazi znanja</a:t>
            </a:r>
          </a:p>
          <a:p>
            <a:pPr marL="0" indent="0">
              <a:buNone/>
            </a:pPr>
            <a:r>
              <a:rPr lang="en-GB" dirty="0"/>
              <a:t>∀</a:t>
            </a:r>
            <a:r>
              <a:rPr lang="en-GB" dirty="0" err="1" smtClean="0"/>
              <a:t>xFx</a:t>
            </a:r>
            <a:r>
              <a:rPr lang="sr-Latn-RS" dirty="0" smtClean="0"/>
              <a:t>			</a:t>
            </a:r>
            <a:r>
              <a:rPr lang="en-GB" dirty="0" err="1" smtClean="0"/>
              <a:t>Premis</a:t>
            </a:r>
            <a:r>
              <a:rPr lang="sr-Latn-RS" dirty="0" smtClean="0"/>
              <a:t>a</a:t>
            </a:r>
            <a:endParaRPr lang="en-GB" dirty="0"/>
          </a:p>
          <a:p>
            <a:pPr marL="0" indent="0">
              <a:buNone/>
            </a:pPr>
            <a:r>
              <a:rPr lang="en-GB" dirty="0"/>
              <a:t>∀</a:t>
            </a:r>
            <a:r>
              <a:rPr lang="en-GB" dirty="0" smtClean="0"/>
              <a:t>x(</a:t>
            </a:r>
            <a:r>
              <a:rPr lang="en-GB" dirty="0" err="1" smtClean="0"/>
              <a:t>Fx</a:t>
            </a:r>
            <a:r>
              <a:rPr lang="en-GB" dirty="0" err="1"/>
              <a:t>→Gx</a:t>
            </a:r>
            <a:r>
              <a:rPr lang="en-GB" dirty="0" smtClean="0"/>
              <a:t>)</a:t>
            </a:r>
            <a:r>
              <a:rPr lang="sr-Latn-RS" dirty="0" smtClean="0"/>
              <a:t>	</a:t>
            </a:r>
            <a:r>
              <a:rPr lang="en-GB" dirty="0" smtClean="0"/>
              <a:t> </a:t>
            </a:r>
            <a:r>
              <a:rPr lang="sr-Latn-RS" dirty="0" smtClean="0"/>
              <a:t>	</a:t>
            </a:r>
            <a:r>
              <a:rPr lang="en-GB" dirty="0" err="1" smtClean="0"/>
              <a:t>Premis</a:t>
            </a:r>
            <a:r>
              <a:rPr lang="sr-Latn-RS" dirty="0" smtClean="0"/>
              <a:t>a</a:t>
            </a:r>
            <a:endParaRPr lang="en-GB" dirty="0"/>
          </a:p>
          <a:p>
            <a:pPr marL="0" indent="0">
              <a:buNone/>
            </a:pPr>
            <a:r>
              <a:rPr lang="en-GB" dirty="0" smtClean="0"/>
              <a:t>Fa</a:t>
            </a:r>
            <a:r>
              <a:rPr lang="sr-Latn-RS" dirty="0" smtClean="0"/>
              <a:t>			Iz</a:t>
            </a:r>
            <a:r>
              <a:rPr lang="en-GB" dirty="0" smtClean="0"/>
              <a:t> </a:t>
            </a:r>
            <a:r>
              <a:rPr lang="en-GB" dirty="0"/>
              <a:t>1., Univ. </a:t>
            </a:r>
            <a:r>
              <a:rPr lang="sr-Latn-RS" dirty="0" smtClean="0"/>
              <a:t>Instancijacija</a:t>
            </a:r>
            <a:endParaRPr lang="en-GB" dirty="0"/>
          </a:p>
          <a:p>
            <a:pPr marL="0" indent="0">
              <a:buNone/>
            </a:pPr>
            <a:r>
              <a:rPr lang="en-GB" dirty="0"/>
              <a:t>(</a:t>
            </a:r>
            <a:r>
              <a:rPr lang="en-GB" dirty="0" err="1"/>
              <a:t>Fa→Ga</a:t>
            </a:r>
            <a:r>
              <a:rPr lang="en-GB" dirty="0" smtClean="0"/>
              <a:t>)</a:t>
            </a:r>
            <a:r>
              <a:rPr lang="sr-Latn-RS" dirty="0" smtClean="0"/>
              <a:t>		Iz</a:t>
            </a:r>
            <a:r>
              <a:rPr lang="en-GB" dirty="0" smtClean="0"/>
              <a:t> </a:t>
            </a:r>
            <a:r>
              <a:rPr lang="en-GB" dirty="0"/>
              <a:t>2., Univ. </a:t>
            </a:r>
            <a:r>
              <a:rPr lang="sr-Latn-RS" dirty="0" smtClean="0"/>
              <a:t>Instancijacija</a:t>
            </a:r>
            <a:endParaRPr lang="en-GB" dirty="0"/>
          </a:p>
          <a:p>
            <a:pPr marL="0" indent="0">
              <a:buNone/>
            </a:pPr>
            <a:r>
              <a:rPr lang="en-GB" dirty="0" smtClean="0"/>
              <a:t>Ga</a:t>
            </a:r>
            <a:r>
              <a:rPr lang="sr-Latn-RS" dirty="0" smtClean="0"/>
              <a:t>			Iz</a:t>
            </a:r>
            <a:r>
              <a:rPr lang="en-GB" dirty="0" smtClean="0"/>
              <a:t> </a:t>
            </a:r>
            <a:r>
              <a:rPr lang="en-GB" dirty="0"/>
              <a:t>3, 4 </a:t>
            </a:r>
            <a:r>
              <a:rPr lang="sr-Latn-RS" dirty="0" smtClean="0"/>
              <a:t>po modus ponensu</a:t>
            </a:r>
            <a:endParaRPr lang="en-GB" dirty="0"/>
          </a:p>
          <a:p>
            <a:pPr marL="0" indent="0">
              <a:buNone/>
            </a:pPr>
            <a:r>
              <a:rPr lang="en-GB" dirty="0"/>
              <a:t>∀</a:t>
            </a:r>
            <a:r>
              <a:rPr lang="en-GB" dirty="0" err="1" smtClean="0"/>
              <a:t>xGx</a:t>
            </a:r>
            <a:r>
              <a:rPr lang="sr-Latn-RS" dirty="0" smtClean="0"/>
              <a:t>			Iz</a:t>
            </a:r>
            <a:r>
              <a:rPr lang="en-GB" dirty="0" smtClean="0"/>
              <a:t> </a:t>
            </a:r>
            <a:r>
              <a:rPr lang="en-GB" dirty="0"/>
              <a:t>5, Univ. </a:t>
            </a:r>
            <a:r>
              <a:rPr lang="sr-Latn-RS" dirty="0" smtClean="0"/>
              <a:t>Generalizacija</a:t>
            </a:r>
            <a:endParaRPr lang="en-GB" dirty="0"/>
          </a:p>
          <a:p>
            <a:endParaRPr lang="en-GB" dirty="0"/>
          </a:p>
        </p:txBody>
      </p:sp>
    </p:spTree>
    <p:extLst>
      <p:ext uri="{BB962C8B-B14F-4D97-AF65-F5344CB8AC3E}">
        <p14:creationId xmlns:p14="http://schemas.microsoft.com/office/powerpoint/2010/main" val="149241459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Univerzalno zatvaranje</a:t>
            </a:r>
            <a:endParaRPr lang="en-GB" dirty="0"/>
          </a:p>
        </p:txBody>
      </p:sp>
      <p:sp>
        <p:nvSpPr>
          <p:cNvPr id="3" name="Content Placeholder 2"/>
          <p:cNvSpPr>
            <a:spLocks noGrp="1"/>
          </p:cNvSpPr>
          <p:nvPr>
            <p:ph idx="1"/>
          </p:nvPr>
        </p:nvSpPr>
        <p:spPr/>
        <p:txBody>
          <a:bodyPr/>
          <a:lstStyle/>
          <a:p>
            <a:r>
              <a:rPr lang="sr-Latn-RS" dirty="0" smtClean="0"/>
              <a:t>Formula je </a:t>
            </a:r>
            <a:r>
              <a:rPr lang="sr-Latn-RS" i="1" dirty="0" smtClean="0"/>
              <a:t>zatvorena </a:t>
            </a:r>
            <a:r>
              <a:rPr lang="sr-Latn-RS" dirty="0" smtClean="0"/>
              <a:t>ukoliko nema ni jednu slobodnu varijablu</a:t>
            </a:r>
          </a:p>
          <a:p>
            <a:r>
              <a:rPr lang="sr-Latn-RS" i="1" dirty="0" smtClean="0"/>
              <a:t>Univerzalno zatvaranje</a:t>
            </a:r>
            <a:r>
              <a:rPr lang="sr-Latn-RS" dirty="0" smtClean="0"/>
              <a:t> formule </a:t>
            </a:r>
            <a:r>
              <a:rPr lang="sr-Latn-RS" i="1" dirty="0" smtClean="0"/>
              <a:t>F</a:t>
            </a:r>
            <a:r>
              <a:rPr lang="sr-Latn-RS" dirty="0" smtClean="0"/>
              <a:t> je iskaz </a:t>
            </a:r>
            <a:r>
              <a:rPr lang="en-GB" dirty="0"/>
              <a:t>∀</a:t>
            </a:r>
            <a:r>
              <a:rPr lang="en-GB" i="1" dirty="0"/>
              <a:t>v</a:t>
            </a:r>
            <a:r>
              <a:rPr lang="en-GB" baseline="-25000" dirty="0"/>
              <a:t>1</a:t>
            </a:r>
            <a:r>
              <a:rPr lang="en-GB" dirty="0"/>
              <a:t> </a:t>
            </a:r>
            <a:r>
              <a:rPr lang="en-GB" i="1" dirty="0" smtClean="0"/>
              <a:t>. </a:t>
            </a:r>
            <a:r>
              <a:rPr lang="en-GB" i="1" dirty="0"/>
              <a:t>. . </a:t>
            </a:r>
            <a:r>
              <a:rPr lang="en-GB" i="1" dirty="0" err="1" smtClean="0"/>
              <a:t>v</a:t>
            </a:r>
            <a:r>
              <a:rPr lang="en-GB" i="1" baseline="-25000" dirty="0" err="1" smtClean="0"/>
              <a:t>n</a:t>
            </a:r>
            <a:r>
              <a:rPr lang="en-GB" i="1" dirty="0" err="1" smtClean="0"/>
              <a:t>F</a:t>
            </a:r>
            <a:r>
              <a:rPr lang="sr-Latn-RS" dirty="0" smtClean="0"/>
              <a:t> gde su </a:t>
            </a:r>
            <a:r>
              <a:rPr lang="en-GB" i="1" dirty="0" smtClean="0"/>
              <a:t>v</a:t>
            </a:r>
            <a:r>
              <a:rPr lang="en-GB" baseline="-25000" dirty="0" smtClean="0"/>
              <a:t>1</a:t>
            </a:r>
            <a:r>
              <a:rPr lang="sr-Latn-RS" dirty="0" smtClean="0"/>
              <a:t>,</a:t>
            </a:r>
            <a:r>
              <a:rPr lang="en-GB" i="1" dirty="0" smtClean="0"/>
              <a:t>. </a:t>
            </a:r>
            <a:r>
              <a:rPr lang="en-GB" i="1" dirty="0"/>
              <a:t>. </a:t>
            </a:r>
            <a:r>
              <a:rPr lang="en-GB" i="1" dirty="0" smtClean="0"/>
              <a:t>.</a:t>
            </a:r>
            <a:r>
              <a:rPr lang="sr-Latn-RS" i="1" dirty="0" smtClean="0"/>
              <a:t>,</a:t>
            </a:r>
            <a:r>
              <a:rPr lang="en-GB" i="1" dirty="0" err="1" smtClean="0"/>
              <a:t>v</a:t>
            </a:r>
            <a:r>
              <a:rPr lang="en-GB" i="1" baseline="-25000" dirty="0" err="1" smtClean="0"/>
              <a:t>n</a:t>
            </a:r>
            <a:r>
              <a:rPr lang="sr-Latn-RS" i="1" baseline="-25000" dirty="0" smtClean="0"/>
              <a:t> </a:t>
            </a:r>
            <a:r>
              <a:rPr lang="sr-Latn-RS" dirty="0" smtClean="0"/>
              <a:t>slobodne varijable </a:t>
            </a:r>
            <a:r>
              <a:rPr lang="sr-Latn-RS" i="1" dirty="0" smtClean="0"/>
              <a:t>F</a:t>
            </a:r>
            <a:endParaRPr lang="en-GB" i="1" dirty="0"/>
          </a:p>
        </p:txBody>
      </p:sp>
    </p:spTree>
    <p:extLst>
      <p:ext uri="{BB962C8B-B14F-4D97-AF65-F5344CB8AC3E}">
        <p14:creationId xmlns:p14="http://schemas.microsoft.com/office/powerpoint/2010/main" val="47535668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Supstitucija</a:t>
            </a:r>
            <a:endParaRPr lang="en-GB" dirty="0"/>
          </a:p>
        </p:txBody>
      </p:sp>
      <p:sp>
        <p:nvSpPr>
          <p:cNvPr id="3" name="Content Placeholder 2"/>
          <p:cNvSpPr>
            <a:spLocks noGrp="1"/>
          </p:cNvSpPr>
          <p:nvPr>
            <p:ph idx="1"/>
          </p:nvPr>
        </p:nvSpPr>
        <p:spPr/>
        <p:txBody>
          <a:bodyPr/>
          <a:lstStyle/>
          <a:p>
            <a:r>
              <a:rPr lang="sr-Latn-RS" dirty="0" smtClean="0"/>
              <a:t>Rezultat supstitucije varijable </a:t>
            </a:r>
            <a:r>
              <a:rPr lang="sr-Latn-RS" i="1" dirty="0" smtClean="0"/>
              <a:t>v</a:t>
            </a:r>
            <a:r>
              <a:rPr lang="sr-Latn-RS" dirty="0" smtClean="0"/>
              <a:t> termom </a:t>
            </a:r>
            <a:r>
              <a:rPr lang="sr-Latn-RS" i="1" dirty="0" smtClean="0"/>
              <a:t>t</a:t>
            </a:r>
            <a:r>
              <a:rPr lang="sr-Latn-RS" dirty="0" smtClean="0"/>
              <a:t> u formuli </a:t>
            </a:r>
            <a:r>
              <a:rPr lang="sr-Latn-RS" i="1" dirty="0" smtClean="0"/>
              <a:t>F</a:t>
            </a:r>
            <a:r>
              <a:rPr lang="sr-Latn-RS" dirty="0" smtClean="0"/>
              <a:t> je formula koja se dobije kada svaku slobodnu pojavu varijable </a:t>
            </a:r>
            <a:r>
              <a:rPr lang="sr-Latn-RS" i="1" dirty="0" smtClean="0"/>
              <a:t>v</a:t>
            </a:r>
            <a:r>
              <a:rPr lang="sr-Latn-RS" dirty="0" smtClean="0"/>
              <a:t> zamenimo termom </a:t>
            </a:r>
            <a:r>
              <a:rPr lang="sr-Latn-RS" i="1" dirty="0" smtClean="0"/>
              <a:t>t</a:t>
            </a:r>
          </a:p>
          <a:p>
            <a:r>
              <a:rPr lang="sr-Latn-RS" dirty="0" smtClean="0"/>
              <a:t>Tipično, formula </a:t>
            </a:r>
            <a:r>
              <a:rPr lang="sr-Latn-RS" i="1" dirty="0" smtClean="0"/>
              <a:t>F </a:t>
            </a:r>
            <a:r>
              <a:rPr lang="sr-Latn-RS" dirty="0" smtClean="0"/>
              <a:t>u kojoj treba izvršiti supstituciju varijable </a:t>
            </a:r>
            <a:r>
              <a:rPr lang="sr-Latn-RS" i="1" dirty="0" smtClean="0"/>
              <a:t>v</a:t>
            </a:r>
            <a:r>
              <a:rPr lang="sr-Latn-RS" dirty="0" smtClean="0"/>
              <a:t> piše se kao </a:t>
            </a:r>
            <a:r>
              <a:rPr lang="sr-Latn-RS" i="1" dirty="0" smtClean="0"/>
              <a:t>F(v)</a:t>
            </a:r>
            <a:r>
              <a:rPr lang="sr-Latn-RS" dirty="0" smtClean="0"/>
              <a:t>, a formula u kojoj je supstitucija izvršena termom </a:t>
            </a:r>
            <a:r>
              <a:rPr lang="sr-Latn-RS" i="1" dirty="0" smtClean="0"/>
              <a:t>t</a:t>
            </a:r>
            <a:r>
              <a:rPr lang="sr-Latn-RS" dirty="0" smtClean="0"/>
              <a:t> piše se kao </a:t>
            </a:r>
            <a:r>
              <a:rPr lang="sr-Latn-RS" i="1" dirty="0" smtClean="0"/>
              <a:t>F(t)</a:t>
            </a:r>
            <a:endParaRPr lang="sr-Latn-RS" dirty="0" smtClean="0"/>
          </a:p>
        </p:txBody>
      </p:sp>
    </p:spTree>
    <p:extLst>
      <p:ext uri="{BB962C8B-B14F-4D97-AF65-F5344CB8AC3E}">
        <p14:creationId xmlns:p14="http://schemas.microsoft.com/office/powerpoint/2010/main" val="291203808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Supstituable</a:t>
            </a:r>
            <a:endParaRPr lang="en-GB" dirty="0"/>
          </a:p>
        </p:txBody>
      </p:sp>
      <p:sp>
        <p:nvSpPr>
          <p:cNvPr id="3" name="Content Placeholder 2"/>
          <p:cNvSpPr>
            <a:spLocks noGrp="1"/>
          </p:cNvSpPr>
          <p:nvPr>
            <p:ph idx="1"/>
          </p:nvPr>
        </p:nvSpPr>
        <p:spPr/>
        <p:txBody>
          <a:bodyPr/>
          <a:lstStyle/>
          <a:p>
            <a:r>
              <a:rPr lang="sr-Latn-RS" dirty="0" smtClean="0"/>
              <a:t>Term </a:t>
            </a:r>
            <a:r>
              <a:rPr lang="sr-Latn-RS" i="1" dirty="0" smtClean="0"/>
              <a:t>t</a:t>
            </a:r>
            <a:r>
              <a:rPr lang="sr-Latn-RS" dirty="0" smtClean="0"/>
              <a:t> je </a:t>
            </a:r>
            <a:r>
              <a:rPr lang="sr-Latn-RS" i="1" dirty="0" smtClean="0"/>
              <a:t>supstituabla</a:t>
            </a:r>
            <a:r>
              <a:rPr lang="sr-Latn-RS" dirty="0" smtClean="0"/>
              <a:t> varijable </a:t>
            </a:r>
            <a:r>
              <a:rPr lang="sr-Latn-RS" i="1" dirty="0" smtClean="0"/>
              <a:t>v</a:t>
            </a:r>
            <a:r>
              <a:rPr lang="sr-Latn-RS" dirty="0" smtClean="0"/>
              <a:t> u formuli </a:t>
            </a:r>
            <a:r>
              <a:rPr lang="sr-Latn-RS" i="1" dirty="0" smtClean="0"/>
              <a:t>F</a:t>
            </a:r>
            <a:r>
              <a:rPr lang="sr-Latn-RS" dirty="0" smtClean="0"/>
              <a:t> ukoliko, za svaku varijablu </a:t>
            </a:r>
            <a:r>
              <a:rPr lang="sr-Latn-RS" i="1" dirty="0" smtClean="0"/>
              <a:t>w</a:t>
            </a:r>
            <a:r>
              <a:rPr lang="sr-Latn-RS" dirty="0" smtClean="0"/>
              <a:t> koja se pojavljuje u </a:t>
            </a:r>
            <a:r>
              <a:rPr lang="sr-Latn-RS" i="1" dirty="0" smtClean="0"/>
              <a:t>t</a:t>
            </a:r>
            <a:r>
              <a:rPr lang="sr-Latn-RS" dirty="0" smtClean="0"/>
              <a:t>, ne postoji ni jedna podformula u </a:t>
            </a:r>
            <a:r>
              <a:rPr lang="sr-Latn-RS" i="1" dirty="0" smtClean="0"/>
              <a:t>F</a:t>
            </a:r>
            <a:r>
              <a:rPr lang="sr-Latn-RS" dirty="0" smtClean="0"/>
              <a:t> oblika </a:t>
            </a:r>
            <a:r>
              <a:rPr lang="en-GB" dirty="0"/>
              <a:t>∀</a:t>
            </a:r>
            <a:r>
              <a:rPr lang="en-GB" i="1" dirty="0" err="1"/>
              <a:t>wG</a:t>
            </a:r>
            <a:r>
              <a:rPr lang="en-GB" i="1" dirty="0"/>
              <a:t> </a:t>
            </a:r>
            <a:r>
              <a:rPr lang="sr-Latn-RS" dirty="0" smtClean="0"/>
              <a:t>ili</a:t>
            </a:r>
            <a:r>
              <a:rPr lang="en-GB" dirty="0" smtClean="0"/>
              <a:t> </a:t>
            </a:r>
            <a:r>
              <a:rPr lang="en-GB" dirty="0"/>
              <a:t>∃</a:t>
            </a:r>
            <a:r>
              <a:rPr lang="en-GB" i="1" dirty="0" err="1" smtClean="0"/>
              <a:t>wG</a:t>
            </a:r>
            <a:r>
              <a:rPr lang="sr-Latn-RS" dirty="0" smtClean="0"/>
              <a:t> koja sadrži </a:t>
            </a:r>
            <a:r>
              <a:rPr lang="sr-Latn-RS" i="1" dirty="0" smtClean="0"/>
              <a:t>v</a:t>
            </a:r>
            <a:r>
              <a:rPr lang="sr-Latn-RS" dirty="0" smtClean="0"/>
              <a:t> i koja je slobodna u </a:t>
            </a:r>
            <a:r>
              <a:rPr lang="sr-Latn-RS" i="1" dirty="0" smtClean="0"/>
              <a:t>F</a:t>
            </a:r>
          </a:p>
          <a:p>
            <a:r>
              <a:rPr lang="sr-Latn-RS" dirty="0" smtClean="0"/>
              <a:t>Ukoliko je ovaj uslov narušen, supstitucijom </a:t>
            </a:r>
            <a:r>
              <a:rPr lang="sr-Latn-RS" i="1" dirty="0" smtClean="0"/>
              <a:t>t</a:t>
            </a:r>
            <a:r>
              <a:rPr lang="sr-Latn-RS" dirty="0" smtClean="0"/>
              <a:t> za </a:t>
            </a:r>
            <a:r>
              <a:rPr lang="sr-Latn-RS" i="1" dirty="0" smtClean="0"/>
              <a:t>v </a:t>
            </a:r>
            <a:r>
              <a:rPr lang="sr-Latn-RS" dirty="0" smtClean="0"/>
              <a:t>često dobijamo rezultate koji nemaju očekivano značenje</a:t>
            </a:r>
            <a:endParaRPr lang="en-GB" dirty="0"/>
          </a:p>
        </p:txBody>
      </p:sp>
    </p:spTree>
    <p:extLst>
      <p:ext uri="{BB962C8B-B14F-4D97-AF65-F5344CB8AC3E}">
        <p14:creationId xmlns:p14="http://schemas.microsoft.com/office/powerpoint/2010/main" val="172176492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a:t>
            </a:r>
            <a:endParaRPr lang="en-GB" dirty="0"/>
          </a:p>
        </p:txBody>
      </p:sp>
      <p:sp>
        <p:nvSpPr>
          <p:cNvPr id="3" name="Content Placeholder 2"/>
          <p:cNvSpPr>
            <a:spLocks noGrp="1"/>
          </p:cNvSpPr>
          <p:nvPr>
            <p:ph idx="1"/>
          </p:nvPr>
        </p:nvSpPr>
        <p:spPr/>
        <p:txBody>
          <a:bodyPr>
            <a:normAutofit fontScale="70000" lnSpcReduction="20000"/>
          </a:bodyPr>
          <a:lstStyle/>
          <a:p>
            <a:r>
              <a:rPr lang="en-GB" dirty="0"/>
              <a:t>∃</a:t>
            </a:r>
            <a:r>
              <a:rPr lang="en-GB" i="1" dirty="0"/>
              <a:t>x(f (x) </a:t>
            </a:r>
            <a:r>
              <a:rPr lang="en-GB" dirty="0"/>
              <a:t>= </a:t>
            </a:r>
            <a:r>
              <a:rPr lang="en-GB" i="1" dirty="0"/>
              <a:t>y</a:t>
            </a:r>
            <a:r>
              <a:rPr lang="en-GB" i="1" dirty="0" smtClean="0"/>
              <a:t>)</a:t>
            </a:r>
            <a:r>
              <a:rPr lang="sr-Latn-RS" i="1" dirty="0" smtClean="0"/>
              <a:t> </a:t>
            </a:r>
          </a:p>
          <a:p>
            <a:pPr lvl="1"/>
            <a:r>
              <a:rPr lang="sr-Latn-RS" dirty="0" smtClean="0"/>
              <a:t>Postoji neko x za koje je vrednost funkcije f jednaka y</a:t>
            </a:r>
          </a:p>
          <a:p>
            <a:pPr lvl="1"/>
            <a:r>
              <a:rPr lang="sr-Latn-RS" dirty="0" smtClean="0"/>
              <a:t>[</a:t>
            </a:r>
            <a:r>
              <a:rPr lang="sr-Latn-RS" i="1" dirty="0" smtClean="0"/>
              <a:t>y</a:t>
            </a:r>
            <a:r>
              <a:rPr lang="sr-Latn-RS" dirty="0" smtClean="0"/>
              <a:t> pripada kodomenu funkcije </a:t>
            </a:r>
            <a:r>
              <a:rPr lang="sr-Latn-RS" i="1" dirty="0" smtClean="0"/>
              <a:t>f</a:t>
            </a:r>
            <a:r>
              <a:rPr lang="sr-Latn-RS" dirty="0" smtClean="0"/>
              <a:t>]</a:t>
            </a:r>
          </a:p>
          <a:p>
            <a:r>
              <a:rPr lang="sr-Latn-RS" dirty="0" smtClean="0"/>
              <a:t>Uvodimo supstituciju </a:t>
            </a:r>
            <a:r>
              <a:rPr lang="sr-Latn-RS" i="1" dirty="0" smtClean="0"/>
              <a:t>y =</a:t>
            </a:r>
            <a:r>
              <a:rPr lang="sr-Latn-RS" dirty="0" smtClean="0"/>
              <a:t> </a:t>
            </a:r>
            <a:r>
              <a:rPr lang="en-GB" i="1" dirty="0"/>
              <a:t>g(a, z</a:t>
            </a:r>
            <a:r>
              <a:rPr lang="en-GB" i="1" dirty="0" smtClean="0"/>
              <a:t>)</a:t>
            </a:r>
            <a:endParaRPr lang="sr-Latn-RS" i="1" dirty="0" smtClean="0"/>
          </a:p>
          <a:p>
            <a:pPr lvl="1"/>
            <a:r>
              <a:rPr lang="sr-Latn-RS" i="1" dirty="0" smtClean="0"/>
              <a:t>g(a,z) </a:t>
            </a:r>
            <a:r>
              <a:rPr lang="sr-Latn-RS" dirty="0" smtClean="0"/>
              <a:t>je supstituabla za </a:t>
            </a:r>
            <a:r>
              <a:rPr lang="sr-Latn-RS" i="1" dirty="0" smtClean="0"/>
              <a:t>y</a:t>
            </a:r>
          </a:p>
          <a:p>
            <a:r>
              <a:rPr lang="en-GB" dirty="0"/>
              <a:t>∃</a:t>
            </a:r>
            <a:r>
              <a:rPr lang="en-GB" i="1" dirty="0"/>
              <a:t>x(f (x) </a:t>
            </a:r>
            <a:r>
              <a:rPr lang="en-GB" dirty="0"/>
              <a:t>= </a:t>
            </a:r>
            <a:r>
              <a:rPr lang="en-GB" i="1" dirty="0"/>
              <a:t>g(a, z</a:t>
            </a:r>
            <a:r>
              <a:rPr lang="en-GB" i="1" dirty="0" smtClean="0"/>
              <a:t>))</a:t>
            </a:r>
            <a:r>
              <a:rPr lang="sr-Latn-RS" i="1" dirty="0" smtClean="0"/>
              <a:t> </a:t>
            </a:r>
          </a:p>
          <a:p>
            <a:pPr lvl="1"/>
            <a:r>
              <a:rPr lang="sr-Latn-RS" dirty="0" smtClean="0"/>
              <a:t>[</a:t>
            </a:r>
            <a:r>
              <a:rPr lang="en-GB" i="1" dirty="0"/>
              <a:t>g(a, z)</a:t>
            </a:r>
            <a:r>
              <a:rPr lang="sr-Latn-RS" dirty="0" smtClean="0"/>
              <a:t> </a:t>
            </a:r>
            <a:r>
              <a:rPr lang="sr-Latn-RS" dirty="0"/>
              <a:t>pripada kodomenu funkcije </a:t>
            </a:r>
            <a:r>
              <a:rPr lang="sr-Latn-RS" i="1" dirty="0"/>
              <a:t>f</a:t>
            </a:r>
            <a:r>
              <a:rPr lang="sr-Latn-RS" dirty="0" smtClean="0"/>
              <a:t>]</a:t>
            </a:r>
          </a:p>
          <a:p>
            <a:r>
              <a:rPr lang="sr-Latn-RS" dirty="0"/>
              <a:t>Uvodimo supstituciju </a:t>
            </a:r>
            <a:r>
              <a:rPr lang="sr-Latn-RS" i="1" dirty="0"/>
              <a:t>y =</a:t>
            </a:r>
            <a:r>
              <a:rPr lang="sr-Latn-RS" dirty="0"/>
              <a:t> </a:t>
            </a:r>
            <a:r>
              <a:rPr lang="en-GB" i="1" dirty="0"/>
              <a:t>g(a, </a:t>
            </a:r>
            <a:r>
              <a:rPr lang="sr-Latn-RS" b="1" i="1" dirty="0" smtClean="0"/>
              <a:t>x</a:t>
            </a:r>
            <a:r>
              <a:rPr lang="en-GB" i="1" dirty="0" smtClean="0"/>
              <a:t>)</a:t>
            </a:r>
            <a:endParaRPr lang="sr-Latn-RS" i="1" dirty="0"/>
          </a:p>
          <a:p>
            <a:pPr lvl="1"/>
            <a:r>
              <a:rPr lang="sr-Latn-RS" i="1" dirty="0" smtClean="0"/>
              <a:t>g(a,</a:t>
            </a:r>
            <a:r>
              <a:rPr lang="sr-Latn-RS" b="1" i="1" dirty="0" smtClean="0"/>
              <a:t>x</a:t>
            </a:r>
            <a:r>
              <a:rPr lang="sr-Latn-RS" i="1" dirty="0" smtClean="0"/>
              <a:t>) </a:t>
            </a:r>
            <a:r>
              <a:rPr lang="sr-Latn-RS" dirty="0" smtClean="0"/>
              <a:t>nije </a:t>
            </a:r>
            <a:r>
              <a:rPr lang="sr-Latn-RS" dirty="0"/>
              <a:t>supstituabla za </a:t>
            </a:r>
            <a:r>
              <a:rPr lang="sr-Latn-RS" i="1" dirty="0"/>
              <a:t>y</a:t>
            </a:r>
          </a:p>
          <a:p>
            <a:r>
              <a:rPr lang="en-GB" dirty="0"/>
              <a:t>∃</a:t>
            </a:r>
            <a:r>
              <a:rPr lang="en-GB" i="1" dirty="0"/>
              <a:t>x(f (x) </a:t>
            </a:r>
            <a:r>
              <a:rPr lang="en-GB" dirty="0"/>
              <a:t>= </a:t>
            </a:r>
            <a:r>
              <a:rPr lang="en-GB" i="1" dirty="0"/>
              <a:t>g(a, </a:t>
            </a:r>
            <a:r>
              <a:rPr lang="sr-Latn-RS" i="1" dirty="0"/>
              <a:t>x</a:t>
            </a:r>
            <a:r>
              <a:rPr lang="en-GB" i="1" dirty="0" smtClean="0"/>
              <a:t>))</a:t>
            </a:r>
            <a:r>
              <a:rPr lang="sr-Latn-RS" i="1" dirty="0" smtClean="0"/>
              <a:t> </a:t>
            </a:r>
          </a:p>
          <a:p>
            <a:pPr lvl="1"/>
            <a:r>
              <a:rPr lang="sr-Latn-RS" dirty="0" smtClean="0"/>
              <a:t>[Postoji neko </a:t>
            </a:r>
            <a:r>
              <a:rPr lang="sr-Latn-RS" i="1" dirty="0" smtClean="0"/>
              <a:t>x</a:t>
            </a:r>
            <a:r>
              <a:rPr lang="sr-Latn-RS" dirty="0" smtClean="0"/>
              <a:t> takvo da je vrednost </a:t>
            </a:r>
            <a:r>
              <a:rPr lang="sr-Latn-RS" i="1" dirty="0" smtClean="0"/>
              <a:t>f</a:t>
            </a:r>
            <a:r>
              <a:rPr lang="sr-Latn-RS" dirty="0" smtClean="0"/>
              <a:t> za </a:t>
            </a:r>
            <a:r>
              <a:rPr lang="sr-Latn-RS" i="1" dirty="0" smtClean="0"/>
              <a:t>x</a:t>
            </a:r>
            <a:r>
              <a:rPr lang="sr-Latn-RS" dirty="0" smtClean="0"/>
              <a:t> jednaka vrednosti </a:t>
            </a:r>
            <a:r>
              <a:rPr lang="sr-Latn-RS" i="1" dirty="0" smtClean="0"/>
              <a:t>g</a:t>
            </a:r>
            <a:r>
              <a:rPr lang="sr-Latn-RS" dirty="0" smtClean="0"/>
              <a:t> za </a:t>
            </a:r>
            <a:r>
              <a:rPr lang="sr-Latn-RS" i="1" dirty="0" smtClean="0"/>
              <a:t>a</a:t>
            </a:r>
            <a:r>
              <a:rPr lang="sr-Latn-RS" dirty="0" smtClean="0"/>
              <a:t> i to </a:t>
            </a:r>
            <a:r>
              <a:rPr lang="sr-Latn-RS" i="1" dirty="0" smtClean="0"/>
              <a:t>x</a:t>
            </a:r>
            <a:r>
              <a:rPr lang="sr-Latn-RS" dirty="0" smtClean="0"/>
              <a:t>]</a:t>
            </a:r>
          </a:p>
          <a:p>
            <a:pPr lvl="1"/>
            <a:r>
              <a:rPr lang="sr-Latn-RS" dirty="0" smtClean="0"/>
              <a:t>Knvatifikator </a:t>
            </a:r>
            <a:r>
              <a:rPr lang="en-GB" dirty="0" smtClean="0"/>
              <a:t>∃</a:t>
            </a:r>
            <a:r>
              <a:rPr lang="sr-Latn-RS" dirty="0" smtClean="0"/>
              <a:t> je „uhvatio“ i x, što nije bio inicijalni plan</a:t>
            </a:r>
          </a:p>
          <a:p>
            <a:endParaRPr lang="sr-Latn-RS" i="1" dirty="0" smtClean="0"/>
          </a:p>
          <a:p>
            <a:endParaRPr lang="en-GB" dirty="0"/>
          </a:p>
        </p:txBody>
      </p:sp>
    </p:spTree>
    <p:extLst>
      <p:ext uri="{BB962C8B-B14F-4D97-AF65-F5344CB8AC3E}">
        <p14:creationId xmlns:p14="http://schemas.microsoft.com/office/powerpoint/2010/main" val="869616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fontScale="90000"/>
          </a:bodyPr>
          <a:lstStyle/>
          <a:p>
            <a:pPr eaLnBrk="1" hangingPunct="1"/>
            <a:r>
              <a:rPr lang="sr-Latn-RS" dirty="0"/>
              <a:t>Z</a:t>
            </a:r>
            <a:r>
              <a:rPr lang="en-US" dirty="0" err="1" smtClean="0"/>
              <a:t>aklju</a:t>
            </a:r>
            <a:r>
              <a:rPr lang="sr-Latn-RS" dirty="0" smtClean="0"/>
              <a:t>č</a:t>
            </a:r>
            <a:r>
              <a:rPr lang="en-US" dirty="0" err="1" smtClean="0"/>
              <a:t>ivanje</a:t>
            </a:r>
            <a:r>
              <a:rPr lang="en-US" dirty="0" smtClean="0"/>
              <a:t> </a:t>
            </a:r>
            <a:r>
              <a:rPr lang="en-US" dirty="0" err="1" smtClean="0"/>
              <a:t>sa</a:t>
            </a:r>
            <a:r>
              <a:rPr lang="en-US" dirty="0" smtClean="0"/>
              <a:t> </a:t>
            </a:r>
            <a:r>
              <a:rPr lang="en-US" dirty="0" err="1" smtClean="0"/>
              <a:t>produkcionim</a:t>
            </a:r>
            <a:r>
              <a:rPr lang="en-US" dirty="0" smtClean="0"/>
              <a:t> </a:t>
            </a:r>
            <a:r>
              <a:rPr lang="en-US" dirty="0" err="1" smtClean="0"/>
              <a:t>pravilima</a:t>
            </a:r>
            <a:endParaRPr lang="el-GR" dirty="0" smtClean="0"/>
          </a:p>
        </p:txBody>
      </p:sp>
      <p:sp>
        <p:nvSpPr>
          <p:cNvPr id="3075" name="Rectangle 3"/>
          <p:cNvSpPr>
            <a:spLocks noGrp="1" noChangeArrowheads="1"/>
          </p:cNvSpPr>
          <p:nvPr>
            <p:ph type="body" idx="1"/>
          </p:nvPr>
        </p:nvSpPr>
        <p:spPr>
          <a:xfrm>
            <a:off x="984739" y="1827214"/>
            <a:ext cx="7699131" cy="4306887"/>
          </a:xfrm>
        </p:spPr>
        <p:txBody>
          <a:bodyPr>
            <a:normAutofit/>
          </a:bodyPr>
          <a:lstStyle/>
          <a:p>
            <a:pPr eaLnBrk="1" hangingPunct="1"/>
            <a:r>
              <a:rPr lang="sr-Latn-RS" dirty="0" smtClean="0"/>
              <a:t>Način korišćenja baze znanja određen je modulom za zaključivanje</a:t>
            </a:r>
            <a:endParaRPr lang="en-US" dirty="0" smtClean="0"/>
          </a:p>
          <a:p>
            <a:pPr lvl="1" eaLnBrk="1" hangingPunct="1"/>
            <a:r>
              <a:rPr lang="sr-Latn-RS" dirty="0" smtClean="0"/>
              <a:t>Osnovni princip produkcionih sistema je da bi </a:t>
            </a:r>
            <a:r>
              <a:rPr lang="sr-Latn-RS" b="1" dirty="0" smtClean="0"/>
              <a:t>svako pravilo trebalo da bude nezavisan deo znanja</a:t>
            </a:r>
            <a:r>
              <a:rPr lang="sr-Latn-RS" dirty="0" smtClean="0"/>
              <a:t> i da </a:t>
            </a:r>
            <a:r>
              <a:rPr lang="sr-Latn-RS" b="1" dirty="0" smtClean="0"/>
              <a:t>ne mora da bude svesno drugih pravila</a:t>
            </a:r>
            <a:endParaRPr lang="en-US" b="1" dirty="0" smtClean="0"/>
          </a:p>
          <a:p>
            <a:pPr lvl="1" eaLnBrk="1" hangingPunct="1"/>
            <a:r>
              <a:rPr lang="sr-Latn-RS" dirty="0" smtClean="0"/>
              <a:t>U tom slučaju modul za zaključivanje može jednostavno da aktivira pravilo svaki put kada su premise pravila zadovoljene</a:t>
            </a:r>
            <a:r>
              <a:rPr lang="el-GR" dirty="0" smtClean="0"/>
              <a:t>. </a:t>
            </a:r>
          </a:p>
        </p:txBody>
      </p:sp>
    </p:spTree>
    <p:extLst>
      <p:ext uri="{BB962C8B-B14F-4D97-AF65-F5344CB8AC3E}">
        <p14:creationId xmlns:p14="http://schemas.microsoft.com/office/powerpoint/2010/main" val="394490195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Semantika</a:t>
            </a:r>
            <a:endParaRPr lang="en-GB" dirty="0"/>
          </a:p>
        </p:txBody>
      </p:sp>
      <p:sp>
        <p:nvSpPr>
          <p:cNvPr id="3" name="Content Placeholder 2"/>
          <p:cNvSpPr>
            <a:spLocks noGrp="1"/>
          </p:cNvSpPr>
          <p:nvPr>
            <p:ph idx="1"/>
          </p:nvPr>
        </p:nvSpPr>
        <p:spPr>
          <a:xfrm>
            <a:off x="457200" y="1600200"/>
            <a:ext cx="8229600" cy="4525963"/>
          </a:xfrm>
        </p:spPr>
        <p:txBody>
          <a:bodyPr>
            <a:normAutofit fontScale="70000" lnSpcReduction="20000"/>
          </a:bodyPr>
          <a:lstStyle/>
          <a:p>
            <a:r>
              <a:rPr lang="sr-Latn-RS" dirty="0" smtClean="0"/>
              <a:t>Interpretaciju signature </a:t>
            </a:r>
            <a:r>
              <a:rPr lang="el-GR" i="1" dirty="0" smtClean="0"/>
              <a:t>σ</a:t>
            </a:r>
            <a:r>
              <a:rPr lang="sr-Latn-RS" i="1" dirty="0" smtClean="0"/>
              <a:t> </a:t>
            </a:r>
            <a:r>
              <a:rPr lang="sr-Latn-RS" dirty="0" smtClean="0"/>
              <a:t>čine:</a:t>
            </a:r>
          </a:p>
          <a:p>
            <a:pPr lvl="1"/>
            <a:r>
              <a:rPr lang="sr-Latn-RS" dirty="0" smtClean="0"/>
              <a:t>Neprazan skup </a:t>
            </a:r>
            <a:r>
              <a:rPr lang="en-GB" dirty="0"/>
              <a:t>|</a:t>
            </a:r>
            <a:r>
              <a:rPr lang="en-GB" i="1" dirty="0" smtClean="0"/>
              <a:t>I</a:t>
            </a:r>
            <a:r>
              <a:rPr lang="en-GB" dirty="0" smtClean="0"/>
              <a:t>|</a:t>
            </a:r>
            <a:r>
              <a:rPr lang="sr-Latn-RS" dirty="0" smtClean="0"/>
              <a:t>, koji se zove </a:t>
            </a:r>
            <a:r>
              <a:rPr lang="sr-Latn-RS" i="1" dirty="0" smtClean="0"/>
              <a:t>univerzum</a:t>
            </a:r>
            <a:r>
              <a:rPr lang="sr-Latn-RS" dirty="0" smtClean="0"/>
              <a:t> (ili </a:t>
            </a:r>
            <a:r>
              <a:rPr lang="sr-Latn-RS" i="1" dirty="0" smtClean="0"/>
              <a:t>domen</a:t>
            </a:r>
            <a:r>
              <a:rPr lang="sr-Latn-RS" dirty="0" smtClean="0"/>
              <a:t>) interpretacije </a:t>
            </a:r>
            <a:r>
              <a:rPr lang="sr-Latn-RS" i="1" dirty="0" smtClean="0"/>
              <a:t>I</a:t>
            </a:r>
          </a:p>
          <a:p>
            <a:pPr lvl="2"/>
            <a:r>
              <a:rPr lang="sr-Latn-RS" dirty="0" smtClean="0"/>
              <a:t>Univerzum je skup objekata o kojima može da se govori </a:t>
            </a:r>
          </a:p>
          <a:p>
            <a:pPr lvl="1"/>
            <a:r>
              <a:rPr lang="sr-Latn-RS" dirty="0" smtClean="0"/>
              <a:t>Za svaku objektnu konstantu </a:t>
            </a:r>
            <a:r>
              <a:rPr lang="sr-Latn-RS" i="1" dirty="0" smtClean="0"/>
              <a:t>c</a:t>
            </a:r>
            <a:r>
              <a:rPr lang="sr-Latn-RS" dirty="0" smtClean="0"/>
              <a:t> iz </a:t>
            </a:r>
            <a:r>
              <a:rPr lang="el-GR" i="1" dirty="0" smtClean="0"/>
              <a:t>σ</a:t>
            </a:r>
            <a:r>
              <a:rPr lang="sr-Latn-RS" i="1" dirty="0" smtClean="0"/>
              <a:t>, </a:t>
            </a:r>
            <a:r>
              <a:rPr lang="sr-Latn-RS" dirty="0" smtClean="0"/>
              <a:t>element </a:t>
            </a:r>
            <a:r>
              <a:rPr lang="sr-Latn-RS" i="1" dirty="0" smtClean="0"/>
              <a:t>c</a:t>
            </a:r>
            <a:r>
              <a:rPr lang="sr-Latn-RS" i="1" baseline="30000" dirty="0" smtClean="0"/>
              <a:t>I</a:t>
            </a:r>
            <a:r>
              <a:rPr lang="sr-Latn-RS" i="1" dirty="0" smtClean="0"/>
              <a:t> </a:t>
            </a:r>
            <a:r>
              <a:rPr lang="sr-Latn-RS" dirty="0" smtClean="0"/>
              <a:t>iz </a:t>
            </a:r>
            <a:r>
              <a:rPr lang="en-GB" dirty="0"/>
              <a:t>|</a:t>
            </a:r>
            <a:r>
              <a:rPr lang="en-GB" i="1" dirty="0" smtClean="0"/>
              <a:t>I</a:t>
            </a:r>
            <a:r>
              <a:rPr lang="en-GB" dirty="0" smtClean="0"/>
              <a:t>|</a:t>
            </a:r>
            <a:endParaRPr lang="sr-Latn-RS" dirty="0" smtClean="0"/>
          </a:p>
          <a:p>
            <a:pPr lvl="2"/>
            <a:r>
              <a:rPr lang="sr-Latn-RS" dirty="0" smtClean="0"/>
              <a:t>Objektna konstanta se mapira na objekat iz univerzuma</a:t>
            </a:r>
          </a:p>
          <a:p>
            <a:pPr lvl="1"/>
            <a:r>
              <a:rPr lang="sr-Latn-RS" dirty="0" smtClean="0"/>
              <a:t>Za svaku funkcijsku konstantnu arnosti </a:t>
            </a:r>
            <a:r>
              <a:rPr lang="sr-Latn-RS" i="1" dirty="0" smtClean="0"/>
              <a:t>n&gt;0</a:t>
            </a:r>
            <a:r>
              <a:rPr lang="sr-Latn-RS" dirty="0" smtClean="0"/>
              <a:t> funkcija </a:t>
            </a:r>
            <a:r>
              <a:rPr lang="en-GB" i="1" dirty="0"/>
              <a:t>f </a:t>
            </a:r>
            <a:r>
              <a:rPr lang="en-GB" i="1" baseline="30000" dirty="0"/>
              <a:t>I</a:t>
            </a:r>
            <a:r>
              <a:rPr lang="en-GB" i="1" dirty="0"/>
              <a:t> </a:t>
            </a:r>
            <a:r>
              <a:rPr lang="sr-Latn-RS" dirty="0" smtClean="0"/>
              <a:t>iz</a:t>
            </a:r>
            <a:r>
              <a:rPr lang="en-GB" dirty="0" smtClean="0"/>
              <a:t> </a:t>
            </a:r>
            <a:r>
              <a:rPr lang="en-GB" dirty="0"/>
              <a:t>|</a:t>
            </a:r>
            <a:r>
              <a:rPr lang="en-GB" i="1" dirty="0"/>
              <a:t>I </a:t>
            </a:r>
            <a:r>
              <a:rPr lang="en-GB" dirty="0"/>
              <a:t>|</a:t>
            </a:r>
            <a:r>
              <a:rPr lang="en-GB" i="1" baseline="30000" dirty="0"/>
              <a:t>n</a:t>
            </a:r>
            <a:r>
              <a:rPr lang="en-GB" i="1" dirty="0"/>
              <a:t> </a:t>
            </a:r>
            <a:r>
              <a:rPr lang="sr-Latn-RS" dirty="0"/>
              <a:t>u</a:t>
            </a:r>
            <a:r>
              <a:rPr lang="en-GB" dirty="0" smtClean="0"/>
              <a:t> </a:t>
            </a:r>
            <a:r>
              <a:rPr lang="en-GB" dirty="0"/>
              <a:t>|</a:t>
            </a:r>
            <a:r>
              <a:rPr lang="en-GB" i="1" dirty="0" smtClean="0"/>
              <a:t>I</a:t>
            </a:r>
            <a:r>
              <a:rPr lang="en-GB" dirty="0" smtClean="0"/>
              <a:t>|</a:t>
            </a:r>
            <a:endParaRPr lang="sr-Latn-RS" dirty="0" smtClean="0"/>
          </a:p>
          <a:p>
            <a:pPr lvl="2"/>
            <a:r>
              <a:rPr lang="sr-Latn-RS" dirty="0" smtClean="0"/>
              <a:t>Funkcija torki objekata iz univerzuma dodeli objekat iz univerzuma</a:t>
            </a:r>
          </a:p>
          <a:p>
            <a:pPr lvl="2"/>
            <a:r>
              <a:rPr lang="sr-Latn-RS" dirty="0" smtClean="0"/>
              <a:t>Na primer President(America) = Obama</a:t>
            </a:r>
          </a:p>
          <a:p>
            <a:pPr lvl="1"/>
            <a:r>
              <a:rPr lang="sr-Latn-RS" dirty="0" smtClean="0"/>
              <a:t>Za svaku propozicionu konstantu </a:t>
            </a:r>
            <a:r>
              <a:rPr lang="sr-Latn-RS" i="1" dirty="0" smtClean="0"/>
              <a:t>P</a:t>
            </a:r>
            <a:r>
              <a:rPr lang="sr-Latn-RS" dirty="0" smtClean="0"/>
              <a:t> iz </a:t>
            </a:r>
            <a:r>
              <a:rPr lang="en-GB" i="1" dirty="0" smtClean="0"/>
              <a:t>σ</a:t>
            </a:r>
            <a:r>
              <a:rPr lang="en-GB" dirty="0"/>
              <a:t>, </a:t>
            </a:r>
            <a:r>
              <a:rPr lang="sr-Latn-RS" dirty="0" smtClean="0"/>
              <a:t>element</a:t>
            </a:r>
            <a:r>
              <a:rPr lang="en-GB" dirty="0" smtClean="0"/>
              <a:t> </a:t>
            </a:r>
            <a:r>
              <a:rPr lang="en-GB" i="1" dirty="0"/>
              <a:t>P</a:t>
            </a:r>
            <a:r>
              <a:rPr lang="en-GB" i="1" baseline="30000" dirty="0"/>
              <a:t>I</a:t>
            </a:r>
            <a:r>
              <a:rPr lang="en-GB" i="1" dirty="0"/>
              <a:t> </a:t>
            </a:r>
            <a:r>
              <a:rPr lang="sr-Latn-RS" dirty="0" smtClean="0"/>
              <a:t>iz skupa</a:t>
            </a:r>
            <a:r>
              <a:rPr lang="en-GB" dirty="0" smtClean="0"/>
              <a:t> </a:t>
            </a:r>
            <a:r>
              <a:rPr lang="en-GB" dirty="0"/>
              <a:t>{FALSE</a:t>
            </a:r>
            <a:r>
              <a:rPr lang="en-GB" i="1" dirty="0"/>
              <a:t>, </a:t>
            </a:r>
            <a:r>
              <a:rPr lang="en-GB" dirty="0"/>
              <a:t>TRUE</a:t>
            </a:r>
            <a:r>
              <a:rPr lang="en-GB" dirty="0" smtClean="0"/>
              <a:t>}</a:t>
            </a:r>
            <a:endParaRPr lang="sr-Latn-RS" dirty="0" smtClean="0"/>
          </a:p>
          <a:p>
            <a:pPr lvl="1"/>
            <a:r>
              <a:rPr lang="sr-Latn-RS" dirty="0" smtClean="0"/>
              <a:t>Za svaku predikatsku konstantu </a:t>
            </a:r>
            <a:r>
              <a:rPr lang="en-GB" i="1" dirty="0" smtClean="0"/>
              <a:t>R </a:t>
            </a:r>
            <a:r>
              <a:rPr lang="sr-Latn-RS" dirty="0" smtClean="0"/>
              <a:t>iz</a:t>
            </a:r>
            <a:r>
              <a:rPr lang="en-GB" dirty="0" smtClean="0"/>
              <a:t> </a:t>
            </a:r>
            <a:r>
              <a:rPr lang="en-GB" i="1" dirty="0"/>
              <a:t>σ </a:t>
            </a:r>
            <a:r>
              <a:rPr lang="sr-Latn-RS" dirty="0" smtClean="0"/>
              <a:t>arnosti</a:t>
            </a:r>
            <a:r>
              <a:rPr lang="en-GB" dirty="0" smtClean="0"/>
              <a:t> </a:t>
            </a:r>
            <a:r>
              <a:rPr lang="en-GB" i="1" dirty="0"/>
              <a:t>n &gt; </a:t>
            </a:r>
            <a:r>
              <a:rPr lang="en-GB" dirty="0"/>
              <a:t>0, </a:t>
            </a:r>
            <a:r>
              <a:rPr lang="sr-Latn-RS" dirty="0" smtClean="0"/>
              <a:t>funkcija</a:t>
            </a:r>
            <a:r>
              <a:rPr lang="en-GB" dirty="0" smtClean="0"/>
              <a:t> </a:t>
            </a:r>
            <a:r>
              <a:rPr lang="en-GB" i="1" dirty="0" smtClean="0"/>
              <a:t>R</a:t>
            </a:r>
            <a:r>
              <a:rPr lang="sr-Latn-RS" i="1" baseline="30000" dirty="0" smtClean="0"/>
              <a:t>I</a:t>
            </a:r>
            <a:r>
              <a:rPr lang="sr-Latn-RS" i="1" dirty="0" smtClean="0"/>
              <a:t> iz</a:t>
            </a:r>
            <a:r>
              <a:rPr lang="en-GB" dirty="0" smtClean="0"/>
              <a:t> </a:t>
            </a:r>
            <a:r>
              <a:rPr lang="en-GB" dirty="0"/>
              <a:t>|</a:t>
            </a:r>
            <a:r>
              <a:rPr lang="en-GB" i="1" dirty="0"/>
              <a:t>I </a:t>
            </a:r>
            <a:r>
              <a:rPr lang="en-GB" dirty="0" smtClean="0"/>
              <a:t>|</a:t>
            </a:r>
            <a:r>
              <a:rPr lang="sr-Latn-RS" baseline="30000" dirty="0" smtClean="0"/>
              <a:t>n </a:t>
            </a:r>
            <a:r>
              <a:rPr lang="sr-Latn-RS" dirty="0" smtClean="0"/>
              <a:t>u </a:t>
            </a:r>
            <a:r>
              <a:rPr lang="en-GB" sz="3600" dirty="0" smtClean="0"/>
              <a:t>{</a:t>
            </a:r>
            <a:r>
              <a:rPr lang="en-GB" dirty="0" smtClean="0"/>
              <a:t>FALSE</a:t>
            </a:r>
            <a:r>
              <a:rPr lang="en-GB" sz="3600" i="1" dirty="0"/>
              <a:t>, </a:t>
            </a:r>
            <a:r>
              <a:rPr lang="en-GB" dirty="0"/>
              <a:t>TRUE</a:t>
            </a:r>
            <a:r>
              <a:rPr lang="en-GB" sz="3600" dirty="0" smtClean="0"/>
              <a:t>}</a:t>
            </a:r>
            <a:endParaRPr lang="sr-Latn-RS" sz="3600" dirty="0" smtClean="0"/>
          </a:p>
          <a:p>
            <a:pPr lvl="2"/>
            <a:r>
              <a:rPr lang="sr-Latn-RS" dirty="0" smtClean="0"/>
              <a:t>Predikatska konstanta dodeli torki objekata iz univerzuma vrednost tačno ili netačno</a:t>
            </a:r>
          </a:p>
          <a:p>
            <a:pPr lvl="2"/>
            <a:r>
              <a:rPr lang="sr-Latn-RS" dirty="0" smtClean="0"/>
              <a:t>Na primer President (America, Obama)=TRUE</a:t>
            </a:r>
            <a:endParaRPr lang="en-GB" dirty="0"/>
          </a:p>
        </p:txBody>
      </p:sp>
    </p:spTree>
    <p:extLst>
      <p:ext uri="{BB962C8B-B14F-4D97-AF65-F5344CB8AC3E}">
        <p14:creationId xmlns:p14="http://schemas.microsoft.com/office/powerpoint/2010/main" val="11799377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Semantika</a:t>
            </a:r>
            <a:endParaRPr lang="en-GB" dirty="0"/>
          </a:p>
        </p:txBody>
      </p:sp>
      <p:sp>
        <p:nvSpPr>
          <p:cNvPr id="3" name="Content Placeholder 2"/>
          <p:cNvSpPr>
            <a:spLocks noGrp="1"/>
          </p:cNvSpPr>
          <p:nvPr>
            <p:ph idx="1"/>
          </p:nvPr>
        </p:nvSpPr>
        <p:spPr/>
        <p:txBody>
          <a:bodyPr>
            <a:normAutofit/>
          </a:bodyPr>
          <a:lstStyle/>
          <a:p>
            <a:r>
              <a:rPr lang="sr-Latn-RS" dirty="0" smtClean="0"/>
              <a:t>Semantika logike prvog reda definiše za svaki iskaz </a:t>
            </a:r>
            <a:r>
              <a:rPr lang="sr-Latn-RS" i="1" dirty="0" smtClean="0"/>
              <a:t>F</a:t>
            </a:r>
            <a:r>
              <a:rPr lang="sr-Latn-RS" dirty="0" smtClean="0"/>
              <a:t> i svaku interpretaciju </a:t>
            </a:r>
            <a:r>
              <a:rPr lang="sr-Latn-RS" i="1" dirty="0" smtClean="0"/>
              <a:t>I</a:t>
            </a:r>
            <a:r>
              <a:rPr lang="sr-Latn-RS" dirty="0" smtClean="0"/>
              <a:t> signature </a:t>
            </a:r>
            <a:r>
              <a:rPr lang="el-GR" i="1" dirty="0" smtClean="0"/>
              <a:t>σ</a:t>
            </a:r>
            <a:r>
              <a:rPr lang="sr-Latn-RS" i="1" dirty="0" smtClean="0"/>
              <a:t> </a:t>
            </a:r>
            <a:r>
              <a:rPr lang="sr-Latn-RS" dirty="0" smtClean="0"/>
              <a:t>istinitosnu vrednost </a:t>
            </a:r>
            <a:r>
              <a:rPr lang="en-GB" i="1" dirty="0" smtClean="0"/>
              <a:t>F</a:t>
            </a:r>
            <a:r>
              <a:rPr lang="en-GB" i="1" baseline="30000" dirty="0" smtClean="0"/>
              <a:t>I</a:t>
            </a:r>
            <a:r>
              <a:rPr lang="sr-Latn-RS" i="1" dirty="0" smtClean="0"/>
              <a:t> </a:t>
            </a:r>
            <a:r>
              <a:rPr lang="sr-Latn-RS" dirty="0" smtClean="0"/>
              <a:t>koja je dodeljena iskazu </a:t>
            </a:r>
            <a:r>
              <a:rPr lang="sr-Latn-RS" i="1" dirty="0" smtClean="0"/>
              <a:t>F</a:t>
            </a:r>
            <a:r>
              <a:rPr lang="sr-Latn-RS" dirty="0" smtClean="0"/>
              <a:t> tom interpretacijom</a:t>
            </a:r>
          </a:p>
          <a:p>
            <a:r>
              <a:rPr lang="sr-Latn-RS" b="1" dirty="0" smtClean="0"/>
              <a:t>Pažnja! </a:t>
            </a:r>
            <a:r>
              <a:rPr lang="sr-Latn-RS" dirty="0" smtClean="0"/>
              <a:t>Ova definicija ne odnosi se na formule koje imaju slobodne varijable!</a:t>
            </a:r>
          </a:p>
          <a:p>
            <a:pPr lvl="1"/>
            <a:r>
              <a:rPr lang="sr-Latn-RS" dirty="0" smtClean="0"/>
              <a:t>Da li je </a:t>
            </a:r>
            <a:r>
              <a:rPr lang="en-GB" dirty="0" smtClean="0"/>
              <a:t>∃</a:t>
            </a:r>
            <a:r>
              <a:rPr lang="en-GB" i="1" dirty="0"/>
              <a:t>x(f (x) </a:t>
            </a:r>
            <a:r>
              <a:rPr lang="en-GB" dirty="0"/>
              <a:t>= </a:t>
            </a:r>
            <a:r>
              <a:rPr lang="en-GB" i="1" dirty="0"/>
              <a:t>y</a:t>
            </a:r>
            <a:r>
              <a:rPr lang="en-GB" i="1" dirty="0" smtClean="0"/>
              <a:t>)</a:t>
            </a:r>
            <a:r>
              <a:rPr lang="sr-Latn-RS" i="1" dirty="0" smtClean="0"/>
              <a:t> </a:t>
            </a:r>
            <a:r>
              <a:rPr lang="sr-Latn-RS" dirty="0" smtClean="0"/>
              <a:t>tačno ili netačno ne zavisi isključivo od univerzume i funkcije </a:t>
            </a:r>
            <a:r>
              <a:rPr lang="sr-Latn-RS" i="1" dirty="0" smtClean="0"/>
              <a:t>f</a:t>
            </a:r>
            <a:r>
              <a:rPr lang="sr-Latn-RS" dirty="0" smtClean="0"/>
              <a:t>. To zaivisi i od </a:t>
            </a:r>
            <a:r>
              <a:rPr lang="sr-Latn-RS" b="1" dirty="0" smtClean="0"/>
              <a:t>konkretne vrednosti </a:t>
            </a:r>
            <a:r>
              <a:rPr lang="sr-Latn-RS" b="1" i="1" dirty="0" smtClean="0"/>
              <a:t>y</a:t>
            </a:r>
            <a:r>
              <a:rPr lang="sr-Latn-RS" dirty="0" smtClean="0"/>
              <a:t> u univerzumu.</a:t>
            </a:r>
            <a:endParaRPr lang="en-GB" dirty="0"/>
          </a:p>
        </p:txBody>
      </p:sp>
    </p:spTree>
    <p:extLst>
      <p:ext uri="{BB962C8B-B14F-4D97-AF65-F5344CB8AC3E}">
        <p14:creationId xmlns:p14="http://schemas.microsoft.com/office/powerpoint/2010/main" val="362942010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Semantika</a:t>
            </a:r>
            <a:endParaRPr lang="en-GB" dirty="0"/>
          </a:p>
        </p:txBody>
      </p:sp>
      <p:sp>
        <p:nvSpPr>
          <p:cNvPr id="3" name="Content Placeholder 2"/>
          <p:cNvSpPr>
            <a:spLocks noGrp="1"/>
          </p:cNvSpPr>
          <p:nvPr>
            <p:ph idx="1"/>
          </p:nvPr>
        </p:nvSpPr>
        <p:spPr/>
        <p:txBody>
          <a:bodyPr>
            <a:normAutofit lnSpcReduction="10000"/>
          </a:bodyPr>
          <a:lstStyle/>
          <a:p>
            <a:r>
              <a:rPr lang="sr-Latn-RS" dirty="0" smtClean="0"/>
              <a:t>Interpretacija </a:t>
            </a:r>
            <a:r>
              <a:rPr lang="sr-Latn-RS" i="1" dirty="0" smtClean="0"/>
              <a:t>I</a:t>
            </a:r>
            <a:r>
              <a:rPr lang="sr-Latn-RS" dirty="0" smtClean="0"/>
              <a:t> </a:t>
            </a:r>
            <a:r>
              <a:rPr lang="sr-Latn-RS" i="1" dirty="0" smtClean="0"/>
              <a:t>zadovoljava</a:t>
            </a:r>
            <a:r>
              <a:rPr lang="sr-Latn-RS" dirty="0" smtClean="0"/>
              <a:t> iskaz </a:t>
            </a:r>
            <a:r>
              <a:rPr lang="sr-Latn-RS" i="1" dirty="0" smtClean="0"/>
              <a:t>F</a:t>
            </a:r>
            <a:r>
              <a:rPr lang="sr-Latn-RS" dirty="0" smtClean="0"/>
              <a:t> (I</a:t>
            </a:r>
            <a:r>
              <a:rPr lang="en-GB" dirty="0" smtClean="0"/>
              <a:t>|= </a:t>
            </a:r>
            <a:r>
              <a:rPr lang="en-GB" i="1" dirty="0"/>
              <a:t>F</a:t>
            </a:r>
            <a:r>
              <a:rPr lang="sr-Latn-RS" dirty="0" smtClean="0"/>
              <a:t>) </a:t>
            </a:r>
            <a:r>
              <a:rPr lang="sr-Latn-RS" dirty="0"/>
              <a:t>ukoliko </a:t>
            </a:r>
            <a:r>
              <a:rPr lang="sr-Latn-RS" dirty="0" smtClean="0"/>
              <a:t>je </a:t>
            </a:r>
            <a:r>
              <a:rPr lang="en-GB" i="1" dirty="0"/>
              <a:t>F</a:t>
            </a:r>
            <a:r>
              <a:rPr lang="en-GB" i="1" baseline="30000" dirty="0"/>
              <a:t>I</a:t>
            </a:r>
            <a:r>
              <a:rPr lang="en-GB" i="1" dirty="0"/>
              <a:t> </a:t>
            </a:r>
            <a:r>
              <a:rPr lang="en-GB" dirty="0"/>
              <a:t>= </a:t>
            </a:r>
            <a:r>
              <a:rPr lang="en-GB" dirty="0" smtClean="0"/>
              <a:t>TRUE</a:t>
            </a:r>
            <a:endParaRPr lang="sr-Latn-RS" dirty="0" smtClean="0"/>
          </a:p>
          <a:p>
            <a:r>
              <a:rPr lang="sr-Latn-RS" dirty="0" smtClean="0"/>
              <a:t>Iskaz </a:t>
            </a:r>
            <a:r>
              <a:rPr lang="sr-Latn-RS" i="1" dirty="0" smtClean="0"/>
              <a:t>F</a:t>
            </a:r>
            <a:r>
              <a:rPr lang="sr-Latn-RS" dirty="0" smtClean="0"/>
              <a:t> je </a:t>
            </a:r>
            <a:r>
              <a:rPr lang="sr-Latn-RS" i="1" dirty="0" smtClean="0"/>
              <a:t>logički validan</a:t>
            </a:r>
            <a:r>
              <a:rPr lang="sr-Latn-RS" dirty="0" smtClean="0"/>
              <a:t> ukoliko ga zadovoljava svaka interpretacija</a:t>
            </a:r>
          </a:p>
          <a:p>
            <a:r>
              <a:rPr lang="sr-Latn-RS" dirty="0" smtClean="0"/>
              <a:t>Dva iskaza su </a:t>
            </a:r>
            <a:r>
              <a:rPr lang="sr-Latn-RS" i="1" dirty="0" smtClean="0"/>
              <a:t>ekvivalentna</a:t>
            </a:r>
            <a:r>
              <a:rPr lang="sr-Latn-RS" dirty="0" smtClean="0"/>
              <a:t> ukoliko su zadovoljeni u istim interpretacijama</a:t>
            </a:r>
          </a:p>
          <a:p>
            <a:r>
              <a:rPr lang="sr-Latn-RS" dirty="0" smtClean="0"/>
              <a:t>Iskaz koji sadrži slobodne varijable je logički validan ukoliko je njegovo univerzalno zatvaranje logički validno</a:t>
            </a:r>
          </a:p>
          <a:p>
            <a:endParaRPr lang="en-GB" dirty="0"/>
          </a:p>
        </p:txBody>
      </p:sp>
    </p:spTree>
    <p:extLst>
      <p:ext uri="{BB962C8B-B14F-4D97-AF65-F5344CB8AC3E}">
        <p14:creationId xmlns:p14="http://schemas.microsoft.com/office/powerpoint/2010/main" val="425354064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Semantika</a:t>
            </a:r>
            <a:endParaRPr lang="en-GB" dirty="0"/>
          </a:p>
        </p:txBody>
      </p:sp>
      <p:sp>
        <p:nvSpPr>
          <p:cNvPr id="3" name="Content Placeholder 2"/>
          <p:cNvSpPr>
            <a:spLocks noGrp="1"/>
          </p:cNvSpPr>
          <p:nvPr>
            <p:ph idx="1"/>
          </p:nvPr>
        </p:nvSpPr>
        <p:spPr/>
        <p:txBody>
          <a:bodyPr/>
          <a:lstStyle/>
          <a:p>
            <a:r>
              <a:rPr lang="sr-Latn-RS" dirty="0" smtClean="0"/>
              <a:t>Baza znanja u logici prvog reda je skup iskaza</a:t>
            </a:r>
          </a:p>
          <a:p>
            <a:r>
              <a:rPr lang="sr-Latn-RS" dirty="0" smtClean="0"/>
              <a:t>Skup iskaza </a:t>
            </a:r>
            <a:r>
              <a:rPr lang="el-GR" i="1" dirty="0" smtClean="0"/>
              <a:t>Γ</a:t>
            </a:r>
            <a:r>
              <a:rPr lang="sr-Latn-RS" i="1" dirty="0" smtClean="0"/>
              <a:t> </a:t>
            </a:r>
            <a:r>
              <a:rPr lang="sr-Latn-RS" dirty="0" smtClean="0"/>
              <a:t>(baza znanja) je zadovoljiv ukoliko postoji interpretacija </a:t>
            </a:r>
            <a:r>
              <a:rPr lang="sr-Latn-RS" i="1" dirty="0" smtClean="0"/>
              <a:t>I</a:t>
            </a:r>
            <a:r>
              <a:rPr lang="sr-Latn-RS" dirty="0" smtClean="0"/>
              <a:t> koja zadovoljava sve iskaze iz skupa</a:t>
            </a:r>
          </a:p>
          <a:p>
            <a:r>
              <a:rPr lang="sr-Latn-RS" dirty="0" smtClean="0"/>
              <a:t>Iskaz </a:t>
            </a:r>
            <a:r>
              <a:rPr lang="sr-Latn-RS" i="1" dirty="0" smtClean="0"/>
              <a:t>F</a:t>
            </a:r>
            <a:r>
              <a:rPr lang="sr-Latn-RS" dirty="0" smtClean="0"/>
              <a:t> je </a:t>
            </a:r>
            <a:r>
              <a:rPr lang="sr-Latn-RS" i="1" dirty="0" smtClean="0"/>
              <a:t>logička posledica</a:t>
            </a:r>
            <a:r>
              <a:rPr lang="sr-Latn-RS" dirty="0" smtClean="0"/>
              <a:t> </a:t>
            </a:r>
            <a:r>
              <a:rPr lang="el-GR" i="1" dirty="0" smtClean="0"/>
              <a:t>Γ</a:t>
            </a:r>
            <a:r>
              <a:rPr lang="sr-Latn-RS" i="1" dirty="0" smtClean="0"/>
              <a:t> (F </a:t>
            </a:r>
            <a:r>
              <a:rPr lang="sr-Latn-RS" dirty="0" smtClean="0"/>
              <a:t>sledi iz </a:t>
            </a:r>
            <a:r>
              <a:rPr lang="el-GR" i="1" dirty="0" smtClean="0"/>
              <a:t>Γ</a:t>
            </a:r>
            <a:r>
              <a:rPr lang="sr-Latn-RS" i="1" dirty="0" smtClean="0"/>
              <a:t>; </a:t>
            </a:r>
            <a:r>
              <a:rPr lang="el-GR" i="1" dirty="0" smtClean="0"/>
              <a:t>Γ </a:t>
            </a:r>
            <a:r>
              <a:rPr lang="el-GR" dirty="0"/>
              <a:t>|= </a:t>
            </a:r>
            <a:r>
              <a:rPr lang="en-GB" i="1" dirty="0"/>
              <a:t>F</a:t>
            </a:r>
            <a:r>
              <a:rPr lang="sr-Latn-RS" i="1" dirty="0" smtClean="0"/>
              <a:t>) </a:t>
            </a:r>
            <a:r>
              <a:rPr lang="sr-Latn-RS" dirty="0" smtClean="0"/>
              <a:t>ukoliko svaka interpretacija koja zadovoljava </a:t>
            </a:r>
            <a:r>
              <a:rPr lang="el-GR" i="1" dirty="0" smtClean="0"/>
              <a:t>Γ</a:t>
            </a:r>
            <a:r>
              <a:rPr lang="sr-Latn-RS" dirty="0" smtClean="0"/>
              <a:t> zadovoljava i univerzalno zatvaranje </a:t>
            </a:r>
            <a:r>
              <a:rPr lang="sr-Latn-RS" i="1" dirty="0" smtClean="0"/>
              <a:t>F</a:t>
            </a:r>
            <a:r>
              <a:rPr lang="sr-Latn-RS" dirty="0" smtClean="0"/>
              <a:t> </a:t>
            </a:r>
            <a:endParaRPr lang="en-GB" dirty="0"/>
          </a:p>
        </p:txBody>
      </p:sp>
    </p:spTree>
    <p:extLst>
      <p:ext uri="{BB962C8B-B14F-4D97-AF65-F5344CB8AC3E}">
        <p14:creationId xmlns:p14="http://schemas.microsoft.com/office/powerpoint/2010/main" val="272189673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Jedinstveno imenovanje</a:t>
            </a:r>
            <a:endParaRPr lang="en-GB" dirty="0"/>
          </a:p>
        </p:txBody>
      </p:sp>
      <p:sp>
        <p:nvSpPr>
          <p:cNvPr id="3" name="Content Placeholder 2"/>
          <p:cNvSpPr>
            <a:spLocks noGrp="1"/>
          </p:cNvSpPr>
          <p:nvPr>
            <p:ph idx="1"/>
          </p:nvPr>
        </p:nvSpPr>
        <p:spPr/>
        <p:txBody>
          <a:bodyPr>
            <a:normAutofit fontScale="77500" lnSpcReduction="20000"/>
          </a:bodyPr>
          <a:lstStyle/>
          <a:p>
            <a:r>
              <a:rPr lang="sr-Latn-RS" dirty="0" smtClean="0"/>
              <a:t>Pretpostavimo da hoćemo da prebacimo bazu znanja iz primer iz propozicione logika u logiku prvog reda:</a:t>
            </a:r>
          </a:p>
          <a:p>
            <a:pPr marL="0" indent="0" algn="ctr">
              <a:buNone/>
            </a:pPr>
            <a:r>
              <a:rPr lang="en-GB" i="1" dirty="0" smtClean="0"/>
              <a:t>in(P</a:t>
            </a:r>
            <a:r>
              <a:rPr lang="sr-Latn-RS" i="1" dirty="0" smtClean="0"/>
              <a:t>era</a:t>
            </a:r>
            <a:r>
              <a:rPr lang="en-GB" i="1" dirty="0" smtClean="0"/>
              <a:t>), in(</a:t>
            </a:r>
            <a:r>
              <a:rPr lang="sr-Latn-RS" i="1" dirty="0" smtClean="0"/>
              <a:t>Rasa</a:t>
            </a:r>
            <a:r>
              <a:rPr lang="en-GB" i="1" dirty="0" smtClean="0"/>
              <a:t>), in(</a:t>
            </a:r>
            <a:r>
              <a:rPr lang="sr-Latn-RS" i="1" dirty="0" smtClean="0"/>
              <a:t>Steva</a:t>
            </a:r>
            <a:r>
              <a:rPr lang="en-GB" i="1" dirty="0" smtClean="0"/>
              <a:t>)</a:t>
            </a:r>
            <a:endParaRPr lang="sr-Latn-RS" i="1" dirty="0" smtClean="0"/>
          </a:p>
          <a:p>
            <a:r>
              <a:rPr lang="sr-Latn-RS" dirty="0" smtClean="0"/>
              <a:t>Postoje interpretacije u kojima se objekte konstante iz skupa {Pera, Rasa, Steva} mapiraju na isti objekat univerzuma</a:t>
            </a:r>
          </a:p>
          <a:p>
            <a:pPr lvl="1"/>
            <a:r>
              <a:rPr lang="sr-Latn-RS" dirty="0" smtClean="0"/>
              <a:t>Na primer, Pera koristi partizansko ime Rasa</a:t>
            </a:r>
          </a:p>
          <a:p>
            <a:r>
              <a:rPr lang="sr-Latn-RS" dirty="0" smtClean="0"/>
              <a:t>Kažemo da u </a:t>
            </a:r>
            <a:r>
              <a:rPr lang="sr-Latn-RS" b="1" dirty="0" smtClean="0"/>
              <a:t>logici prvog reda ne važi jedinstveno imenovanje</a:t>
            </a:r>
          </a:p>
          <a:p>
            <a:r>
              <a:rPr lang="sr-Latn-RS" dirty="0" smtClean="0"/>
              <a:t>Ukoliko bismo hteli da naglasimo da ove objektne konstante označavaju različite objekte iz univerzuma morali bismo to eksplicitno da naglasimo</a:t>
            </a:r>
          </a:p>
          <a:p>
            <a:pPr marL="0" indent="0" algn="ctr">
              <a:buNone/>
            </a:pPr>
            <a:r>
              <a:rPr lang="sr-Latn-RS" i="1" dirty="0" smtClean="0"/>
              <a:t>Pera!=Rasa, </a:t>
            </a:r>
            <a:r>
              <a:rPr lang="sr-Latn-RS" i="1" dirty="0"/>
              <a:t>Pera</a:t>
            </a:r>
            <a:r>
              <a:rPr lang="sr-Latn-RS" i="1" dirty="0" smtClean="0"/>
              <a:t>!=Steva, Steva!=</a:t>
            </a:r>
            <a:r>
              <a:rPr lang="sr-Latn-RS" i="1" dirty="0"/>
              <a:t>Rasa</a:t>
            </a:r>
            <a:endParaRPr lang="sr-Latn-RS" i="1" dirty="0" smtClean="0"/>
          </a:p>
          <a:p>
            <a:endParaRPr lang="en-GB" dirty="0"/>
          </a:p>
        </p:txBody>
      </p:sp>
    </p:spTree>
    <p:extLst>
      <p:ext uri="{BB962C8B-B14F-4D97-AF65-F5344CB8AC3E}">
        <p14:creationId xmlns:p14="http://schemas.microsoft.com/office/powerpoint/2010/main" val="12579709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Jedinstveno imenovanje</a:t>
            </a:r>
            <a:endParaRPr lang="en-GB" dirty="0"/>
          </a:p>
        </p:txBody>
      </p:sp>
      <p:sp>
        <p:nvSpPr>
          <p:cNvPr id="3" name="Content Placeholder 2"/>
          <p:cNvSpPr>
            <a:spLocks noGrp="1"/>
          </p:cNvSpPr>
          <p:nvPr>
            <p:ph idx="1"/>
          </p:nvPr>
        </p:nvSpPr>
        <p:spPr/>
        <p:txBody>
          <a:bodyPr>
            <a:normAutofit/>
          </a:bodyPr>
          <a:lstStyle/>
          <a:p>
            <a:r>
              <a:rPr lang="sr-Latn-RS" dirty="0" smtClean="0"/>
              <a:t>Mogli bismo i da zahtevamo da </a:t>
            </a:r>
            <a:r>
              <a:rPr lang="sr-Latn-RS" i="1" dirty="0" smtClean="0"/>
              <a:t>pretpostavka jedinstvenog imenovanja</a:t>
            </a:r>
            <a:r>
              <a:rPr lang="sr-Latn-RS" dirty="0" smtClean="0"/>
              <a:t> važi za signaturu </a:t>
            </a:r>
            <a:r>
              <a:rPr lang="el-GR" i="1" dirty="0" smtClean="0"/>
              <a:t>σ</a:t>
            </a:r>
            <a:r>
              <a:rPr lang="sr-Latn-RS" dirty="0" smtClean="0"/>
              <a:t>:</a:t>
            </a:r>
          </a:p>
          <a:p>
            <a:r>
              <a:rPr lang="en-GB" dirty="0"/>
              <a:t>∀</a:t>
            </a:r>
            <a:r>
              <a:rPr lang="en-GB" i="1" dirty="0"/>
              <a:t>x</a:t>
            </a:r>
            <a:r>
              <a:rPr lang="en-GB" baseline="-25000" dirty="0"/>
              <a:t>1</a:t>
            </a:r>
            <a:r>
              <a:rPr lang="en-GB" dirty="0"/>
              <a:t> </a:t>
            </a:r>
            <a:r>
              <a:rPr lang="en-GB" i="1" dirty="0"/>
              <a:t>. . . x</a:t>
            </a:r>
            <a:r>
              <a:rPr lang="en-GB" i="1" baseline="-25000" dirty="0"/>
              <a:t>m</a:t>
            </a:r>
            <a:r>
              <a:rPr lang="en-GB" i="1" dirty="0"/>
              <a:t>y</a:t>
            </a:r>
            <a:r>
              <a:rPr lang="en-GB" baseline="-25000" dirty="0"/>
              <a:t>1</a:t>
            </a:r>
            <a:r>
              <a:rPr lang="en-GB" dirty="0"/>
              <a:t> </a:t>
            </a:r>
            <a:r>
              <a:rPr lang="en-GB" i="1" dirty="0"/>
              <a:t>. . . </a:t>
            </a:r>
            <a:r>
              <a:rPr lang="en-GB" i="1" dirty="0" err="1"/>
              <a:t>y</a:t>
            </a:r>
            <a:r>
              <a:rPr lang="en-GB" i="1" baseline="-25000" dirty="0" err="1"/>
              <a:t>n</a:t>
            </a:r>
            <a:r>
              <a:rPr lang="en-GB" i="1" dirty="0"/>
              <a:t>(f (x</a:t>
            </a:r>
            <a:r>
              <a:rPr lang="en-GB" baseline="-25000" dirty="0"/>
              <a:t>1</a:t>
            </a:r>
            <a:r>
              <a:rPr lang="en-GB" i="1" dirty="0"/>
              <a:t>, . . . , </a:t>
            </a:r>
            <a:r>
              <a:rPr lang="en-GB" i="1" dirty="0" err="1"/>
              <a:t>x</a:t>
            </a:r>
            <a:r>
              <a:rPr lang="en-GB" i="1" baseline="-25000" dirty="0" err="1"/>
              <a:t>m</a:t>
            </a:r>
            <a:r>
              <a:rPr lang="en-GB" i="1" dirty="0"/>
              <a:t>) </a:t>
            </a:r>
            <a:r>
              <a:rPr lang="sr-Latn-RS" i="1" dirty="0" smtClean="0"/>
              <a:t>!</a:t>
            </a:r>
            <a:r>
              <a:rPr lang="en-GB" dirty="0" smtClean="0"/>
              <a:t>= </a:t>
            </a:r>
            <a:r>
              <a:rPr lang="en-GB" i="1" dirty="0"/>
              <a:t>g(y</a:t>
            </a:r>
            <a:r>
              <a:rPr lang="en-GB" baseline="-25000" dirty="0"/>
              <a:t>1</a:t>
            </a:r>
            <a:r>
              <a:rPr lang="en-GB" i="1" dirty="0"/>
              <a:t>, . . . , </a:t>
            </a:r>
            <a:r>
              <a:rPr lang="en-GB" i="1" dirty="0" err="1"/>
              <a:t>y</a:t>
            </a:r>
            <a:r>
              <a:rPr lang="en-GB" i="1" baseline="-25000" dirty="0" err="1"/>
              <a:t>n</a:t>
            </a:r>
            <a:r>
              <a:rPr lang="en-GB" i="1" dirty="0" smtClean="0"/>
              <a:t>))</a:t>
            </a:r>
            <a:endParaRPr lang="sr-Latn-RS" i="1" dirty="0"/>
          </a:p>
          <a:p>
            <a:pPr lvl="1"/>
            <a:r>
              <a:rPr lang="sr-Latn-RS" dirty="0" smtClean="0"/>
              <a:t>Za sve parove različitih funkcijskih konstanti </a:t>
            </a:r>
            <a:r>
              <a:rPr lang="sr-Latn-RS" i="1" dirty="0" smtClean="0"/>
              <a:t>f </a:t>
            </a:r>
            <a:r>
              <a:rPr lang="sr-Latn-RS" dirty="0" smtClean="0"/>
              <a:t>i </a:t>
            </a:r>
            <a:r>
              <a:rPr lang="sr-Latn-RS" i="1" dirty="0" smtClean="0"/>
              <a:t>g</a:t>
            </a:r>
            <a:endParaRPr lang="sr-Latn-RS" dirty="0" smtClean="0"/>
          </a:p>
          <a:p>
            <a:r>
              <a:rPr lang="en-GB" dirty="0"/>
              <a:t>∀</a:t>
            </a:r>
            <a:r>
              <a:rPr lang="en-GB" i="1" dirty="0"/>
              <a:t>x</a:t>
            </a:r>
            <a:r>
              <a:rPr lang="en-GB" baseline="-25000" dirty="0"/>
              <a:t>1</a:t>
            </a:r>
            <a:r>
              <a:rPr lang="en-GB" dirty="0"/>
              <a:t> </a:t>
            </a:r>
            <a:r>
              <a:rPr lang="en-GB" i="1" dirty="0"/>
              <a:t>. . . x</a:t>
            </a:r>
            <a:r>
              <a:rPr lang="en-GB" i="1" baseline="-25000" dirty="0"/>
              <a:t>n</a:t>
            </a:r>
            <a:r>
              <a:rPr lang="en-GB" i="1" dirty="0"/>
              <a:t>y</a:t>
            </a:r>
            <a:r>
              <a:rPr lang="en-GB" baseline="-25000" dirty="0"/>
              <a:t>1</a:t>
            </a:r>
            <a:r>
              <a:rPr lang="en-GB" dirty="0"/>
              <a:t> </a:t>
            </a:r>
            <a:r>
              <a:rPr lang="en-GB" i="1" dirty="0"/>
              <a:t>. . . </a:t>
            </a:r>
            <a:r>
              <a:rPr lang="en-GB" i="1" dirty="0" err="1"/>
              <a:t>y</a:t>
            </a:r>
            <a:r>
              <a:rPr lang="en-GB" i="1" baseline="-25000" dirty="0" err="1"/>
              <a:t>n</a:t>
            </a:r>
            <a:r>
              <a:rPr lang="en-GB" i="1" dirty="0"/>
              <a:t>(f (x</a:t>
            </a:r>
            <a:r>
              <a:rPr lang="en-GB" baseline="-25000" dirty="0"/>
              <a:t>1</a:t>
            </a:r>
            <a:r>
              <a:rPr lang="en-GB" i="1" dirty="0"/>
              <a:t>, . . . , </a:t>
            </a:r>
            <a:r>
              <a:rPr lang="en-GB" i="1" dirty="0" err="1"/>
              <a:t>x</a:t>
            </a:r>
            <a:r>
              <a:rPr lang="en-GB" i="1" baseline="-25000" dirty="0" err="1"/>
              <a:t>n</a:t>
            </a:r>
            <a:r>
              <a:rPr lang="en-GB" i="1" dirty="0"/>
              <a:t>) </a:t>
            </a:r>
            <a:r>
              <a:rPr lang="en-GB" dirty="0"/>
              <a:t>= </a:t>
            </a:r>
            <a:r>
              <a:rPr lang="en-GB" i="1" dirty="0"/>
              <a:t>f (y</a:t>
            </a:r>
            <a:r>
              <a:rPr lang="en-GB" baseline="-25000" dirty="0"/>
              <a:t>1</a:t>
            </a:r>
            <a:r>
              <a:rPr lang="en-GB" i="1" dirty="0"/>
              <a:t>, . . . , </a:t>
            </a:r>
            <a:r>
              <a:rPr lang="en-GB" i="1" dirty="0" err="1"/>
              <a:t>y</a:t>
            </a:r>
            <a:r>
              <a:rPr lang="en-GB" i="1" baseline="-25000" dirty="0" err="1"/>
              <a:t>n</a:t>
            </a:r>
            <a:r>
              <a:rPr lang="en-GB" i="1" dirty="0" smtClean="0"/>
              <a:t>)</a:t>
            </a:r>
            <a:r>
              <a:rPr lang="sr-Latn-RS" i="1" dirty="0" smtClean="0"/>
              <a:t> </a:t>
            </a:r>
            <a:r>
              <a:rPr lang="es-ES" dirty="0" smtClean="0"/>
              <a:t>→ </a:t>
            </a:r>
            <a:r>
              <a:rPr lang="es-ES" i="1" dirty="0"/>
              <a:t>(x</a:t>
            </a:r>
            <a:r>
              <a:rPr lang="es-ES" baseline="-25000" dirty="0"/>
              <a:t>1</a:t>
            </a:r>
            <a:r>
              <a:rPr lang="es-ES" dirty="0"/>
              <a:t> = </a:t>
            </a:r>
            <a:r>
              <a:rPr lang="es-ES" i="1" dirty="0"/>
              <a:t>y</a:t>
            </a:r>
            <a:r>
              <a:rPr lang="es-ES" baseline="-25000" dirty="0"/>
              <a:t>1</a:t>
            </a:r>
            <a:r>
              <a:rPr lang="es-ES" dirty="0"/>
              <a:t> ∧ · · · ∧ </a:t>
            </a:r>
            <a:r>
              <a:rPr lang="es-ES" i="1" dirty="0" err="1" smtClean="0"/>
              <a:t>x</a:t>
            </a:r>
            <a:r>
              <a:rPr lang="es-ES" i="1" baseline="-25000" dirty="0" err="1" smtClean="0"/>
              <a:t>n</a:t>
            </a:r>
            <a:r>
              <a:rPr lang="es-ES" dirty="0" smtClean="0"/>
              <a:t> </a:t>
            </a:r>
            <a:r>
              <a:rPr lang="es-ES" dirty="0"/>
              <a:t>= </a:t>
            </a:r>
            <a:r>
              <a:rPr lang="es-ES" i="1" dirty="0" err="1"/>
              <a:t>y</a:t>
            </a:r>
            <a:r>
              <a:rPr lang="es-ES" i="1" baseline="-25000" dirty="0" err="1"/>
              <a:t>n</a:t>
            </a:r>
            <a:r>
              <a:rPr lang="es-ES" i="1" dirty="0" smtClean="0"/>
              <a:t>))</a:t>
            </a:r>
            <a:endParaRPr lang="sr-Latn-RS" i="1" dirty="0" smtClean="0"/>
          </a:p>
          <a:p>
            <a:pPr lvl="1"/>
            <a:r>
              <a:rPr lang="sr-Latn-RS" dirty="0" smtClean="0"/>
              <a:t>Za sve funkcijske konstante arnosti veće od 0</a:t>
            </a:r>
          </a:p>
        </p:txBody>
      </p:sp>
    </p:spTree>
    <p:extLst>
      <p:ext uri="{BB962C8B-B14F-4D97-AF65-F5344CB8AC3E}">
        <p14:creationId xmlns:p14="http://schemas.microsoft.com/office/powerpoint/2010/main" val="334657214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Zatvaranje domena</a:t>
            </a:r>
            <a:endParaRPr lang="en-GB" dirty="0"/>
          </a:p>
        </p:txBody>
      </p:sp>
      <p:sp>
        <p:nvSpPr>
          <p:cNvPr id="3" name="Content Placeholder 2"/>
          <p:cNvSpPr>
            <a:spLocks noGrp="1"/>
          </p:cNvSpPr>
          <p:nvPr>
            <p:ph idx="1"/>
          </p:nvPr>
        </p:nvSpPr>
        <p:spPr/>
        <p:txBody>
          <a:bodyPr>
            <a:normAutofit fontScale="85000" lnSpcReduction="10000"/>
          </a:bodyPr>
          <a:lstStyle/>
          <a:p>
            <a:r>
              <a:rPr lang="sr-Latn-RS" dirty="0" smtClean="0"/>
              <a:t>Posmatrajmo bazu znanja </a:t>
            </a:r>
            <a:r>
              <a:rPr lang="el-GR" i="1" dirty="0" smtClean="0"/>
              <a:t>Γ</a:t>
            </a:r>
            <a:r>
              <a:rPr lang="sr-Latn-RS" i="1" dirty="0" smtClean="0"/>
              <a:t> </a:t>
            </a:r>
            <a:r>
              <a:rPr lang="sr-Latn-RS" dirty="0" smtClean="0"/>
              <a:t>koja odgovara bazi znanja iz primer za propozicionu logiku</a:t>
            </a:r>
          </a:p>
          <a:p>
            <a:pPr marL="0" indent="0" algn="ctr">
              <a:buNone/>
            </a:pPr>
            <a:r>
              <a:rPr lang="en-GB" dirty="0"/>
              <a:t>￢</a:t>
            </a:r>
            <a:r>
              <a:rPr lang="en-GB" i="1" dirty="0" smtClean="0"/>
              <a:t>in(</a:t>
            </a:r>
            <a:r>
              <a:rPr lang="sr-Latn-RS" i="1" dirty="0" smtClean="0"/>
              <a:t>Pera</a:t>
            </a:r>
            <a:r>
              <a:rPr lang="en-GB" i="1" dirty="0" smtClean="0"/>
              <a:t>) </a:t>
            </a:r>
            <a:r>
              <a:rPr lang="en-GB" dirty="0"/>
              <a:t>∨ ￢</a:t>
            </a:r>
            <a:r>
              <a:rPr lang="en-GB" i="1" dirty="0" smtClean="0"/>
              <a:t>in(</a:t>
            </a:r>
            <a:r>
              <a:rPr lang="sr-Latn-RS" i="1" dirty="0" smtClean="0"/>
              <a:t>Rasa</a:t>
            </a:r>
            <a:r>
              <a:rPr lang="en-GB" i="1" dirty="0" smtClean="0"/>
              <a:t>) </a:t>
            </a:r>
            <a:r>
              <a:rPr lang="en-GB" dirty="0"/>
              <a:t>∨ ￢</a:t>
            </a:r>
            <a:r>
              <a:rPr lang="en-GB" i="1" dirty="0" smtClean="0"/>
              <a:t>in(</a:t>
            </a:r>
            <a:r>
              <a:rPr lang="sr-Latn-RS" i="1" dirty="0" smtClean="0"/>
              <a:t>Steva</a:t>
            </a:r>
            <a:r>
              <a:rPr lang="en-GB" i="1" dirty="0" smtClean="0"/>
              <a:t>)</a:t>
            </a:r>
            <a:r>
              <a:rPr lang="sr-Latn-RS" i="1" dirty="0" smtClean="0"/>
              <a:t> (1.1)</a:t>
            </a:r>
          </a:p>
          <a:p>
            <a:r>
              <a:rPr lang="sr-Latn-RS" dirty="0" smtClean="0"/>
              <a:t>Istu stvar možemo predstaviti i iskazom</a:t>
            </a:r>
          </a:p>
          <a:p>
            <a:pPr marL="57150" indent="0" algn="ctr">
              <a:buNone/>
            </a:pPr>
            <a:r>
              <a:rPr lang="en-GB" dirty="0" smtClean="0"/>
              <a:t>∃</a:t>
            </a:r>
            <a:r>
              <a:rPr lang="en-GB" i="1" dirty="0" err="1"/>
              <a:t>x</a:t>
            </a:r>
            <a:r>
              <a:rPr lang="en-GB" dirty="0" err="1"/>
              <a:t>￢</a:t>
            </a:r>
            <a:r>
              <a:rPr lang="en-GB" i="1" dirty="0" err="1"/>
              <a:t>in</a:t>
            </a:r>
            <a:r>
              <a:rPr lang="en-GB" i="1" dirty="0"/>
              <a:t>(x</a:t>
            </a:r>
            <a:r>
              <a:rPr lang="en-GB" i="1" dirty="0" smtClean="0"/>
              <a:t>)</a:t>
            </a:r>
            <a:r>
              <a:rPr lang="sr-Latn-RS" i="1" dirty="0" smtClean="0"/>
              <a:t> </a:t>
            </a:r>
            <a:r>
              <a:rPr lang="sr-Latn-RS" i="1" dirty="0"/>
              <a:t>(</a:t>
            </a:r>
            <a:r>
              <a:rPr lang="sr-Latn-RS" i="1" dirty="0" smtClean="0"/>
              <a:t>1.2)</a:t>
            </a:r>
          </a:p>
          <a:p>
            <a:pPr marL="514350" indent="-457200"/>
            <a:r>
              <a:rPr lang="sr-Latn-RS" dirty="0" smtClean="0"/>
              <a:t>Ova dva iskaza nisu ekvivalentne</a:t>
            </a:r>
          </a:p>
          <a:p>
            <a:pPr marL="914400" lvl="1" indent="-457200"/>
            <a:r>
              <a:rPr lang="sr-Latn-RS" dirty="0" smtClean="0"/>
              <a:t>Prvi sledi iz drugog</a:t>
            </a:r>
          </a:p>
          <a:p>
            <a:pPr marL="914400" lvl="1" indent="-457200"/>
            <a:r>
              <a:rPr lang="sr-Latn-RS" dirty="0" smtClean="0"/>
              <a:t>Drugi </a:t>
            </a:r>
            <a:r>
              <a:rPr lang="sr-Latn-RS" b="1" dirty="0" smtClean="0"/>
              <a:t>ne sledi</a:t>
            </a:r>
            <a:r>
              <a:rPr lang="sr-Latn-RS" dirty="0" smtClean="0"/>
              <a:t> iz prvog</a:t>
            </a:r>
          </a:p>
          <a:p>
            <a:pPr marL="1314450" lvl="2" indent="-457200"/>
            <a:r>
              <a:rPr lang="sr-Latn-RS" dirty="0" smtClean="0"/>
              <a:t>Moguće je da u univerzumu ima još objekata koji nisu imenovani konstantama</a:t>
            </a:r>
          </a:p>
          <a:p>
            <a:pPr marL="1314450" lvl="2" indent="-457200"/>
            <a:r>
              <a:rPr lang="sr-Latn-RS" dirty="0" smtClean="0"/>
              <a:t>Moglo bi da se dogodi da postoji još neko ko dolazi u kancelariju</a:t>
            </a:r>
            <a:endParaRPr lang="en-GB" dirty="0"/>
          </a:p>
        </p:txBody>
      </p:sp>
    </p:spTree>
    <p:extLst>
      <p:ext uri="{BB962C8B-B14F-4D97-AF65-F5344CB8AC3E}">
        <p14:creationId xmlns:p14="http://schemas.microsoft.com/office/powerpoint/2010/main" val="112182617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Zatvaranje domena</a:t>
            </a:r>
            <a:endParaRPr lang="en-GB" dirty="0"/>
          </a:p>
        </p:txBody>
      </p:sp>
      <p:sp>
        <p:nvSpPr>
          <p:cNvPr id="3" name="Content Placeholder 2"/>
          <p:cNvSpPr>
            <a:spLocks noGrp="1"/>
          </p:cNvSpPr>
          <p:nvPr>
            <p:ph idx="1"/>
          </p:nvPr>
        </p:nvSpPr>
        <p:spPr/>
        <p:txBody>
          <a:bodyPr/>
          <a:lstStyle/>
          <a:p>
            <a:r>
              <a:rPr lang="sr-Latn-RS" dirty="0" smtClean="0"/>
              <a:t>Ukoliko hoćemo da „zatvorimo domen“, odnosno da specificiramo da svaki element univerzuma odgovara jednoj od tri navedene objektne konstante (imena) to bismo uradili kao:</a:t>
            </a:r>
          </a:p>
          <a:p>
            <a:pPr marL="0" indent="0" algn="ctr">
              <a:buNone/>
            </a:pPr>
            <a:r>
              <a:rPr lang="fr-FR" dirty="0"/>
              <a:t>∀</a:t>
            </a:r>
            <a:r>
              <a:rPr lang="fr-FR" i="1" dirty="0"/>
              <a:t>x(x </a:t>
            </a:r>
            <a:r>
              <a:rPr lang="fr-FR" dirty="0"/>
              <a:t>= </a:t>
            </a:r>
            <a:r>
              <a:rPr lang="sr-Latn-RS" i="1" dirty="0" smtClean="0"/>
              <a:t>Pera</a:t>
            </a:r>
            <a:r>
              <a:rPr lang="fr-FR" i="1" dirty="0" smtClean="0"/>
              <a:t> </a:t>
            </a:r>
            <a:r>
              <a:rPr lang="fr-FR" dirty="0"/>
              <a:t>∨ </a:t>
            </a:r>
            <a:r>
              <a:rPr lang="fr-FR" i="1" dirty="0"/>
              <a:t>x </a:t>
            </a:r>
            <a:r>
              <a:rPr lang="fr-FR" dirty="0"/>
              <a:t>= </a:t>
            </a:r>
            <a:r>
              <a:rPr lang="sr-Latn-RS" i="1" dirty="0" smtClean="0"/>
              <a:t>Rasa</a:t>
            </a:r>
            <a:r>
              <a:rPr lang="fr-FR" i="1" dirty="0" smtClean="0"/>
              <a:t> </a:t>
            </a:r>
            <a:r>
              <a:rPr lang="fr-FR" dirty="0"/>
              <a:t>∨ </a:t>
            </a:r>
            <a:r>
              <a:rPr lang="fr-FR" i="1" dirty="0"/>
              <a:t>x </a:t>
            </a:r>
            <a:r>
              <a:rPr lang="fr-FR" dirty="0"/>
              <a:t>= </a:t>
            </a:r>
            <a:r>
              <a:rPr lang="sr-Latn-RS" i="1" dirty="0" smtClean="0"/>
              <a:t>Steva</a:t>
            </a:r>
            <a:r>
              <a:rPr lang="fr-FR" i="1" dirty="0" smtClean="0"/>
              <a:t>)</a:t>
            </a:r>
            <a:r>
              <a:rPr lang="sr-Latn-RS" dirty="0" smtClean="0"/>
              <a:t> </a:t>
            </a:r>
            <a:endParaRPr lang="en-GB" dirty="0"/>
          </a:p>
        </p:txBody>
      </p:sp>
    </p:spTree>
    <p:extLst>
      <p:ext uri="{BB962C8B-B14F-4D97-AF65-F5344CB8AC3E}">
        <p14:creationId xmlns:p14="http://schemas.microsoft.com/office/powerpoint/2010/main" val="300516284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Zatvaranje domena</a:t>
            </a:r>
            <a:endParaRPr lang="en-GB" dirty="0"/>
          </a:p>
        </p:txBody>
      </p:sp>
      <p:sp>
        <p:nvSpPr>
          <p:cNvPr id="3" name="Content Placeholder 2"/>
          <p:cNvSpPr>
            <a:spLocks noGrp="1"/>
          </p:cNvSpPr>
          <p:nvPr>
            <p:ph idx="1"/>
          </p:nvPr>
        </p:nvSpPr>
        <p:spPr/>
        <p:txBody>
          <a:bodyPr/>
          <a:lstStyle/>
          <a:p>
            <a:r>
              <a:rPr lang="sr-Latn-RS" dirty="0" smtClean="0"/>
              <a:t>Navedeno zatvaranje domena garantuje ekvivalenciju </a:t>
            </a:r>
            <a:r>
              <a:rPr lang="sr-Latn-RS" i="1" dirty="0" smtClean="0"/>
              <a:t>(</a:t>
            </a:r>
            <a:r>
              <a:rPr lang="sr-Latn-RS" i="1" dirty="0"/>
              <a:t>1.1</a:t>
            </a:r>
            <a:r>
              <a:rPr lang="sr-Latn-RS" i="1" dirty="0" smtClean="0"/>
              <a:t>) i </a:t>
            </a:r>
            <a:r>
              <a:rPr lang="sr-Latn-RS" i="1" dirty="0"/>
              <a:t>(</a:t>
            </a:r>
            <a:r>
              <a:rPr lang="sr-Latn-RS" i="1" dirty="0" smtClean="0"/>
              <a:t>1.2)</a:t>
            </a:r>
          </a:p>
          <a:p>
            <a:r>
              <a:rPr lang="sr-Latn-RS" dirty="0" smtClean="0"/>
              <a:t>Opštije, to zatvaranje domena garantuje ekvivalenciju  </a:t>
            </a:r>
          </a:p>
          <a:p>
            <a:pPr marL="0" indent="0" algn="ctr">
              <a:buNone/>
            </a:pPr>
            <a:r>
              <a:rPr lang="en-GB" dirty="0"/>
              <a:t>∀</a:t>
            </a:r>
            <a:r>
              <a:rPr lang="en-GB" i="1" dirty="0" err="1"/>
              <a:t>xF</a:t>
            </a:r>
            <a:r>
              <a:rPr lang="en-GB" i="1" dirty="0"/>
              <a:t>(x) </a:t>
            </a:r>
            <a:r>
              <a:rPr lang="en-GB" dirty="0"/>
              <a:t>↔ </a:t>
            </a:r>
            <a:r>
              <a:rPr lang="en-GB" i="1" dirty="0" smtClean="0"/>
              <a:t>F(</a:t>
            </a:r>
            <a:r>
              <a:rPr lang="sr-Latn-RS" i="1" dirty="0" smtClean="0"/>
              <a:t>Pera</a:t>
            </a:r>
            <a:r>
              <a:rPr lang="en-GB" i="1" dirty="0" smtClean="0"/>
              <a:t>) </a:t>
            </a:r>
            <a:r>
              <a:rPr lang="en-GB" dirty="0"/>
              <a:t>∧ </a:t>
            </a:r>
            <a:r>
              <a:rPr lang="en-GB" i="1" dirty="0" smtClean="0"/>
              <a:t>F(</a:t>
            </a:r>
            <a:r>
              <a:rPr lang="sr-Latn-RS" i="1" dirty="0" smtClean="0"/>
              <a:t>Rasa</a:t>
            </a:r>
            <a:r>
              <a:rPr lang="en-GB" i="1" dirty="0" smtClean="0"/>
              <a:t>) </a:t>
            </a:r>
            <a:r>
              <a:rPr lang="en-GB" dirty="0"/>
              <a:t>∧ </a:t>
            </a:r>
            <a:r>
              <a:rPr lang="en-GB" i="1" dirty="0" smtClean="0"/>
              <a:t>F(</a:t>
            </a:r>
            <a:r>
              <a:rPr lang="sr-Latn-RS" i="1" dirty="0" smtClean="0"/>
              <a:t>Steva</a:t>
            </a:r>
            <a:r>
              <a:rPr lang="en-GB" i="1" dirty="0" smtClean="0"/>
              <a:t>),</a:t>
            </a:r>
            <a:endParaRPr lang="en-GB" i="1" dirty="0"/>
          </a:p>
          <a:p>
            <a:pPr marL="0" indent="0" algn="ctr">
              <a:buNone/>
            </a:pPr>
            <a:r>
              <a:rPr lang="en-GB" dirty="0"/>
              <a:t>∃</a:t>
            </a:r>
            <a:r>
              <a:rPr lang="en-GB" i="1" dirty="0" err="1"/>
              <a:t>xF</a:t>
            </a:r>
            <a:r>
              <a:rPr lang="en-GB" i="1" dirty="0"/>
              <a:t>(x) </a:t>
            </a:r>
            <a:r>
              <a:rPr lang="en-GB" dirty="0"/>
              <a:t>↔ </a:t>
            </a:r>
            <a:r>
              <a:rPr lang="en-GB" i="1" dirty="0" smtClean="0"/>
              <a:t>F(</a:t>
            </a:r>
            <a:r>
              <a:rPr lang="sr-Latn-RS" i="1" dirty="0" smtClean="0"/>
              <a:t>Pera</a:t>
            </a:r>
            <a:r>
              <a:rPr lang="en-GB" i="1" dirty="0" smtClean="0"/>
              <a:t>) </a:t>
            </a:r>
            <a:r>
              <a:rPr lang="en-GB" dirty="0"/>
              <a:t>∨ </a:t>
            </a:r>
            <a:r>
              <a:rPr lang="en-GB" i="1" dirty="0" smtClean="0"/>
              <a:t>F(</a:t>
            </a:r>
            <a:r>
              <a:rPr lang="sr-Latn-RS" i="1" dirty="0" smtClean="0"/>
              <a:t>Rasa</a:t>
            </a:r>
            <a:r>
              <a:rPr lang="en-GB" i="1" dirty="0" smtClean="0"/>
              <a:t>) </a:t>
            </a:r>
            <a:r>
              <a:rPr lang="en-GB" dirty="0"/>
              <a:t>∨ </a:t>
            </a:r>
            <a:r>
              <a:rPr lang="en-GB" i="1" dirty="0" smtClean="0"/>
              <a:t>F(</a:t>
            </a:r>
            <a:r>
              <a:rPr lang="sr-Latn-RS" i="1" dirty="0" smtClean="0"/>
              <a:t>Steva</a:t>
            </a:r>
            <a:r>
              <a:rPr lang="en-GB" i="1" dirty="0" smtClean="0"/>
              <a:t>)</a:t>
            </a:r>
            <a:endParaRPr lang="sr-Latn-RS" i="1" dirty="0" smtClean="0"/>
          </a:p>
          <a:p>
            <a:pPr marL="0" indent="0">
              <a:buNone/>
            </a:pPr>
            <a:r>
              <a:rPr lang="sr-Latn-RS" dirty="0" smtClean="0"/>
              <a:t>Za svaku formulu </a:t>
            </a:r>
            <a:r>
              <a:rPr lang="sr-Latn-RS" i="1" dirty="0" smtClean="0"/>
              <a:t>F(x)</a:t>
            </a:r>
            <a:endParaRPr lang="en-GB" dirty="0"/>
          </a:p>
        </p:txBody>
      </p:sp>
    </p:spTree>
    <p:extLst>
      <p:ext uri="{BB962C8B-B14F-4D97-AF65-F5344CB8AC3E}">
        <p14:creationId xmlns:p14="http://schemas.microsoft.com/office/powerpoint/2010/main" val="221496465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Zatvaranje domena</a:t>
            </a:r>
            <a:endParaRPr lang="en-GB" dirty="0"/>
          </a:p>
        </p:txBody>
      </p:sp>
      <p:sp>
        <p:nvSpPr>
          <p:cNvPr id="3" name="Content Placeholder 2"/>
          <p:cNvSpPr>
            <a:spLocks noGrp="1"/>
          </p:cNvSpPr>
          <p:nvPr>
            <p:ph idx="1"/>
          </p:nvPr>
        </p:nvSpPr>
        <p:spPr/>
        <p:txBody>
          <a:bodyPr/>
          <a:lstStyle/>
          <a:p>
            <a:r>
              <a:rPr lang="sr-Latn-RS" dirty="0" smtClean="0"/>
              <a:t>Uopšteno, za signaturu </a:t>
            </a:r>
            <a:r>
              <a:rPr lang="el-GR" i="1" dirty="0" smtClean="0"/>
              <a:t>σ</a:t>
            </a:r>
            <a:r>
              <a:rPr lang="sr-Latn-RS" dirty="0" smtClean="0"/>
              <a:t> koja ima konačno mnogo objektnih konstantni </a:t>
            </a:r>
            <a:r>
              <a:rPr lang="en-GB" i="1" dirty="0"/>
              <a:t>c</a:t>
            </a:r>
            <a:r>
              <a:rPr lang="en-GB" baseline="-25000" dirty="0"/>
              <a:t>1</a:t>
            </a:r>
            <a:r>
              <a:rPr lang="en-GB" i="1" dirty="0"/>
              <a:t>, . . . , </a:t>
            </a:r>
            <a:r>
              <a:rPr lang="en-GB" i="1" dirty="0" err="1" smtClean="0"/>
              <a:t>c</a:t>
            </a:r>
            <a:r>
              <a:rPr lang="en-GB" i="1" baseline="-25000" dirty="0" err="1" smtClean="0"/>
              <a:t>n</a:t>
            </a:r>
            <a:r>
              <a:rPr lang="sr-Latn-RS" i="1" baseline="-25000" dirty="0" smtClean="0"/>
              <a:t> </a:t>
            </a:r>
            <a:r>
              <a:rPr lang="sr-Latn-RS" dirty="0" smtClean="0"/>
              <a:t>i </a:t>
            </a:r>
            <a:r>
              <a:rPr lang="sr-Latn-RS" b="1" dirty="0" smtClean="0"/>
              <a:t>ni jednu funkcijsku kosntantu arnosti veće od 0</a:t>
            </a:r>
            <a:r>
              <a:rPr lang="sr-Latn-RS" i="1" dirty="0" smtClean="0"/>
              <a:t> pretpostavka zatvorenog domena</a:t>
            </a:r>
            <a:r>
              <a:rPr lang="sr-Latn-RS" dirty="0" smtClean="0"/>
              <a:t> glasi: </a:t>
            </a:r>
          </a:p>
          <a:p>
            <a:r>
              <a:rPr lang="en-GB" dirty="0"/>
              <a:t>∀</a:t>
            </a:r>
            <a:r>
              <a:rPr lang="en-GB" i="1" dirty="0"/>
              <a:t>x(x </a:t>
            </a:r>
            <a:r>
              <a:rPr lang="en-GB" dirty="0"/>
              <a:t>= </a:t>
            </a:r>
            <a:r>
              <a:rPr lang="en-GB" i="1" dirty="0"/>
              <a:t>c</a:t>
            </a:r>
            <a:r>
              <a:rPr lang="en-GB" baseline="-25000" dirty="0"/>
              <a:t>1</a:t>
            </a:r>
            <a:r>
              <a:rPr lang="en-GB" dirty="0"/>
              <a:t> ∨ · · · ∨ </a:t>
            </a:r>
            <a:r>
              <a:rPr lang="en-GB" i="1" dirty="0"/>
              <a:t>x </a:t>
            </a:r>
            <a:r>
              <a:rPr lang="en-GB" dirty="0"/>
              <a:t>= </a:t>
            </a:r>
            <a:r>
              <a:rPr lang="en-GB" i="1" dirty="0" err="1"/>
              <a:t>c</a:t>
            </a:r>
            <a:r>
              <a:rPr lang="en-GB" i="1" baseline="-25000" dirty="0" err="1"/>
              <a:t>n</a:t>
            </a:r>
            <a:r>
              <a:rPr lang="en-GB" i="1" dirty="0"/>
              <a:t>)</a:t>
            </a:r>
            <a:endParaRPr lang="en-GB" dirty="0"/>
          </a:p>
        </p:txBody>
      </p:sp>
    </p:spTree>
    <p:extLst>
      <p:ext uri="{BB962C8B-B14F-4D97-AF65-F5344CB8AC3E}">
        <p14:creationId xmlns:p14="http://schemas.microsoft.com/office/powerpoint/2010/main" val="14888520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r>
              <a:rPr lang="sr-Latn-RS" dirty="0"/>
              <a:t>Z</a:t>
            </a:r>
            <a:r>
              <a:rPr lang="en-US" dirty="0" err="1"/>
              <a:t>aklju</a:t>
            </a:r>
            <a:r>
              <a:rPr lang="sr-Latn-RS" dirty="0"/>
              <a:t>č</a:t>
            </a:r>
            <a:r>
              <a:rPr lang="en-US" dirty="0" err="1"/>
              <a:t>ivanje</a:t>
            </a:r>
            <a:r>
              <a:rPr lang="en-US" dirty="0"/>
              <a:t> </a:t>
            </a:r>
            <a:r>
              <a:rPr lang="en-US" dirty="0" err="1"/>
              <a:t>sa</a:t>
            </a:r>
            <a:r>
              <a:rPr lang="en-US" dirty="0"/>
              <a:t> </a:t>
            </a:r>
            <a:r>
              <a:rPr lang="en-US" dirty="0" err="1"/>
              <a:t>produkcionim</a:t>
            </a:r>
            <a:r>
              <a:rPr lang="en-US" dirty="0"/>
              <a:t> </a:t>
            </a:r>
            <a:r>
              <a:rPr lang="en-US" dirty="0" err="1"/>
              <a:t>pravilima</a:t>
            </a:r>
            <a:endParaRPr lang="el-GR" dirty="0" smtClean="0"/>
          </a:p>
        </p:txBody>
      </p:sp>
      <p:sp>
        <p:nvSpPr>
          <p:cNvPr id="4099" name="Rectangle 3"/>
          <p:cNvSpPr>
            <a:spLocks noGrp="1" noChangeArrowheads="1"/>
          </p:cNvSpPr>
          <p:nvPr>
            <p:ph type="body" idx="1"/>
          </p:nvPr>
        </p:nvSpPr>
        <p:spPr>
          <a:xfrm>
            <a:off x="914401" y="1827214"/>
            <a:ext cx="7769469" cy="4548187"/>
          </a:xfrm>
        </p:spPr>
        <p:txBody>
          <a:bodyPr>
            <a:normAutofit lnSpcReduction="10000"/>
          </a:bodyPr>
          <a:lstStyle/>
          <a:p>
            <a:pPr eaLnBrk="1" hangingPunct="1">
              <a:lnSpc>
                <a:spcPct val="90000"/>
              </a:lnSpc>
            </a:pPr>
            <a:r>
              <a:rPr lang="sr-Latn-RS" dirty="0" smtClean="0"/>
              <a:t>Može se koristiti ulančavanje unapred i ulančavanje unazad kroz pravila</a:t>
            </a:r>
            <a:endParaRPr lang="en-US" dirty="0" smtClean="0"/>
          </a:p>
          <a:p>
            <a:pPr eaLnBrk="1" hangingPunct="1">
              <a:lnSpc>
                <a:spcPct val="90000"/>
              </a:lnSpc>
            </a:pPr>
            <a:r>
              <a:rPr lang="sr-Latn-RS" dirty="0" smtClean="0"/>
              <a:t>Svaki od sistema (pristupa) ima svoje prednosti i nedostatke i, u suštini, odgovara na različite tipove pitanja</a:t>
            </a:r>
            <a:endParaRPr lang="en-US" dirty="0" smtClean="0"/>
          </a:p>
          <a:p>
            <a:pPr eaLnBrk="1" hangingPunct="1">
              <a:lnSpc>
                <a:spcPct val="90000"/>
              </a:lnSpc>
            </a:pPr>
            <a:r>
              <a:rPr lang="sr-Latn-RS" dirty="0" smtClean="0"/>
              <a:t>Primer</a:t>
            </a:r>
            <a:r>
              <a:rPr lang="el-GR" dirty="0" smtClean="0"/>
              <a:t> Mycin</a:t>
            </a:r>
            <a:r>
              <a:rPr lang="sr-Latn-RS" dirty="0"/>
              <a:t>:</a:t>
            </a:r>
            <a:r>
              <a:rPr lang="el-GR" dirty="0" smtClean="0"/>
              <a:t> </a:t>
            </a:r>
            <a:endParaRPr lang="en-US" dirty="0" smtClean="0"/>
          </a:p>
          <a:p>
            <a:pPr lvl="1" eaLnBrk="1" hangingPunct="1">
              <a:lnSpc>
                <a:spcPct val="90000"/>
              </a:lnSpc>
            </a:pPr>
            <a:r>
              <a:rPr lang="sr-Latn-RS" dirty="0" smtClean="0"/>
              <a:t>Ulančavanje unapred može da odgovori na pitanje</a:t>
            </a:r>
            <a:r>
              <a:rPr lang="el-GR" dirty="0" smtClean="0"/>
              <a:t> „</a:t>
            </a:r>
            <a:r>
              <a:rPr lang="sr-Latn-RS" dirty="0" smtClean="0"/>
              <a:t>na šta ovi simptomi ukazuju</a:t>
            </a:r>
            <a:r>
              <a:rPr lang="el-GR" dirty="0" smtClean="0"/>
              <a:t>?" </a:t>
            </a:r>
            <a:endParaRPr lang="en-US" dirty="0" smtClean="0"/>
          </a:p>
          <a:p>
            <a:pPr lvl="1" eaLnBrk="1" hangingPunct="1">
              <a:lnSpc>
                <a:spcPct val="90000"/>
              </a:lnSpc>
            </a:pPr>
            <a:r>
              <a:rPr lang="sr-Latn-RS" dirty="0" smtClean="0"/>
              <a:t>Ulančavanje unazad moglo bi da odgovori na pitanje </a:t>
            </a:r>
            <a:r>
              <a:rPr lang="el-GR" dirty="0" smtClean="0"/>
              <a:t>„</a:t>
            </a:r>
            <a:r>
              <a:rPr lang="sr-Latn-RS" dirty="0" smtClean="0"/>
              <a:t>da li ovaj pacijent boluje od amnezije</a:t>
            </a:r>
            <a:r>
              <a:rPr lang="el-GR" dirty="0" smtClean="0"/>
              <a:t>?" </a:t>
            </a:r>
          </a:p>
        </p:txBody>
      </p:sp>
    </p:spTree>
    <p:extLst>
      <p:ext uri="{BB962C8B-B14F-4D97-AF65-F5344CB8AC3E}">
        <p14:creationId xmlns:p14="http://schemas.microsoft.com/office/powerpoint/2010/main" val="415659616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Reifikacija</a:t>
            </a:r>
            <a:endParaRPr lang="en-GB" dirty="0"/>
          </a:p>
        </p:txBody>
      </p:sp>
      <p:sp>
        <p:nvSpPr>
          <p:cNvPr id="3" name="Content Placeholder 2"/>
          <p:cNvSpPr>
            <a:spLocks noGrp="1"/>
          </p:cNvSpPr>
          <p:nvPr>
            <p:ph idx="1"/>
          </p:nvPr>
        </p:nvSpPr>
        <p:spPr/>
        <p:txBody>
          <a:bodyPr/>
          <a:lstStyle/>
          <a:p>
            <a:r>
              <a:rPr lang="sr-Latn-RS" dirty="0" smtClean="0"/>
              <a:t>Jezik koji smo uveli za opisivanje kancelarija sadrži varijable za osobe, ali ne i varijable za mesta</a:t>
            </a:r>
          </a:p>
          <a:p>
            <a:pPr lvl="1"/>
            <a:r>
              <a:rPr lang="sr-Latn-RS" dirty="0" smtClean="0"/>
              <a:t>Kažemo da su osobe </a:t>
            </a:r>
            <a:r>
              <a:rPr lang="sr-Latn-RS" i="1" dirty="0" smtClean="0"/>
              <a:t>reifikovane</a:t>
            </a:r>
            <a:r>
              <a:rPr lang="sr-Latn-RS" dirty="0" smtClean="0"/>
              <a:t> u ovom jeziku, a da mesta nisu reifikovana u ovom jeziku</a:t>
            </a:r>
          </a:p>
          <a:p>
            <a:r>
              <a:rPr lang="sr-Latn-RS" dirty="0" smtClean="0"/>
              <a:t>Mogli bismo proširiti jezik</a:t>
            </a:r>
          </a:p>
          <a:p>
            <a:pPr lvl="1"/>
            <a:r>
              <a:rPr lang="sr-Latn-RS" dirty="0" smtClean="0"/>
              <a:t>Prevodimo </a:t>
            </a:r>
            <a:r>
              <a:rPr lang="sr-Latn-RS" i="1" dirty="0" smtClean="0"/>
              <a:t>in</a:t>
            </a:r>
            <a:r>
              <a:rPr lang="sr-Latn-RS" dirty="0" smtClean="0"/>
              <a:t> u binarni predikat</a:t>
            </a:r>
          </a:p>
          <a:p>
            <a:pPr lvl="1"/>
            <a:r>
              <a:rPr lang="en-GB" i="1" dirty="0" smtClean="0"/>
              <a:t>in(</a:t>
            </a:r>
            <a:r>
              <a:rPr lang="sr-Latn-RS" i="1" dirty="0" smtClean="0"/>
              <a:t>Pera</a:t>
            </a:r>
            <a:r>
              <a:rPr lang="en-GB" i="1" dirty="0" smtClean="0"/>
              <a:t>)</a:t>
            </a:r>
            <a:r>
              <a:rPr lang="sr-Latn-RS" dirty="0" smtClean="0"/>
              <a:t> postaje </a:t>
            </a:r>
            <a:r>
              <a:rPr lang="en-GB" i="1" dirty="0" smtClean="0"/>
              <a:t>in(</a:t>
            </a:r>
            <a:r>
              <a:rPr lang="sr-Latn-RS" i="1" dirty="0" smtClean="0"/>
              <a:t>Pera, kancelarija</a:t>
            </a:r>
            <a:r>
              <a:rPr lang="en-GB" i="1" dirty="0" smtClean="0"/>
              <a:t>)</a:t>
            </a:r>
            <a:endParaRPr lang="en-GB" dirty="0"/>
          </a:p>
        </p:txBody>
      </p:sp>
    </p:spTree>
    <p:extLst>
      <p:ext uri="{BB962C8B-B14F-4D97-AF65-F5344CB8AC3E}">
        <p14:creationId xmlns:p14="http://schemas.microsoft.com/office/powerpoint/2010/main" val="307723822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Reifikacija</a:t>
            </a:r>
            <a:endParaRPr lang="en-GB" dirty="0"/>
          </a:p>
        </p:txBody>
      </p:sp>
      <p:sp>
        <p:nvSpPr>
          <p:cNvPr id="3" name="Content Placeholder 2"/>
          <p:cNvSpPr>
            <a:spLocks noGrp="1"/>
          </p:cNvSpPr>
          <p:nvPr>
            <p:ph idx="1"/>
          </p:nvPr>
        </p:nvSpPr>
        <p:spPr/>
        <p:txBody>
          <a:bodyPr>
            <a:normAutofit fontScale="92500" lnSpcReduction="20000"/>
          </a:bodyPr>
          <a:lstStyle/>
          <a:p>
            <a:r>
              <a:rPr lang="sr-Latn-RS" dirty="0" smtClean="0"/>
              <a:t>Reifikacijom jezik postaje ekspresivniji</a:t>
            </a:r>
          </a:p>
          <a:p>
            <a:pPr lvl="1"/>
            <a:r>
              <a:rPr lang="sr-Latn-RS" dirty="0" smtClean="0"/>
              <a:t>Možemo, na primer, da kažemo da se svako nalazi na tačno jednom mestu</a:t>
            </a:r>
          </a:p>
          <a:p>
            <a:pPr marL="57150" indent="0" algn="ctr">
              <a:buNone/>
            </a:pPr>
            <a:r>
              <a:rPr lang="en-GB" dirty="0" smtClean="0"/>
              <a:t>∀</a:t>
            </a:r>
            <a:r>
              <a:rPr lang="en-GB" i="1" dirty="0"/>
              <a:t>x</a:t>
            </a:r>
            <a:r>
              <a:rPr lang="en-GB" dirty="0"/>
              <a:t>∃!</a:t>
            </a:r>
            <a:r>
              <a:rPr lang="en-GB" i="1" dirty="0"/>
              <a:t>p in(x, p</a:t>
            </a:r>
            <a:r>
              <a:rPr lang="en-GB" i="1" dirty="0" smtClean="0"/>
              <a:t>).</a:t>
            </a:r>
            <a:endParaRPr lang="sr-Latn-RS" i="1" dirty="0" smtClean="0"/>
          </a:p>
          <a:p>
            <a:pPr marL="514350" indent="-457200"/>
            <a:r>
              <a:rPr lang="sr-Latn-RS" dirty="0" smtClean="0"/>
              <a:t>(</a:t>
            </a:r>
            <a:r>
              <a:rPr lang="en-GB" dirty="0"/>
              <a:t>∃!</a:t>
            </a:r>
            <a:r>
              <a:rPr lang="en-GB" i="1" dirty="0"/>
              <a:t>p </a:t>
            </a:r>
            <a:r>
              <a:rPr lang="sr-Latn-RS" i="1" dirty="0" smtClean="0"/>
              <a:t> </a:t>
            </a:r>
            <a:r>
              <a:rPr lang="sr-Latn-RS" dirty="0" smtClean="0"/>
              <a:t>znači</a:t>
            </a:r>
            <a:r>
              <a:rPr lang="sr-Latn-RS" i="1" dirty="0" smtClean="0"/>
              <a:t> Postoji </a:t>
            </a:r>
            <a:r>
              <a:rPr lang="sr-Latn-RS" b="1" i="1" dirty="0" smtClean="0"/>
              <a:t>tačno jedno</a:t>
            </a:r>
            <a:r>
              <a:rPr lang="sr-Latn-RS" i="1" dirty="0" smtClean="0"/>
              <a:t> p</a:t>
            </a:r>
            <a:r>
              <a:rPr lang="sr-Latn-RS" dirty="0" smtClean="0"/>
              <a:t>)</a:t>
            </a:r>
          </a:p>
          <a:p>
            <a:pPr marL="514350" indent="-457200"/>
            <a:r>
              <a:rPr lang="sr-Latn-RS" dirty="0" smtClean="0"/>
              <a:t>Bez reifikacije mesta to ne bismo mogli da kažemo</a:t>
            </a:r>
          </a:p>
          <a:p>
            <a:pPr marL="514350" indent="-457200"/>
            <a:r>
              <a:rPr lang="sr-Latn-RS" dirty="0" smtClean="0"/>
              <a:t>Prilikom reifikacije oslonili smo se na činjenicu da </a:t>
            </a:r>
            <a:r>
              <a:rPr lang="sr-Latn-RS" b="1" dirty="0" smtClean="0"/>
              <a:t>logika prvog reda ne ograničava arnost predikata</a:t>
            </a:r>
            <a:r>
              <a:rPr lang="sr-Latn-RS" dirty="0" smtClean="0"/>
              <a:t>, odnosno da možemo da uvedemo novi parametar u predikat.</a:t>
            </a:r>
            <a:endParaRPr lang="en-GB" dirty="0"/>
          </a:p>
        </p:txBody>
      </p:sp>
    </p:spTree>
    <p:extLst>
      <p:ext uri="{BB962C8B-B14F-4D97-AF65-F5344CB8AC3E}">
        <p14:creationId xmlns:p14="http://schemas.microsoft.com/office/powerpoint/2010/main" val="195866556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Eksplicitna definicija predikatske konstante</a:t>
            </a:r>
            <a:endParaRPr lang="en-GB" dirty="0"/>
          </a:p>
        </p:txBody>
      </p:sp>
      <p:sp>
        <p:nvSpPr>
          <p:cNvPr id="3" name="Content Placeholder 2"/>
          <p:cNvSpPr>
            <a:spLocks noGrp="1"/>
          </p:cNvSpPr>
          <p:nvPr>
            <p:ph idx="1"/>
          </p:nvPr>
        </p:nvSpPr>
        <p:spPr/>
        <p:txBody>
          <a:bodyPr>
            <a:normAutofit fontScale="77500" lnSpcReduction="20000"/>
          </a:bodyPr>
          <a:lstStyle/>
          <a:p>
            <a:r>
              <a:rPr lang="sr-Latn-RS" dirty="0" smtClean="0"/>
              <a:t>Neka je </a:t>
            </a:r>
            <a:r>
              <a:rPr lang="en-GB" i="1" dirty="0"/>
              <a:t>Γ </a:t>
            </a:r>
            <a:r>
              <a:rPr lang="sr-Latn-RS" dirty="0" smtClean="0"/>
              <a:t>baza znanja za signaturu</a:t>
            </a:r>
            <a:r>
              <a:rPr lang="en-GB" dirty="0" smtClean="0"/>
              <a:t> </a:t>
            </a:r>
            <a:r>
              <a:rPr lang="en-GB" i="1" dirty="0"/>
              <a:t>σ</a:t>
            </a:r>
            <a:r>
              <a:rPr lang="en-GB" dirty="0" smtClean="0"/>
              <a:t>.</a:t>
            </a:r>
            <a:endParaRPr lang="sr-Latn-RS" dirty="0" smtClean="0"/>
          </a:p>
          <a:p>
            <a:r>
              <a:rPr lang="sr-Latn-RS" dirty="0" smtClean="0"/>
              <a:t>Proširiti </a:t>
            </a:r>
            <a:r>
              <a:rPr lang="en-GB" i="1" dirty="0" smtClean="0"/>
              <a:t>Γ</a:t>
            </a:r>
            <a:r>
              <a:rPr lang="sr-Latn-RS" i="1" dirty="0" smtClean="0"/>
              <a:t> </a:t>
            </a:r>
            <a:r>
              <a:rPr lang="sr-Latn-RS" dirty="0" smtClean="0"/>
              <a:t>eksplicitnom definicijom </a:t>
            </a:r>
            <a:r>
              <a:rPr lang="sr-Latn-RS" i="1" dirty="0" smtClean="0"/>
              <a:t>predikatske konstante</a:t>
            </a:r>
            <a:r>
              <a:rPr lang="sr-Latn-RS" dirty="0" smtClean="0"/>
              <a:t> znači u </a:t>
            </a:r>
            <a:r>
              <a:rPr lang="en-GB" i="1" dirty="0" smtClean="0"/>
              <a:t>σ</a:t>
            </a:r>
            <a:r>
              <a:rPr lang="sr-Latn-RS" i="1" dirty="0" smtClean="0"/>
              <a:t> </a:t>
            </a:r>
            <a:r>
              <a:rPr lang="sr-Latn-RS" dirty="0" smtClean="0"/>
              <a:t>uvesti predikatsku konstantu arnosti </a:t>
            </a:r>
            <a:r>
              <a:rPr lang="sr-Latn-RS" i="1" dirty="0" smtClean="0"/>
              <a:t>n </a:t>
            </a:r>
            <a:r>
              <a:rPr lang="sr-Latn-RS" dirty="0" smtClean="0"/>
              <a:t>i u </a:t>
            </a:r>
            <a:r>
              <a:rPr lang="en-GB" i="1" dirty="0" smtClean="0"/>
              <a:t>Γ</a:t>
            </a:r>
            <a:r>
              <a:rPr lang="sr-Latn-RS" i="1" dirty="0" smtClean="0"/>
              <a:t> </a:t>
            </a:r>
            <a:r>
              <a:rPr lang="sr-Latn-RS" dirty="0" smtClean="0"/>
              <a:t>uvesti iskaz oblika</a:t>
            </a:r>
          </a:p>
          <a:p>
            <a:pPr marL="0" indent="0" algn="ctr">
              <a:buNone/>
            </a:pPr>
            <a:r>
              <a:rPr lang="en-GB" dirty="0"/>
              <a:t>∀</a:t>
            </a:r>
            <a:r>
              <a:rPr lang="en-GB" i="1" dirty="0"/>
              <a:t>v</a:t>
            </a:r>
            <a:r>
              <a:rPr lang="en-GB" baseline="-25000" dirty="0"/>
              <a:t>1</a:t>
            </a:r>
            <a:r>
              <a:rPr lang="en-GB" dirty="0"/>
              <a:t> </a:t>
            </a:r>
            <a:r>
              <a:rPr lang="en-GB" i="1" dirty="0"/>
              <a:t>. . . </a:t>
            </a:r>
            <a:r>
              <a:rPr lang="en-GB" i="1" dirty="0" err="1"/>
              <a:t>v</a:t>
            </a:r>
            <a:r>
              <a:rPr lang="en-GB" i="1" baseline="-25000" dirty="0" err="1"/>
              <a:t>n</a:t>
            </a:r>
            <a:r>
              <a:rPr lang="en-GB" i="1" dirty="0"/>
              <a:t>(P (v</a:t>
            </a:r>
            <a:r>
              <a:rPr lang="en-GB" baseline="-25000" dirty="0"/>
              <a:t>1</a:t>
            </a:r>
            <a:r>
              <a:rPr lang="en-GB" i="1" dirty="0"/>
              <a:t>, . . . , </a:t>
            </a:r>
            <a:r>
              <a:rPr lang="en-GB" i="1" dirty="0" err="1"/>
              <a:t>v</a:t>
            </a:r>
            <a:r>
              <a:rPr lang="en-GB" i="1" baseline="-25000" dirty="0" err="1"/>
              <a:t>n</a:t>
            </a:r>
            <a:r>
              <a:rPr lang="en-GB" i="1" dirty="0"/>
              <a:t>) </a:t>
            </a:r>
            <a:r>
              <a:rPr lang="en-GB" dirty="0"/>
              <a:t>↔ </a:t>
            </a:r>
            <a:r>
              <a:rPr lang="en-GB" i="1" dirty="0"/>
              <a:t>F</a:t>
            </a:r>
            <a:r>
              <a:rPr lang="en-GB" i="1" dirty="0" smtClean="0"/>
              <a:t>)</a:t>
            </a:r>
            <a:endParaRPr lang="sr-Latn-RS" i="1" dirty="0" smtClean="0"/>
          </a:p>
          <a:p>
            <a:r>
              <a:rPr lang="sr-Latn-RS" dirty="0" smtClean="0"/>
              <a:t>Pri tome su </a:t>
            </a:r>
            <a:r>
              <a:rPr lang="sr-Latn-RS" i="1" dirty="0" smtClean="0"/>
              <a:t>v</a:t>
            </a:r>
            <a:r>
              <a:rPr lang="sr-Latn-RS" i="1" baseline="-25000" dirty="0" smtClean="0"/>
              <a:t>1</a:t>
            </a:r>
            <a:r>
              <a:rPr lang="sr-Latn-RS" i="1" dirty="0" smtClean="0"/>
              <a:t>,...,v</a:t>
            </a:r>
            <a:r>
              <a:rPr lang="sr-Latn-RS" i="1" baseline="-25000" dirty="0" smtClean="0"/>
              <a:t>n</a:t>
            </a:r>
            <a:r>
              <a:rPr lang="sr-Latn-RS" i="1" dirty="0" smtClean="0"/>
              <a:t> </a:t>
            </a:r>
            <a:r>
              <a:rPr lang="sr-Latn-RS" dirty="0" smtClean="0"/>
              <a:t>različite varijable, a </a:t>
            </a:r>
            <a:r>
              <a:rPr lang="sr-Latn-RS" i="1" dirty="0" smtClean="0"/>
              <a:t>F </a:t>
            </a:r>
            <a:r>
              <a:rPr lang="sr-Latn-RS" dirty="0" smtClean="0"/>
              <a:t>je formula signature </a:t>
            </a:r>
            <a:r>
              <a:rPr lang="en-GB" i="1" dirty="0" smtClean="0"/>
              <a:t>σ</a:t>
            </a:r>
            <a:endParaRPr lang="sr-Latn-RS" i="1" dirty="0" smtClean="0"/>
          </a:p>
          <a:p>
            <a:r>
              <a:rPr lang="sr-Latn-RS" dirty="0" smtClean="0"/>
              <a:t>U stvari, eksplicitna definicija predikatske konstante uvodi novu predikatksu konstantu za univerzalno kvantifikovane varijable i daje formulu kojoj je ova predikatska konstanta ekvivalentna</a:t>
            </a:r>
          </a:p>
          <a:p>
            <a:r>
              <a:rPr lang="sr-Latn-RS" dirty="0" smtClean="0"/>
              <a:t>Uvedena predikatska konstanta je skraćeni zapis za formulu F</a:t>
            </a:r>
            <a:endParaRPr lang="en-GB" dirty="0"/>
          </a:p>
        </p:txBody>
      </p:sp>
    </p:spTree>
    <p:extLst>
      <p:ext uri="{BB962C8B-B14F-4D97-AF65-F5344CB8AC3E}">
        <p14:creationId xmlns:p14="http://schemas.microsoft.com/office/powerpoint/2010/main" val="265390037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Eksplicitna definicija funkcijske konstante</a:t>
            </a:r>
            <a:endParaRPr lang="en-GB" dirty="0"/>
          </a:p>
        </p:txBody>
      </p:sp>
      <p:sp>
        <p:nvSpPr>
          <p:cNvPr id="3" name="Content Placeholder 2"/>
          <p:cNvSpPr>
            <a:spLocks noGrp="1"/>
          </p:cNvSpPr>
          <p:nvPr>
            <p:ph idx="1"/>
          </p:nvPr>
        </p:nvSpPr>
        <p:spPr/>
        <p:txBody>
          <a:bodyPr>
            <a:normAutofit fontScale="70000" lnSpcReduction="20000"/>
          </a:bodyPr>
          <a:lstStyle/>
          <a:p>
            <a:r>
              <a:rPr lang="sr-Latn-RS" dirty="0" smtClean="0"/>
              <a:t>Uvođenje nove funkcijske konstante </a:t>
            </a:r>
            <a:r>
              <a:rPr lang="sr-Latn-RS" i="1" dirty="0" smtClean="0"/>
              <a:t>f </a:t>
            </a:r>
            <a:r>
              <a:rPr lang="sr-Latn-RS" dirty="0" smtClean="0"/>
              <a:t>u </a:t>
            </a:r>
            <a:r>
              <a:rPr lang="en-GB" i="1" dirty="0" smtClean="0"/>
              <a:t>σ</a:t>
            </a:r>
            <a:endParaRPr lang="sr-Latn-RS" i="1" dirty="0" smtClean="0"/>
          </a:p>
          <a:p>
            <a:r>
              <a:rPr lang="sr-Latn-RS" dirty="0" smtClean="0"/>
              <a:t>Proširivanje baze znanja </a:t>
            </a:r>
            <a:r>
              <a:rPr lang="en-GB" i="1" dirty="0" smtClean="0"/>
              <a:t>Γ</a:t>
            </a:r>
            <a:r>
              <a:rPr lang="sr-Latn-RS" i="1" dirty="0" smtClean="0"/>
              <a:t> </a:t>
            </a:r>
            <a:r>
              <a:rPr lang="sr-Latn-RS" dirty="0" smtClean="0"/>
              <a:t>iskazom oblika</a:t>
            </a:r>
          </a:p>
          <a:p>
            <a:pPr marL="0" indent="0" algn="ctr">
              <a:buNone/>
            </a:pPr>
            <a:r>
              <a:rPr lang="en-GB" dirty="0"/>
              <a:t>∀</a:t>
            </a:r>
            <a:r>
              <a:rPr lang="en-GB" i="1" dirty="0"/>
              <a:t>v</a:t>
            </a:r>
            <a:r>
              <a:rPr lang="en-GB" baseline="-25000" dirty="0"/>
              <a:t>1</a:t>
            </a:r>
            <a:r>
              <a:rPr lang="en-GB" dirty="0"/>
              <a:t> </a:t>
            </a:r>
            <a:r>
              <a:rPr lang="en-GB" i="1" dirty="0"/>
              <a:t>. . . </a:t>
            </a:r>
            <a:r>
              <a:rPr lang="en-GB" i="1" dirty="0" err="1"/>
              <a:t>v</a:t>
            </a:r>
            <a:r>
              <a:rPr lang="en-GB" i="1" baseline="-25000" dirty="0" err="1"/>
              <a:t>n</a:t>
            </a:r>
            <a:r>
              <a:rPr lang="en-GB" i="1" dirty="0" err="1"/>
              <a:t>v</a:t>
            </a:r>
            <a:r>
              <a:rPr lang="en-GB" i="1" dirty="0"/>
              <a:t>(f (v</a:t>
            </a:r>
            <a:r>
              <a:rPr lang="en-GB" baseline="-25000" dirty="0"/>
              <a:t>1</a:t>
            </a:r>
            <a:r>
              <a:rPr lang="en-GB" i="1" dirty="0"/>
              <a:t>, . . . , </a:t>
            </a:r>
            <a:r>
              <a:rPr lang="en-GB" i="1" dirty="0" err="1"/>
              <a:t>v</a:t>
            </a:r>
            <a:r>
              <a:rPr lang="en-GB" i="1" baseline="-25000" dirty="0" err="1"/>
              <a:t>n</a:t>
            </a:r>
            <a:r>
              <a:rPr lang="en-GB" i="1" dirty="0"/>
              <a:t>) </a:t>
            </a:r>
            <a:r>
              <a:rPr lang="en-GB" dirty="0"/>
              <a:t>= </a:t>
            </a:r>
            <a:r>
              <a:rPr lang="en-GB" i="1" dirty="0"/>
              <a:t>v </a:t>
            </a:r>
            <a:r>
              <a:rPr lang="en-GB" dirty="0"/>
              <a:t>↔ </a:t>
            </a:r>
            <a:r>
              <a:rPr lang="en-GB" i="1" dirty="0"/>
              <a:t>F</a:t>
            </a:r>
            <a:r>
              <a:rPr lang="en-GB" i="1" dirty="0" smtClean="0"/>
              <a:t>)</a:t>
            </a:r>
            <a:endParaRPr lang="sr-Latn-RS" i="1" dirty="0" smtClean="0"/>
          </a:p>
          <a:p>
            <a:r>
              <a:rPr lang="sr-Latn-RS" dirty="0" smtClean="0"/>
              <a:t>Pri čemu su </a:t>
            </a:r>
            <a:r>
              <a:rPr lang="en-GB" i="1" dirty="0"/>
              <a:t>v</a:t>
            </a:r>
            <a:r>
              <a:rPr lang="en-GB" baseline="-25000" dirty="0"/>
              <a:t>1</a:t>
            </a:r>
            <a:r>
              <a:rPr lang="en-GB" i="1" dirty="0"/>
              <a:t>, . . . , </a:t>
            </a:r>
            <a:r>
              <a:rPr lang="en-GB" i="1" dirty="0" err="1"/>
              <a:t>v</a:t>
            </a:r>
            <a:r>
              <a:rPr lang="en-GB" i="1" baseline="-25000" dirty="0" err="1"/>
              <a:t>n</a:t>
            </a:r>
            <a:r>
              <a:rPr lang="en-GB" i="1" dirty="0"/>
              <a:t>, </a:t>
            </a:r>
            <a:r>
              <a:rPr lang="en-GB" i="1" dirty="0" smtClean="0"/>
              <a:t>v</a:t>
            </a:r>
            <a:r>
              <a:rPr lang="sr-Latn-RS" i="1" dirty="0" smtClean="0"/>
              <a:t> </a:t>
            </a:r>
            <a:r>
              <a:rPr lang="sr-Latn-RS" dirty="0" smtClean="0"/>
              <a:t>različite varijable, a </a:t>
            </a:r>
            <a:r>
              <a:rPr lang="sr-Latn-RS" i="1" dirty="0" smtClean="0"/>
              <a:t>F</a:t>
            </a:r>
            <a:r>
              <a:rPr lang="sr-Latn-RS" dirty="0" smtClean="0"/>
              <a:t> je iskaz signature </a:t>
            </a:r>
            <a:r>
              <a:rPr lang="en-GB" i="1" dirty="0" smtClean="0"/>
              <a:t>σ</a:t>
            </a:r>
            <a:r>
              <a:rPr lang="sr-Latn-RS" i="1" dirty="0" smtClean="0"/>
              <a:t> </a:t>
            </a:r>
            <a:r>
              <a:rPr lang="sr-Latn-RS" dirty="0" smtClean="0"/>
              <a:t>takava da iz </a:t>
            </a:r>
            <a:r>
              <a:rPr lang="en-GB" i="1" dirty="0" smtClean="0"/>
              <a:t>Γ</a:t>
            </a:r>
            <a:r>
              <a:rPr lang="sr-Latn-RS" i="1" dirty="0" smtClean="0"/>
              <a:t> </a:t>
            </a:r>
            <a:r>
              <a:rPr lang="sr-Latn-RS" dirty="0" smtClean="0"/>
              <a:t>sledi</a:t>
            </a:r>
          </a:p>
          <a:p>
            <a:pPr marL="0" indent="0" algn="ctr">
              <a:buNone/>
            </a:pPr>
            <a:r>
              <a:rPr lang="en-GB" dirty="0"/>
              <a:t>∀</a:t>
            </a:r>
            <a:r>
              <a:rPr lang="en-GB" i="1" dirty="0"/>
              <a:t>v</a:t>
            </a:r>
            <a:r>
              <a:rPr lang="en-GB" baseline="-25000" dirty="0"/>
              <a:t>1</a:t>
            </a:r>
            <a:r>
              <a:rPr lang="en-GB" dirty="0"/>
              <a:t> </a:t>
            </a:r>
            <a:r>
              <a:rPr lang="en-GB" i="1" dirty="0"/>
              <a:t>. . . </a:t>
            </a:r>
            <a:r>
              <a:rPr lang="en-GB" i="1" dirty="0" err="1"/>
              <a:t>v</a:t>
            </a:r>
            <a:r>
              <a:rPr lang="en-GB" i="1" baseline="-25000" dirty="0" err="1"/>
              <a:t>n</a:t>
            </a:r>
            <a:r>
              <a:rPr lang="en-GB" dirty="0"/>
              <a:t>∃!</a:t>
            </a:r>
            <a:r>
              <a:rPr lang="en-GB" i="1" dirty="0" err="1" smtClean="0"/>
              <a:t>vF</a:t>
            </a:r>
            <a:endParaRPr lang="sr-Latn-RS" i="1" dirty="0"/>
          </a:p>
          <a:p>
            <a:r>
              <a:rPr lang="sr-Latn-RS" dirty="0" smtClean="0"/>
              <a:t>Ukoliko ne bi važio ovaj uslov, uvođenje nove funkcijske konstante moglo bi da ukloni neke od interpretacija koje zadovoljavaju </a:t>
            </a:r>
            <a:r>
              <a:rPr lang="en-GB" i="1" dirty="0" smtClean="0"/>
              <a:t>Γ</a:t>
            </a:r>
            <a:endParaRPr lang="sr-Latn-RS" i="1" dirty="0" smtClean="0"/>
          </a:p>
          <a:p>
            <a:pPr lvl="1"/>
            <a:r>
              <a:rPr lang="sr-Latn-RS" dirty="0" smtClean="0"/>
              <a:t>Nova znanja mogla bi da ranija znanja učine nevažećim </a:t>
            </a:r>
          </a:p>
          <a:p>
            <a:r>
              <a:rPr lang="sr-Latn-RS" dirty="0" smtClean="0"/>
              <a:t>U stvari, eksplicitnom definicijom funkcijske konstante uvodi se funkcijska konstanta za univerzalno knvatifikovane varijable i iskaz ekvivalentan toj funkcijskoj konstanti</a:t>
            </a:r>
          </a:p>
          <a:p>
            <a:pPr lvl="1"/>
            <a:r>
              <a:rPr lang="sr-Latn-RS" dirty="0" smtClean="0"/>
              <a:t>Za univerzalno kvantifikovane varijable funkcijske konstante postoji </a:t>
            </a:r>
            <a:r>
              <a:rPr lang="sr-Latn-RS" b="1" dirty="0" smtClean="0"/>
              <a:t>tačno jedna </a:t>
            </a:r>
            <a:r>
              <a:rPr lang="sr-Latn-RS" dirty="0" smtClean="0"/>
              <a:t>vrednost koju funkcija „vraća“</a:t>
            </a:r>
            <a:endParaRPr lang="en-GB" b="1" dirty="0"/>
          </a:p>
        </p:txBody>
      </p:sp>
    </p:spTree>
    <p:extLst>
      <p:ext uri="{BB962C8B-B14F-4D97-AF65-F5344CB8AC3E}">
        <p14:creationId xmlns:p14="http://schemas.microsoft.com/office/powerpoint/2010/main" val="18407060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a:t>
            </a:r>
            <a:endParaRPr lang="en-GB" dirty="0"/>
          </a:p>
        </p:txBody>
      </p:sp>
      <p:sp>
        <p:nvSpPr>
          <p:cNvPr id="3" name="Content Placeholder 2"/>
          <p:cNvSpPr>
            <a:spLocks noGrp="1"/>
          </p:cNvSpPr>
          <p:nvPr>
            <p:ph idx="1"/>
          </p:nvPr>
        </p:nvSpPr>
        <p:spPr/>
        <p:txBody>
          <a:bodyPr/>
          <a:lstStyle/>
          <a:p>
            <a:r>
              <a:rPr lang="sr-Latn-RS" dirty="0" smtClean="0"/>
              <a:t>U primer kancelarije mogli bismo da uvedemo eksplicitnu definiciju funkcijske konstante </a:t>
            </a:r>
            <a:r>
              <a:rPr lang="sr-Latn-RS" i="1" dirty="0" smtClean="0"/>
              <a:t>in</a:t>
            </a:r>
          </a:p>
          <a:p>
            <a:pPr marL="0" indent="0" algn="ctr">
              <a:buNone/>
            </a:pPr>
            <a:r>
              <a:rPr lang="en-GB" dirty="0"/>
              <a:t>∀</a:t>
            </a:r>
            <a:r>
              <a:rPr lang="en-GB" i="1" dirty="0" err="1"/>
              <a:t>xp</a:t>
            </a:r>
            <a:r>
              <a:rPr lang="en-GB" i="1" dirty="0"/>
              <a:t>(location(x) </a:t>
            </a:r>
            <a:r>
              <a:rPr lang="en-GB" dirty="0"/>
              <a:t>= </a:t>
            </a:r>
            <a:r>
              <a:rPr lang="en-GB" i="1" dirty="0"/>
              <a:t>p </a:t>
            </a:r>
            <a:r>
              <a:rPr lang="en-GB" dirty="0"/>
              <a:t>↔ </a:t>
            </a:r>
            <a:r>
              <a:rPr lang="en-GB" i="1" dirty="0"/>
              <a:t>in(x, p))</a:t>
            </a:r>
            <a:endParaRPr lang="en-GB" dirty="0"/>
          </a:p>
        </p:txBody>
      </p:sp>
    </p:spTree>
    <p:extLst>
      <p:ext uri="{BB962C8B-B14F-4D97-AF65-F5344CB8AC3E}">
        <p14:creationId xmlns:p14="http://schemas.microsoft.com/office/powerpoint/2010/main" val="234881431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Prirodna dedukcija u logici prvog reda</a:t>
            </a:r>
            <a:endParaRPr lang="en-GB" dirty="0"/>
          </a:p>
        </p:txBody>
      </p:sp>
      <p:sp>
        <p:nvSpPr>
          <p:cNvPr id="3" name="Content Placeholder 2"/>
          <p:cNvSpPr>
            <a:spLocks noGrp="1"/>
          </p:cNvSpPr>
          <p:nvPr>
            <p:ph idx="1"/>
          </p:nvPr>
        </p:nvSpPr>
        <p:spPr>
          <a:xfrm>
            <a:off x="457200" y="1600200"/>
            <a:ext cx="8229600" cy="5029199"/>
          </a:xfrm>
        </p:spPr>
        <p:txBody>
          <a:bodyPr>
            <a:normAutofit/>
          </a:bodyPr>
          <a:lstStyle/>
          <a:p>
            <a:r>
              <a:rPr lang="sr-Latn-RS" dirty="0" smtClean="0"/>
              <a:t>Važe sva pravila prirodne dedukcije propozicione logike</a:t>
            </a:r>
          </a:p>
          <a:p>
            <a:r>
              <a:rPr lang="sr-Latn-RS" dirty="0" smtClean="0"/>
              <a:t>Pored toga, uvedena su i pravila za eliminaciju i uvođenje kvantifikatora i rad sa jednakošću (sledeći slajd)</a:t>
            </a:r>
          </a:p>
          <a:p>
            <a:r>
              <a:rPr lang="sr-Latn-RS" dirty="0" smtClean="0"/>
              <a:t>Kao i propoziciona logika i ovaj sistem je sound i kompletan</a:t>
            </a:r>
          </a:p>
          <a:p>
            <a:endParaRPr lang="en-GB" dirty="0"/>
          </a:p>
        </p:txBody>
      </p:sp>
    </p:spTree>
    <p:extLst>
      <p:ext uri="{BB962C8B-B14F-4D97-AF65-F5344CB8AC3E}">
        <p14:creationId xmlns:p14="http://schemas.microsoft.com/office/powerpoint/2010/main" val="19880945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a:t>Prirodna dedukcija u logici prvog </a:t>
            </a:r>
            <a:r>
              <a:rPr lang="sr-Latn-RS" dirty="0" smtClean="0"/>
              <a:t>reda</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 y="5257800"/>
            <a:ext cx="15430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 y="5683924"/>
            <a:ext cx="8824913" cy="1097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86" y="1596622"/>
            <a:ext cx="8909614" cy="3432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75435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1</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sr-Latn-RS" dirty="0" smtClean="0"/>
              <a:t>Svi bernardinci su psi</a:t>
            </a:r>
          </a:p>
          <a:p>
            <a:pPr marL="514350" indent="-514350">
              <a:buFont typeface="+mj-lt"/>
              <a:buAutoNum type="arabicPeriod"/>
            </a:pPr>
            <a:r>
              <a:rPr lang="sr-Latn-RS" dirty="0" smtClean="0"/>
              <a:t>Svi psi su životinje</a:t>
            </a:r>
          </a:p>
          <a:p>
            <a:pPr marL="0" indent="0">
              <a:buNone/>
            </a:pPr>
            <a:r>
              <a:rPr lang="sr-Latn-RS" dirty="0" smtClean="0"/>
              <a:t>Zaključak: svi bernardinici su životinje</a:t>
            </a:r>
          </a:p>
          <a:p>
            <a:pPr marL="0" indent="0">
              <a:buNone/>
            </a:pPr>
            <a:r>
              <a:rPr lang="sr-Latn-RS" dirty="0" smtClean="0"/>
              <a:t>B(x) – x je bernardinac</a:t>
            </a:r>
          </a:p>
          <a:p>
            <a:pPr marL="0" indent="0">
              <a:buNone/>
            </a:pPr>
            <a:r>
              <a:rPr lang="sr-Latn-RS" dirty="0" smtClean="0"/>
              <a:t>P(x) – x je pas</a:t>
            </a:r>
          </a:p>
          <a:p>
            <a:pPr marL="0" indent="0">
              <a:buNone/>
            </a:pPr>
            <a:r>
              <a:rPr lang="sr-Latn-RS" dirty="0" smtClean="0"/>
              <a:t>Z(x) – x je životinja</a:t>
            </a:r>
          </a:p>
          <a:p>
            <a:pPr marL="514350" indent="-514350">
              <a:buFont typeface="+mj-lt"/>
              <a:buAutoNum type="arabicPeriod"/>
            </a:pPr>
            <a:endParaRPr lang="sr-Latn-RS" dirty="0" smtClean="0"/>
          </a:p>
          <a:p>
            <a:pPr marL="0" indent="0">
              <a:buNone/>
            </a:pPr>
            <a:endParaRPr lang="en-GB" dirty="0"/>
          </a:p>
        </p:txBody>
      </p:sp>
    </p:spTree>
    <p:extLst>
      <p:ext uri="{BB962C8B-B14F-4D97-AF65-F5344CB8AC3E}">
        <p14:creationId xmlns:p14="http://schemas.microsoft.com/office/powerpoint/2010/main" val="287163832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1</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mj-lt"/>
                  <a:buAutoNum type="arabicPeriod"/>
                </a:pPr>
                <a14:m>
                  <m:oMath xmlns:m="http://schemas.openxmlformats.org/officeDocument/2006/math">
                    <m:r>
                      <a:rPr lang="en-GB" sz="2800" i="1" smtClean="0">
                        <a:latin typeface="Cambria Math"/>
                        <a:ea typeface="Cambria Math"/>
                      </a:rPr>
                      <m:t>∀</m:t>
                    </m:r>
                    <m:r>
                      <a:rPr lang="sr-Latn-RS" sz="2800" b="0" i="1" smtClean="0">
                        <a:latin typeface="Cambria Math"/>
                        <a:ea typeface="Cambria Math"/>
                      </a:rPr>
                      <m:t>𝑥</m:t>
                    </m:r>
                    <m:d>
                      <m:dPr>
                        <m:ctrlPr>
                          <a:rPr lang="sr-Latn-RS" sz="2800" b="0" i="1" smtClean="0">
                            <a:latin typeface="Cambria Math"/>
                            <a:ea typeface="Cambria Math"/>
                          </a:rPr>
                        </m:ctrlPr>
                      </m:dPr>
                      <m:e>
                        <m:r>
                          <a:rPr lang="sr-Latn-RS" sz="2800" b="0" i="1" smtClean="0">
                            <a:latin typeface="Cambria Math"/>
                            <a:ea typeface="Cambria Math"/>
                          </a:rPr>
                          <m:t>𝐵</m:t>
                        </m:r>
                        <m:d>
                          <m:dPr>
                            <m:ctrlPr>
                              <a:rPr lang="sr-Latn-RS" sz="2800" b="0" i="1" smtClean="0">
                                <a:latin typeface="Cambria Math"/>
                                <a:ea typeface="Cambria Math"/>
                              </a:rPr>
                            </m:ctrlPr>
                          </m:dPr>
                          <m:e>
                            <m:r>
                              <a:rPr lang="sr-Latn-RS" sz="2800" b="0" i="1" smtClean="0">
                                <a:latin typeface="Cambria Math"/>
                                <a:ea typeface="Cambria Math"/>
                              </a:rPr>
                              <m:t>𝑥</m:t>
                            </m:r>
                          </m:e>
                        </m:d>
                        <m:r>
                          <a:rPr lang="sr-Latn-RS" sz="2800" b="0" i="1" smtClean="0">
                            <a:latin typeface="Cambria Math"/>
                            <a:ea typeface="Cambria Math"/>
                          </a:rPr>
                          <m:t>→</m:t>
                        </m:r>
                        <m:r>
                          <a:rPr lang="sr-Latn-RS" sz="2800" b="0" i="1" smtClean="0">
                            <a:latin typeface="Cambria Math"/>
                            <a:ea typeface="Cambria Math"/>
                          </a:rPr>
                          <m:t>𝑃</m:t>
                        </m:r>
                        <m:d>
                          <m:dPr>
                            <m:ctrlPr>
                              <a:rPr lang="sr-Latn-RS" sz="2800" b="0" i="1" smtClean="0">
                                <a:latin typeface="Cambria Math"/>
                                <a:ea typeface="Cambria Math"/>
                              </a:rPr>
                            </m:ctrlPr>
                          </m:dPr>
                          <m:e>
                            <m:r>
                              <a:rPr lang="sr-Latn-RS" sz="2800" b="0" i="1" smtClean="0">
                                <a:latin typeface="Cambria Math"/>
                                <a:ea typeface="Cambria Math"/>
                              </a:rPr>
                              <m:t>𝑥</m:t>
                            </m:r>
                          </m:e>
                        </m:d>
                      </m:e>
                    </m:d>
                  </m:oMath>
                </a14:m>
                <a:r>
                  <a:rPr lang="sr-Latn-RS" sz="2800" b="0" dirty="0" smtClean="0">
                    <a:ea typeface="Cambria Math"/>
                  </a:rPr>
                  <a:t>	Premisa</a:t>
                </a:r>
              </a:p>
              <a:p>
                <a:pPr marL="514350" indent="-514350">
                  <a:buFont typeface="+mj-lt"/>
                  <a:buAutoNum type="arabicPeriod"/>
                </a:pPr>
                <a14:m>
                  <m:oMath xmlns:m="http://schemas.openxmlformats.org/officeDocument/2006/math">
                    <m:r>
                      <a:rPr lang="en-GB" sz="2800" i="1">
                        <a:latin typeface="Cambria Math"/>
                        <a:ea typeface="Cambria Math"/>
                      </a:rPr>
                      <m:t>∀</m:t>
                    </m:r>
                    <m:r>
                      <a:rPr lang="sr-Latn-RS" sz="2800" i="1">
                        <a:latin typeface="Cambria Math"/>
                        <a:ea typeface="Cambria Math"/>
                      </a:rPr>
                      <m:t>𝑥</m:t>
                    </m:r>
                    <m:d>
                      <m:dPr>
                        <m:ctrlPr>
                          <a:rPr lang="sr-Latn-RS" sz="2800" i="1">
                            <a:latin typeface="Cambria Math"/>
                            <a:ea typeface="Cambria Math"/>
                          </a:rPr>
                        </m:ctrlPr>
                      </m:dPr>
                      <m:e>
                        <m:r>
                          <a:rPr lang="sr-Latn-RS" sz="2800" b="0" i="1" smtClean="0">
                            <a:latin typeface="Cambria Math"/>
                            <a:ea typeface="Cambria Math"/>
                          </a:rPr>
                          <m:t>𝑃</m:t>
                        </m:r>
                        <m:d>
                          <m:dPr>
                            <m:ctrlPr>
                              <a:rPr lang="sr-Latn-RS" sz="2800" i="1">
                                <a:latin typeface="Cambria Math"/>
                                <a:ea typeface="Cambria Math"/>
                              </a:rPr>
                            </m:ctrlPr>
                          </m:dPr>
                          <m:e>
                            <m:r>
                              <a:rPr lang="sr-Latn-RS" sz="2800" i="1">
                                <a:latin typeface="Cambria Math"/>
                                <a:ea typeface="Cambria Math"/>
                              </a:rPr>
                              <m:t>𝑥</m:t>
                            </m:r>
                          </m:e>
                        </m:d>
                        <m:r>
                          <a:rPr lang="sr-Latn-RS" sz="2800" i="1">
                            <a:latin typeface="Cambria Math"/>
                            <a:ea typeface="Cambria Math"/>
                          </a:rPr>
                          <m:t>→</m:t>
                        </m:r>
                        <m:r>
                          <m:rPr>
                            <m:sty m:val="p"/>
                          </m:rPr>
                          <a:rPr lang="sr-Latn-RS" sz="2800" b="0" i="0" smtClean="0">
                            <a:latin typeface="Cambria Math"/>
                            <a:ea typeface="Cambria Math"/>
                          </a:rPr>
                          <m:t>Z</m:t>
                        </m:r>
                        <m:d>
                          <m:dPr>
                            <m:ctrlPr>
                              <a:rPr lang="sr-Latn-RS" sz="2800" i="1">
                                <a:latin typeface="Cambria Math"/>
                                <a:ea typeface="Cambria Math"/>
                              </a:rPr>
                            </m:ctrlPr>
                          </m:dPr>
                          <m:e>
                            <m:r>
                              <a:rPr lang="sr-Latn-RS" sz="2800" i="1">
                                <a:latin typeface="Cambria Math"/>
                                <a:ea typeface="Cambria Math"/>
                              </a:rPr>
                              <m:t>𝑥</m:t>
                            </m:r>
                          </m:e>
                        </m:d>
                      </m:e>
                    </m:d>
                  </m:oMath>
                </a14:m>
                <a:r>
                  <a:rPr lang="sr-Latn-RS" sz="2800" dirty="0" smtClean="0">
                    <a:ea typeface="Cambria Math"/>
                  </a:rPr>
                  <a:t>	Premisa</a:t>
                </a:r>
              </a:p>
              <a:p>
                <a:pPr marL="514350" indent="-514350">
                  <a:buFont typeface="+mj-lt"/>
                  <a:buAutoNum type="arabicPeriod"/>
                </a:pPr>
                <a14:m>
                  <m:oMath xmlns:m="http://schemas.openxmlformats.org/officeDocument/2006/math">
                    <m:r>
                      <a:rPr lang="sr-Latn-RS" sz="2800" b="0" i="1" smtClean="0">
                        <a:latin typeface="Cambria Math"/>
                        <a:ea typeface="Cambria Math"/>
                      </a:rPr>
                      <m:t>𝐵</m:t>
                    </m:r>
                    <m:r>
                      <a:rPr lang="sr-Latn-RS" sz="2800" b="0" i="1" smtClean="0">
                        <a:latin typeface="Cambria Math"/>
                        <a:ea typeface="Cambria Math"/>
                      </a:rPr>
                      <m:t>(</m:t>
                    </m:r>
                    <m:r>
                      <a:rPr lang="sr-Latn-RS" sz="2800" b="0" i="1" smtClean="0">
                        <a:latin typeface="Cambria Math"/>
                        <a:ea typeface="Cambria Math"/>
                      </a:rPr>
                      <m:t>𝑎</m:t>
                    </m:r>
                    <m:r>
                      <a:rPr lang="sr-Latn-RS" sz="2800" b="0" i="1" smtClean="0">
                        <a:latin typeface="Cambria Math"/>
                        <a:ea typeface="Cambria Math"/>
                      </a:rPr>
                      <m:t>)→</m:t>
                    </m:r>
                    <m:r>
                      <a:rPr lang="sr-Latn-RS" sz="2800" b="0" i="1" smtClean="0">
                        <a:latin typeface="Cambria Math"/>
                        <a:ea typeface="Cambria Math"/>
                      </a:rPr>
                      <m:t>𝑃</m:t>
                    </m:r>
                    <m:r>
                      <a:rPr lang="sr-Latn-RS" sz="2800" b="0" i="1" smtClean="0">
                        <a:latin typeface="Cambria Math"/>
                        <a:ea typeface="Cambria Math"/>
                      </a:rPr>
                      <m:t>(</m:t>
                    </m:r>
                    <m:r>
                      <a:rPr lang="sr-Latn-RS" sz="2800" b="0" i="1" smtClean="0">
                        <a:latin typeface="Cambria Math"/>
                        <a:ea typeface="Cambria Math"/>
                      </a:rPr>
                      <m:t>𝑎</m:t>
                    </m:r>
                    <m:r>
                      <a:rPr lang="sr-Latn-RS" sz="2800" b="0" i="1" smtClean="0">
                        <a:latin typeface="Cambria Math"/>
                        <a:ea typeface="Cambria Math"/>
                      </a:rPr>
                      <m:t>)</m:t>
                    </m:r>
                  </m:oMath>
                </a14:m>
                <a:r>
                  <a:rPr lang="sr-Latn-RS" sz="2800" dirty="0" smtClean="0">
                    <a:ea typeface="Cambria Math"/>
                  </a:rPr>
                  <a:t> 		Univerzalna instancijacija (1)</a:t>
                </a:r>
              </a:p>
              <a:p>
                <a:pPr marL="514350" indent="-514350">
                  <a:buFont typeface="+mj-lt"/>
                  <a:buAutoNum type="arabicPeriod"/>
                </a:pPr>
                <a14:m>
                  <m:oMath xmlns:m="http://schemas.openxmlformats.org/officeDocument/2006/math">
                    <m:r>
                      <a:rPr lang="sr-Latn-RS" sz="2800" b="0" i="1" smtClean="0">
                        <a:latin typeface="Cambria Math"/>
                        <a:ea typeface="Cambria Math"/>
                      </a:rPr>
                      <m:t>𝑃</m:t>
                    </m:r>
                    <m:r>
                      <a:rPr lang="sr-Latn-RS" sz="2800" i="1">
                        <a:latin typeface="Cambria Math"/>
                        <a:ea typeface="Cambria Math"/>
                      </a:rPr>
                      <m:t>(</m:t>
                    </m:r>
                    <m:r>
                      <a:rPr lang="sr-Latn-RS" sz="2800" i="1">
                        <a:latin typeface="Cambria Math"/>
                        <a:ea typeface="Cambria Math"/>
                      </a:rPr>
                      <m:t>𝑎</m:t>
                    </m:r>
                    <m:r>
                      <a:rPr lang="sr-Latn-RS" sz="2800" i="1">
                        <a:latin typeface="Cambria Math"/>
                        <a:ea typeface="Cambria Math"/>
                      </a:rPr>
                      <m:t>)→</m:t>
                    </m:r>
                    <m:r>
                      <a:rPr lang="sr-Latn-RS" sz="2800" b="0" i="1" smtClean="0">
                        <a:latin typeface="Cambria Math"/>
                        <a:ea typeface="Cambria Math"/>
                      </a:rPr>
                      <m:t>𝑍</m:t>
                    </m:r>
                    <m:r>
                      <a:rPr lang="sr-Latn-RS" sz="2800" i="1">
                        <a:latin typeface="Cambria Math"/>
                        <a:ea typeface="Cambria Math"/>
                      </a:rPr>
                      <m:t>(</m:t>
                    </m:r>
                    <m:r>
                      <a:rPr lang="sr-Latn-RS" sz="2800" i="1">
                        <a:latin typeface="Cambria Math"/>
                        <a:ea typeface="Cambria Math"/>
                      </a:rPr>
                      <m:t>𝑎</m:t>
                    </m:r>
                    <m:r>
                      <a:rPr lang="sr-Latn-RS" sz="2800" i="1">
                        <a:latin typeface="Cambria Math"/>
                        <a:ea typeface="Cambria Math"/>
                      </a:rPr>
                      <m:t>)</m:t>
                    </m:r>
                  </m:oMath>
                </a14:m>
                <a:r>
                  <a:rPr lang="sr-Latn-RS" sz="2800" dirty="0" smtClean="0">
                    <a:ea typeface="Cambria Math"/>
                  </a:rPr>
                  <a:t>		Univerzalna instancijacija (2)</a:t>
                </a:r>
              </a:p>
              <a:p>
                <a:pPr marL="514350" indent="-514350">
                  <a:buFont typeface="+mj-lt"/>
                  <a:buAutoNum type="arabicPeriod"/>
                </a:pPr>
                <a14:m>
                  <m:oMath xmlns:m="http://schemas.openxmlformats.org/officeDocument/2006/math">
                    <m:r>
                      <a:rPr lang="sr-Latn-RS" sz="2800" b="0" i="1" smtClean="0">
                        <a:latin typeface="Cambria Math"/>
                        <a:ea typeface="Cambria Math"/>
                      </a:rPr>
                      <m:t>𝐵</m:t>
                    </m:r>
                    <m:r>
                      <a:rPr lang="sr-Latn-RS" sz="2800" i="1">
                        <a:latin typeface="Cambria Math"/>
                        <a:ea typeface="Cambria Math"/>
                      </a:rPr>
                      <m:t>(</m:t>
                    </m:r>
                    <m:r>
                      <a:rPr lang="sr-Latn-RS" sz="2800" i="1">
                        <a:latin typeface="Cambria Math"/>
                        <a:ea typeface="Cambria Math"/>
                      </a:rPr>
                      <m:t>𝑎</m:t>
                    </m:r>
                    <m:r>
                      <a:rPr lang="sr-Latn-RS" sz="2800" i="1">
                        <a:latin typeface="Cambria Math"/>
                        <a:ea typeface="Cambria Math"/>
                      </a:rPr>
                      <m:t>)→</m:t>
                    </m:r>
                    <m:r>
                      <a:rPr lang="sr-Latn-RS" sz="2800" i="1">
                        <a:latin typeface="Cambria Math"/>
                        <a:ea typeface="Cambria Math"/>
                      </a:rPr>
                      <m:t>𝑍</m:t>
                    </m:r>
                    <m:r>
                      <a:rPr lang="sr-Latn-RS" sz="2800" i="1">
                        <a:latin typeface="Cambria Math"/>
                        <a:ea typeface="Cambria Math"/>
                      </a:rPr>
                      <m:t>(</m:t>
                    </m:r>
                    <m:r>
                      <a:rPr lang="sr-Latn-RS" sz="2800" i="1">
                        <a:latin typeface="Cambria Math"/>
                        <a:ea typeface="Cambria Math"/>
                      </a:rPr>
                      <m:t>𝑎</m:t>
                    </m:r>
                    <m:r>
                      <a:rPr lang="sr-Latn-RS" sz="2800" i="1">
                        <a:latin typeface="Cambria Math"/>
                        <a:ea typeface="Cambria Math"/>
                      </a:rPr>
                      <m:t>)</m:t>
                    </m:r>
                  </m:oMath>
                </a14:m>
                <a:r>
                  <a:rPr lang="sr-Latn-RS" sz="2800" dirty="0" smtClean="0">
                    <a:ea typeface="Cambria Math"/>
                  </a:rPr>
                  <a:t> 		Hipotetski silogizam (3,4)</a:t>
                </a:r>
              </a:p>
              <a:p>
                <a:pPr marL="514350" indent="-514350">
                  <a:buFont typeface="+mj-lt"/>
                  <a:buAutoNum type="arabicPeriod"/>
                </a:pPr>
                <a14:m>
                  <m:oMath xmlns:m="http://schemas.openxmlformats.org/officeDocument/2006/math">
                    <m:r>
                      <a:rPr lang="en-GB" sz="2800" i="1">
                        <a:latin typeface="Cambria Math"/>
                        <a:ea typeface="Cambria Math"/>
                      </a:rPr>
                      <m:t>∀</m:t>
                    </m:r>
                    <m:r>
                      <a:rPr lang="sr-Latn-RS" sz="2800" i="1">
                        <a:latin typeface="Cambria Math"/>
                        <a:ea typeface="Cambria Math"/>
                      </a:rPr>
                      <m:t>𝑥</m:t>
                    </m:r>
                    <m:d>
                      <m:dPr>
                        <m:ctrlPr>
                          <a:rPr lang="sr-Latn-RS" sz="2800" i="1">
                            <a:latin typeface="Cambria Math"/>
                            <a:ea typeface="Cambria Math"/>
                          </a:rPr>
                        </m:ctrlPr>
                      </m:dPr>
                      <m:e>
                        <m:r>
                          <a:rPr lang="sr-Latn-RS" sz="2800" b="0" i="1" smtClean="0">
                            <a:latin typeface="Cambria Math"/>
                            <a:ea typeface="Cambria Math"/>
                          </a:rPr>
                          <m:t>𝐵</m:t>
                        </m:r>
                        <m:d>
                          <m:dPr>
                            <m:ctrlPr>
                              <a:rPr lang="sr-Latn-RS" sz="2800" i="1">
                                <a:latin typeface="Cambria Math"/>
                                <a:ea typeface="Cambria Math"/>
                              </a:rPr>
                            </m:ctrlPr>
                          </m:dPr>
                          <m:e>
                            <m:r>
                              <a:rPr lang="sr-Latn-RS" sz="2800" i="1">
                                <a:latin typeface="Cambria Math"/>
                                <a:ea typeface="Cambria Math"/>
                              </a:rPr>
                              <m:t>𝑥</m:t>
                            </m:r>
                          </m:e>
                        </m:d>
                        <m:r>
                          <a:rPr lang="sr-Latn-RS" sz="2800" i="1">
                            <a:latin typeface="Cambria Math"/>
                            <a:ea typeface="Cambria Math"/>
                          </a:rPr>
                          <m:t>→</m:t>
                        </m:r>
                        <m:r>
                          <m:rPr>
                            <m:sty m:val="p"/>
                          </m:rPr>
                          <a:rPr lang="sr-Latn-RS" sz="2800">
                            <a:latin typeface="Cambria Math"/>
                            <a:ea typeface="Cambria Math"/>
                          </a:rPr>
                          <m:t>Z</m:t>
                        </m:r>
                        <m:d>
                          <m:dPr>
                            <m:ctrlPr>
                              <a:rPr lang="sr-Latn-RS" sz="2800" i="1">
                                <a:latin typeface="Cambria Math"/>
                                <a:ea typeface="Cambria Math"/>
                              </a:rPr>
                            </m:ctrlPr>
                          </m:dPr>
                          <m:e>
                            <m:r>
                              <a:rPr lang="sr-Latn-RS" sz="2800" i="1">
                                <a:latin typeface="Cambria Math"/>
                                <a:ea typeface="Cambria Math"/>
                              </a:rPr>
                              <m:t>𝑥</m:t>
                            </m:r>
                          </m:e>
                        </m:d>
                      </m:e>
                    </m:d>
                  </m:oMath>
                </a14:m>
                <a:r>
                  <a:rPr lang="sr-Latn-RS" sz="2800" dirty="0" smtClean="0">
                    <a:ea typeface="Cambria Math"/>
                  </a:rPr>
                  <a:t> 	Univerzalna generalizacija (5)</a:t>
                </a:r>
                <a:endParaRPr lang="sr-Latn-RS" sz="2800" dirty="0">
                  <a:ea typeface="Cambria Math"/>
                </a:endParaRPr>
              </a:p>
              <a:p>
                <a:endParaRPr lang="sr-Latn-RS" dirty="0">
                  <a:ea typeface="Cambria Math"/>
                </a:endParaRPr>
              </a:p>
              <a:p>
                <a:endParaRPr lang="sr-Latn-RS" dirty="0">
                  <a:ea typeface="Cambria Math"/>
                </a:endParaRPr>
              </a:p>
              <a:p>
                <a:endParaRPr lang="sr-Latn-R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539"/>
                </a:stretch>
              </a:blipFill>
            </p:spPr>
            <p:txBody>
              <a:bodyPr/>
              <a:lstStyle/>
              <a:p>
                <a:r>
                  <a:rPr lang="en-GB">
                    <a:noFill/>
                  </a:rPr>
                  <a:t> </a:t>
                </a:r>
              </a:p>
            </p:txBody>
          </p:sp>
        </mc:Fallback>
      </mc:AlternateContent>
    </p:spTree>
    <p:extLst>
      <p:ext uri="{BB962C8B-B14F-4D97-AF65-F5344CB8AC3E}">
        <p14:creationId xmlns:p14="http://schemas.microsoft.com/office/powerpoint/2010/main" val="290571151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2</a:t>
            </a:r>
            <a:endParaRPr lang="en-GB"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sr-Latn-RS" dirty="0" smtClean="0"/>
              <a:t>Svi bernardinici su psi</a:t>
            </a:r>
          </a:p>
          <a:p>
            <a:pPr marL="514350" indent="-514350">
              <a:buFont typeface="+mj-lt"/>
              <a:buAutoNum type="arabicPeriod"/>
            </a:pPr>
            <a:r>
              <a:rPr lang="sr-Latn-RS" dirty="0" smtClean="0"/>
              <a:t>Ako je Reks bernardinac, onda je Reks životinja</a:t>
            </a:r>
          </a:p>
          <a:p>
            <a:r>
              <a:rPr lang="sr-Latn-RS" dirty="0" smtClean="0"/>
              <a:t>Zaključak: svi bernardinci su životinje</a:t>
            </a:r>
          </a:p>
          <a:p>
            <a:endParaRPr lang="en-GB" dirty="0"/>
          </a:p>
        </p:txBody>
      </p:sp>
    </p:spTree>
    <p:extLst>
      <p:ext uri="{BB962C8B-B14F-4D97-AF65-F5344CB8AC3E}">
        <p14:creationId xmlns:p14="http://schemas.microsoft.com/office/powerpoint/2010/main" val="3088976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r>
              <a:rPr lang="sr-Latn-RS" dirty="0"/>
              <a:t>Z</a:t>
            </a:r>
            <a:r>
              <a:rPr lang="en-US" dirty="0" err="1"/>
              <a:t>aklju</a:t>
            </a:r>
            <a:r>
              <a:rPr lang="sr-Latn-RS" dirty="0"/>
              <a:t>č</a:t>
            </a:r>
            <a:r>
              <a:rPr lang="en-US" dirty="0" err="1"/>
              <a:t>ivanje</a:t>
            </a:r>
            <a:r>
              <a:rPr lang="en-US" dirty="0"/>
              <a:t> </a:t>
            </a:r>
            <a:r>
              <a:rPr lang="en-US" dirty="0" err="1"/>
              <a:t>sa</a:t>
            </a:r>
            <a:r>
              <a:rPr lang="en-US" dirty="0"/>
              <a:t> </a:t>
            </a:r>
            <a:r>
              <a:rPr lang="en-US" dirty="0" err="1"/>
              <a:t>produkcionim</a:t>
            </a:r>
            <a:r>
              <a:rPr lang="en-US" dirty="0"/>
              <a:t> </a:t>
            </a:r>
            <a:r>
              <a:rPr lang="en-US" dirty="0" err="1"/>
              <a:t>pravilima</a:t>
            </a:r>
            <a:endParaRPr lang="el-GR" dirty="0" smtClean="0"/>
          </a:p>
        </p:txBody>
      </p:sp>
      <p:sp>
        <p:nvSpPr>
          <p:cNvPr id="5123" name="Rectangle 3"/>
          <p:cNvSpPr>
            <a:spLocks noGrp="1" noChangeArrowheads="1"/>
          </p:cNvSpPr>
          <p:nvPr>
            <p:ph type="body" idx="1"/>
          </p:nvPr>
        </p:nvSpPr>
        <p:spPr>
          <a:xfrm>
            <a:off x="1370135" y="1827214"/>
            <a:ext cx="7313734" cy="4713287"/>
          </a:xfrm>
        </p:spPr>
        <p:txBody>
          <a:bodyPr>
            <a:normAutofit lnSpcReduction="10000"/>
          </a:bodyPr>
          <a:lstStyle/>
          <a:p>
            <a:pPr eaLnBrk="1" hangingPunct="1">
              <a:lnSpc>
                <a:spcPct val="90000"/>
              </a:lnSpc>
            </a:pPr>
            <a:r>
              <a:rPr lang="sr-Latn-RS" dirty="0" smtClean="0"/>
              <a:t>Postoje dva osnovna pitanja pri implementaciji sistema baziranih na pravilima</a:t>
            </a:r>
            <a:endParaRPr lang="en-US" dirty="0" smtClean="0"/>
          </a:p>
          <a:p>
            <a:pPr lvl="1" eaLnBrk="1" hangingPunct="1">
              <a:lnSpc>
                <a:spcPct val="90000"/>
              </a:lnSpc>
            </a:pPr>
            <a:r>
              <a:rPr lang="sr-Latn-RS" dirty="0" smtClean="0"/>
              <a:t>Kako se implementira </a:t>
            </a:r>
            <a:r>
              <a:rPr lang="sr-Latn-RS" b="1" dirty="0" smtClean="0"/>
              <a:t>razrešavanje konflikta </a:t>
            </a:r>
            <a:r>
              <a:rPr lang="sr-Latn-RS" dirty="0" smtClean="0"/>
              <a:t>(kada više pravila može da se aktivira)</a:t>
            </a:r>
            <a:r>
              <a:rPr lang="en-US" dirty="0" smtClean="0"/>
              <a:t>?</a:t>
            </a:r>
          </a:p>
          <a:p>
            <a:pPr lvl="2" eaLnBrk="1" hangingPunct="1">
              <a:lnSpc>
                <a:spcPct val="90000"/>
              </a:lnSpc>
            </a:pPr>
            <a:r>
              <a:rPr lang="sr-Latn-RS" dirty="0" smtClean="0"/>
              <a:t>Postoje različite strategije</a:t>
            </a:r>
            <a:endParaRPr lang="en-GB" dirty="0" smtClean="0"/>
          </a:p>
          <a:p>
            <a:pPr lvl="2" eaLnBrk="1" hangingPunct="1">
              <a:lnSpc>
                <a:spcPct val="90000"/>
              </a:lnSpc>
            </a:pPr>
            <a:r>
              <a:rPr lang="sr-Latn-RS" dirty="0" smtClean="0"/>
              <a:t>Jedna je da se pravilima dodeli prioritet</a:t>
            </a:r>
            <a:endParaRPr lang="en-US" dirty="0" smtClean="0"/>
          </a:p>
          <a:p>
            <a:pPr lvl="1" eaLnBrk="1" hangingPunct="1">
              <a:lnSpc>
                <a:spcPct val="90000"/>
              </a:lnSpc>
            </a:pPr>
            <a:r>
              <a:rPr lang="sr-Latn-RS" dirty="0" smtClean="0"/>
              <a:t>Kako se činjenice uparuju sa pravilima</a:t>
            </a:r>
            <a:r>
              <a:rPr lang="en-US" dirty="0" smtClean="0"/>
              <a:t>?</a:t>
            </a:r>
          </a:p>
          <a:p>
            <a:pPr lvl="2" eaLnBrk="1" hangingPunct="1">
              <a:lnSpc>
                <a:spcPct val="90000"/>
              </a:lnSpc>
            </a:pPr>
            <a:r>
              <a:rPr lang="sr-Latn-RS" dirty="0" smtClean="0"/>
              <a:t>Potrebno je uparivanje paterna</a:t>
            </a:r>
            <a:endParaRPr lang="en-US" dirty="0" smtClean="0"/>
          </a:p>
          <a:p>
            <a:pPr lvl="1">
              <a:lnSpc>
                <a:spcPct val="90000"/>
              </a:lnSpc>
            </a:pPr>
            <a:r>
              <a:rPr lang="sr-Latn-RS" dirty="0" smtClean="0"/>
              <a:t>Ima i puno drugih pitanja koja treba razrešiti</a:t>
            </a:r>
            <a:endParaRPr lang="el-GR" dirty="0" smtClean="0"/>
          </a:p>
        </p:txBody>
      </p:sp>
    </p:spTree>
    <p:extLst>
      <p:ext uri="{BB962C8B-B14F-4D97-AF65-F5344CB8AC3E}">
        <p14:creationId xmlns:p14="http://schemas.microsoft.com/office/powerpoint/2010/main" val="221174913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2</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14:m>
                  <m:oMath xmlns:m="http://schemas.openxmlformats.org/officeDocument/2006/math">
                    <m:r>
                      <a:rPr lang="en-GB" sz="2800" i="1" smtClean="0">
                        <a:latin typeface="Cambria Math"/>
                        <a:ea typeface="Cambria Math"/>
                      </a:rPr>
                      <m:t>∀</m:t>
                    </m:r>
                    <m:r>
                      <a:rPr lang="sr-Latn-RS" sz="2800" i="1">
                        <a:latin typeface="Cambria Math"/>
                        <a:ea typeface="Cambria Math"/>
                      </a:rPr>
                      <m:t>𝑥</m:t>
                    </m:r>
                    <m:d>
                      <m:dPr>
                        <m:ctrlPr>
                          <a:rPr lang="sr-Latn-RS" sz="2800" i="1">
                            <a:latin typeface="Cambria Math"/>
                            <a:ea typeface="Cambria Math"/>
                          </a:rPr>
                        </m:ctrlPr>
                      </m:dPr>
                      <m:e>
                        <m:r>
                          <a:rPr lang="sr-Latn-RS" sz="2800" i="1">
                            <a:latin typeface="Cambria Math"/>
                            <a:ea typeface="Cambria Math"/>
                          </a:rPr>
                          <m:t>𝐵</m:t>
                        </m:r>
                        <m:d>
                          <m:dPr>
                            <m:ctrlPr>
                              <a:rPr lang="sr-Latn-RS" sz="2800" i="1">
                                <a:latin typeface="Cambria Math"/>
                                <a:ea typeface="Cambria Math"/>
                              </a:rPr>
                            </m:ctrlPr>
                          </m:dPr>
                          <m:e>
                            <m:r>
                              <a:rPr lang="sr-Latn-RS" sz="2800" i="1">
                                <a:latin typeface="Cambria Math"/>
                                <a:ea typeface="Cambria Math"/>
                              </a:rPr>
                              <m:t>𝑥</m:t>
                            </m:r>
                          </m:e>
                        </m:d>
                        <m:r>
                          <a:rPr lang="sr-Latn-RS" sz="2800" i="1">
                            <a:latin typeface="Cambria Math"/>
                            <a:ea typeface="Cambria Math"/>
                          </a:rPr>
                          <m:t>→</m:t>
                        </m:r>
                        <m:r>
                          <a:rPr lang="sr-Latn-RS" sz="2800" i="1">
                            <a:latin typeface="Cambria Math"/>
                            <a:ea typeface="Cambria Math"/>
                          </a:rPr>
                          <m:t>𝑃</m:t>
                        </m:r>
                        <m:d>
                          <m:dPr>
                            <m:ctrlPr>
                              <a:rPr lang="sr-Latn-RS" sz="2800" i="1">
                                <a:latin typeface="Cambria Math"/>
                                <a:ea typeface="Cambria Math"/>
                              </a:rPr>
                            </m:ctrlPr>
                          </m:dPr>
                          <m:e>
                            <m:r>
                              <a:rPr lang="sr-Latn-RS" sz="2800" i="1">
                                <a:latin typeface="Cambria Math"/>
                                <a:ea typeface="Cambria Math"/>
                              </a:rPr>
                              <m:t>𝑥</m:t>
                            </m:r>
                          </m:e>
                        </m:d>
                      </m:e>
                    </m:d>
                  </m:oMath>
                </a14:m>
                <a:r>
                  <a:rPr lang="sr-Latn-RS" sz="2800" dirty="0">
                    <a:ea typeface="Cambria Math"/>
                  </a:rPr>
                  <a:t>	Premisa</a:t>
                </a:r>
              </a:p>
              <a:p>
                <a:pPr marL="514350" indent="-514350">
                  <a:buFont typeface="+mj-lt"/>
                  <a:buAutoNum type="arabicPeriod"/>
                </a:pPr>
                <a14:m>
                  <m:oMath xmlns:m="http://schemas.openxmlformats.org/officeDocument/2006/math">
                    <m:r>
                      <a:rPr lang="sr-Latn-RS" sz="2800" i="1">
                        <a:latin typeface="Cambria Math"/>
                        <a:ea typeface="Cambria Math"/>
                      </a:rPr>
                      <m:t>𝐵</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r>
                      <a:rPr lang="sr-Latn-RS" sz="2800" b="0" i="1" smtClean="0">
                        <a:latin typeface="Cambria Math"/>
                        <a:ea typeface="Cambria Math"/>
                      </a:rPr>
                      <m:t>𝑍</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oMath>
                </a14:m>
                <a:r>
                  <a:rPr lang="sr-Latn-RS" sz="2800" dirty="0">
                    <a:ea typeface="Cambria Math"/>
                  </a:rPr>
                  <a:t> 		</a:t>
                </a:r>
                <a:r>
                  <a:rPr lang="sr-Latn-RS" sz="2800" dirty="0" smtClean="0">
                    <a:ea typeface="Cambria Math"/>
                  </a:rPr>
                  <a:t>Premisa</a:t>
                </a:r>
                <a:endParaRPr lang="sr-Latn-RS" sz="2800" i="1" dirty="0" smtClean="0">
                  <a:latin typeface="Cambria Math"/>
                  <a:ea typeface="Cambria Math"/>
                </a:endParaRPr>
              </a:p>
              <a:p>
                <a:pPr marL="514350" indent="-514350">
                  <a:buFont typeface="+mj-lt"/>
                  <a:buAutoNum type="arabicPeriod"/>
                </a:pPr>
                <a14:m>
                  <m:oMath xmlns:m="http://schemas.openxmlformats.org/officeDocument/2006/math">
                    <m:r>
                      <a:rPr lang="sr-Latn-RS" sz="2800" i="1">
                        <a:latin typeface="Cambria Math"/>
                        <a:ea typeface="Cambria Math"/>
                      </a:rPr>
                      <m:t>𝐵</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r>
                      <a:rPr lang="sr-Latn-RS" sz="2800" i="1">
                        <a:latin typeface="Cambria Math"/>
                        <a:ea typeface="Cambria Math"/>
                      </a:rPr>
                      <m:t>𝑃</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oMath>
                </a14:m>
                <a:r>
                  <a:rPr lang="sr-Latn-RS" sz="2800" dirty="0">
                    <a:ea typeface="Cambria Math"/>
                  </a:rPr>
                  <a:t> 		Univerzalna instancijacija (1)</a:t>
                </a:r>
              </a:p>
              <a:p>
                <a:pPr marL="514350" indent="-514350">
                  <a:buFont typeface="+mj-lt"/>
                  <a:buAutoNum type="arabicPeriod"/>
                </a:pPr>
                <a14:m>
                  <m:oMath xmlns:m="http://schemas.openxmlformats.org/officeDocument/2006/math">
                    <m:r>
                      <a:rPr lang="sr-Latn-RS" sz="2800" i="1">
                        <a:latin typeface="Cambria Math"/>
                        <a:ea typeface="Cambria Math"/>
                      </a:rPr>
                      <m:t>𝐵</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r>
                      <a:rPr lang="sr-Latn-RS" sz="2800" i="1">
                        <a:latin typeface="Cambria Math"/>
                        <a:ea typeface="Cambria Math"/>
                      </a:rPr>
                      <m:t>𝑍</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oMath>
                </a14:m>
                <a:r>
                  <a:rPr lang="sr-Latn-RS" sz="2800" dirty="0">
                    <a:ea typeface="Cambria Math"/>
                  </a:rPr>
                  <a:t> 		Hipotetski silogizam </a:t>
                </a:r>
                <a:r>
                  <a:rPr lang="sr-Latn-RS" sz="2800" dirty="0" smtClean="0">
                    <a:ea typeface="Cambria Math"/>
                  </a:rPr>
                  <a:t>(</a:t>
                </a:r>
                <a:r>
                  <a:rPr lang="en-GB" sz="2800" dirty="0" smtClean="0">
                    <a:ea typeface="Cambria Math"/>
                  </a:rPr>
                  <a:t>2,3</a:t>
                </a:r>
                <a:r>
                  <a:rPr lang="sr-Latn-RS" sz="2800" dirty="0" smtClean="0">
                    <a:ea typeface="Cambria Math"/>
                  </a:rPr>
                  <a:t>)</a:t>
                </a:r>
                <a:endParaRPr lang="sr-Latn-RS" sz="2800" dirty="0">
                  <a:ea typeface="Cambria Math"/>
                </a:endParaRPr>
              </a:p>
              <a:p>
                <a:pPr marL="514350" indent="-514350">
                  <a:buFont typeface="+mj-lt"/>
                  <a:buAutoNum type="arabicPeriod"/>
                </a:pPr>
                <a14:m>
                  <m:oMath xmlns:m="http://schemas.openxmlformats.org/officeDocument/2006/math">
                    <m:r>
                      <a:rPr lang="en-GB" sz="2800" i="1">
                        <a:latin typeface="Cambria Math"/>
                        <a:ea typeface="Cambria Math"/>
                      </a:rPr>
                      <m:t>∀</m:t>
                    </m:r>
                    <m:r>
                      <a:rPr lang="sr-Latn-RS" sz="2800" i="1">
                        <a:latin typeface="Cambria Math"/>
                        <a:ea typeface="Cambria Math"/>
                      </a:rPr>
                      <m:t>𝑥</m:t>
                    </m:r>
                    <m:d>
                      <m:dPr>
                        <m:ctrlPr>
                          <a:rPr lang="sr-Latn-RS" sz="2800" i="1">
                            <a:latin typeface="Cambria Math"/>
                            <a:ea typeface="Cambria Math"/>
                          </a:rPr>
                        </m:ctrlPr>
                      </m:dPr>
                      <m:e>
                        <m:r>
                          <a:rPr lang="sr-Latn-RS" sz="2800" i="1">
                            <a:latin typeface="Cambria Math"/>
                            <a:ea typeface="Cambria Math"/>
                          </a:rPr>
                          <m:t>𝐵</m:t>
                        </m:r>
                        <m:d>
                          <m:dPr>
                            <m:ctrlPr>
                              <a:rPr lang="sr-Latn-RS" sz="2800" i="1">
                                <a:latin typeface="Cambria Math"/>
                                <a:ea typeface="Cambria Math"/>
                              </a:rPr>
                            </m:ctrlPr>
                          </m:dPr>
                          <m:e>
                            <m:r>
                              <a:rPr lang="sr-Latn-RS" sz="2800" i="1">
                                <a:latin typeface="Cambria Math"/>
                                <a:ea typeface="Cambria Math"/>
                              </a:rPr>
                              <m:t>𝑥</m:t>
                            </m:r>
                          </m:e>
                        </m:d>
                        <m:r>
                          <a:rPr lang="sr-Latn-RS" sz="2800" i="1">
                            <a:latin typeface="Cambria Math"/>
                            <a:ea typeface="Cambria Math"/>
                          </a:rPr>
                          <m:t>→</m:t>
                        </m:r>
                        <m:r>
                          <m:rPr>
                            <m:sty m:val="p"/>
                          </m:rPr>
                          <a:rPr lang="sr-Latn-RS" sz="2800">
                            <a:latin typeface="Cambria Math"/>
                            <a:ea typeface="Cambria Math"/>
                          </a:rPr>
                          <m:t>Z</m:t>
                        </m:r>
                        <m:d>
                          <m:dPr>
                            <m:ctrlPr>
                              <a:rPr lang="sr-Latn-RS" sz="2800" i="1">
                                <a:latin typeface="Cambria Math"/>
                                <a:ea typeface="Cambria Math"/>
                              </a:rPr>
                            </m:ctrlPr>
                          </m:dPr>
                          <m:e>
                            <m:r>
                              <a:rPr lang="sr-Latn-RS" sz="2800" i="1">
                                <a:latin typeface="Cambria Math"/>
                                <a:ea typeface="Cambria Math"/>
                              </a:rPr>
                              <m:t>𝑥</m:t>
                            </m:r>
                          </m:e>
                        </m:d>
                      </m:e>
                    </m:d>
                  </m:oMath>
                </a14:m>
                <a:r>
                  <a:rPr lang="sr-Latn-RS" sz="2800" dirty="0">
                    <a:ea typeface="Cambria Math"/>
                  </a:rPr>
                  <a:t> 	Univerzalna generalizacija </a:t>
                </a:r>
                <a:r>
                  <a:rPr lang="sr-Latn-RS" sz="2800" dirty="0" smtClean="0">
                    <a:ea typeface="Cambria Math"/>
                  </a:rPr>
                  <a:t>(</a:t>
                </a:r>
                <a:r>
                  <a:rPr lang="en-GB" sz="2800" dirty="0" smtClean="0">
                    <a:ea typeface="Cambria Math"/>
                  </a:rPr>
                  <a:t>4</a:t>
                </a:r>
                <a:r>
                  <a:rPr lang="sr-Latn-RS" sz="2800" dirty="0" smtClean="0">
                    <a:ea typeface="Cambria Math"/>
                  </a:rPr>
                  <a:t>)</a:t>
                </a:r>
              </a:p>
              <a:p>
                <a:pPr marL="514350" indent="-514350">
                  <a:buFont typeface="+mj-lt"/>
                  <a:buAutoNum type="arabicPeriod"/>
                </a:pPr>
                <a:endParaRPr lang="sr-Latn-RS" sz="2800" dirty="0">
                  <a:ea typeface="Cambria Math"/>
                </a:endParaRPr>
              </a:p>
              <a:p>
                <a:r>
                  <a:rPr lang="sr-Latn-RS" sz="2800" b="1" dirty="0" smtClean="0">
                    <a:ea typeface="Cambria Math"/>
                  </a:rPr>
                  <a:t>Gde je greška?</a:t>
                </a:r>
                <a:endParaRPr lang="sr-Latn-RS" sz="2800" b="1" dirty="0">
                  <a:ea typeface="Cambria Math"/>
                </a:endParaRPr>
              </a:p>
              <a:p>
                <a:endParaRPr lang="en-GB"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539"/>
                </a:stretch>
              </a:blipFill>
            </p:spPr>
            <p:txBody>
              <a:bodyPr/>
              <a:lstStyle/>
              <a:p>
                <a:r>
                  <a:rPr lang="en-GB">
                    <a:noFill/>
                  </a:rPr>
                  <a:t> </a:t>
                </a:r>
              </a:p>
            </p:txBody>
          </p:sp>
        </mc:Fallback>
      </mc:AlternateContent>
    </p:spTree>
    <p:extLst>
      <p:ext uri="{BB962C8B-B14F-4D97-AF65-F5344CB8AC3E}">
        <p14:creationId xmlns:p14="http://schemas.microsoft.com/office/powerpoint/2010/main" val="397119160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2</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14:m>
                  <m:oMath xmlns:m="http://schemas.openxmlformats.org/officeDocument/2006/math">
                    <m:r>
                      <a:rPr lang="en-GB" sz="2800" i="1" smtClean="0">
                        <a:latin typeface="Cambria Math"/>
                        <a:ea typeface="Cambria Math"/>
                      </a:rPr>
                      <m:t>∀</m:t>
                    </m:r>
                    <m:r>
                      <a:rPr lang="sr-Latn-RS" sz="2800" i="1">
                        <a:latin typeface="Cambria Math"/>
                        <a:ea typeface="Cambria Math"/>
                      </a:rPr>
                      <m:t>𝑥</m:t>
                    </m:r>
                    <m:d>
                      <m:dPr>
                        <m:ctrlPr>
                          <a:rPr lang="sr-Latn-RS" sz="2800" i="1">
                            <a:latin typeface="Cambria Math"/>
                            <a:ea typeface="Cambria Math"/>
                          </a:rPr>
                        </m:ctrlPr>
                      </m:dPr>
                      <m:e>
                        <m:r>
                          <a:rPr lang="sr-Latn-RS" sz="2800" i="1">
                            <a:latin typeface="Cambria Math"/>
                            <a:ea typeface="Cambria Math"/>
                          </a:rPr>
                          <m:t>𝐵</m:t>
                        </m:r>
                        <m:d>
                          <m:dPr>
                            <m:ctrlPr>
                              <a:rPr lang="sr-Latn-RS" sz="2800" i="1">
                                <a:latin typeface="Cambria Math"/>
                                <a:ea typeface="Cambria Math"/>
                              </a:rPr>
                            </m:ctrlPr>
                          </m:dPr>
                          <m:e>
                            <m:r>
                              <a:rPr lang="sr-Latn-RS" sz="2800" i="1">
                                <a:latin typeface="Cambria Math"/>
                                <a:ea typeface="Cambria Math"/>
                              </a:rPr>
                              <m:t>𝑥</m:t>
                            </m:r>
                          </m:e>
                        </m:d>
                        <m:r>
                          <a:rPr lang="sr-Latn-RS" sz="2800" i="1">
                            <a:latin typeface="Cambria Math"/>
                            <a:ea typeface="Cambria Math"/>
                          </a:rPr>
                          <m:t>→</m:t>
                        </m:r>
                        <m:r>
                          <a:rPr lang="sr-Latn-RS" sz="2800" i="1">
                            <a:latin typeface="Cambria Math"/>
                            <a:ea typeface="Cambria Math"/>
                          </a:rPr>
                          <m:t>𝑃</m:t>
                        </m:r>
                        <m:d>
                          <m:dPr>
                            <m:ctrlPr>
                              <a:rPr lang="sr-Latn-RS" sz="2800" i="1">
                                <a:latin typeface="Cambria Math"/>
                                <a:ea typeface="Cambria Math"/>
                              </a:rPr>
                            </m:ctrlPr>
                          </m:dPr>
                          <m:e>
                            <m:r>
                              <a:rPr lang="sr-Latn-RS" sz="2800" i="1">
                                <a:latin typeface="Cambria Math"/>
                                <a:ea typeface="Cambria Math"/>
                              </a:rPr>
                              <m:t>𝑥</m:t>
                            </m:r>
                          </m:e>
                        </m:d>
                      </m:e>
                    </m:d>
                  </m:oMath>
                </a14:m>
                <a:r>
                  <a:rPr lang="sr-Latn-RS" sz="2800" dirty="0">
                    <a:ea typeface="Cambria Math"/>
                  </a:rPr>
                  <a:t>	Premisa</a:t>
                </a:r>
              </a:p>
              <a:p>
                <a:pPr marL="514350" indent="-514350">
                  <a:buFont typeface="+mj-lt"/>
                  <a:buAutoNum type="arabicPeriod"/>
                </a:pPr>
                <a14:m>
                  <m:oMath xmlns:m="http://schemas.openxmlformats.org/officeDocument/2006/math">
                    <m:r>
                      <a:rPr lang="sr-Latn-RS" sz="2800" i="1">
                        <a:latin typeface="Cambria Math"/>
                        <a:ea typeface="Cambria Math"/>
                      </a:rPr>
                      <m:t>𝐵</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r>
                      <a:rPr lang="sr-Latn-RS" sz="2800" b="0" i="1" smtClean="0">
                        <a:latin typeface="Cambria Math"/>
                        <a:ea typeface="Cambria Math"/>
                      </a:rPr>
                      <m:t>𝑍</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oMath>
                </a14:m>
                <a:r>
                  <a:rPr lang="sr-Latn-RS" sz="2800" dirty="0">
                    <a:ea typeface="Cambria Math"/>
                  </a:rPr>
                  <a:t> 		</a:t>
                </a:r>
                <a:r>
                  <a:rPr lang="sr-Latn-RS" sz="2800" dirty="0" smtClean="0">
                    <a:ea typeface="Cambria Math"/>
                  </a:rPr>
                  <a:t>Premisa</a:t>
                </a:r>
                <a:endParaRPr lang="sr-Latn-RS" sz="2800" i="1" dirty="0" smtClean="0">
                  <a:latin typeface="Cambria Math"/>
                  <a:ea typeface="Cambria Math"/>
                </a:endParaRPr>
              </a:p>
              <a:p>
                <a:pPr marL="514350" indent="-514350">
                  <a:buFont typeface="+mj-lt"/>
                  <a:buAutoNum type="arabicPeriod"/>
                </a:pPr>
                <a14:m>
                  <m:oMath xmlns:m="http://schemas.openxmlformats.org/officeDocument/2006/math">
                    <m:r>
                      <a:rPr lang="sr-Latn-RS" sz="2800" i="1">
                        <a:latin typeface="Cambria Math"/>
                        <a:ea typeface="Cambria Math"/>
                      </a:rPr>
                      <m:t>𝐵</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r>
                      <a:rPr lang="sr-Latn-RS" sz="2800" i="1">
                        <a:latin typeface="Cambria Math"/>
                        <a:ea typeface="Cambria Math"/>
                      </a:rPr>
                      <m:t>𝑃</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oMath>
                </a14:m>
                <a:r>
                  <a:rPr lang="sr-Latn-RS" sz="2800" dirty="0">
                    <a:ea typeface="Cambria Math"/>
                  </a:rPr>
                  <a:t> 		Univerzalna instancijacija (1)</a:t>
                </a:r>
              </a:p>
              <a:p>
                <a:pPr marL="514350" indent="-514350">
                  <a:buFont typeface="+mj-lt"/>
                  <a:buAutoNum type="arabicPeriod"/>
                </a:pPr>
                <a14:m>
                  <m:oMath xmlns:m="http://schemas.openxmlformats.org/officeDocument/2006/math">
                    <m:r>
                      <a:rPr lang="sr-Latn-RS" sz="2800" i="1">
                        <a:latin typeface="Cambria Math"/>
                        <a:ea typeface="Cambria Math"/>
                      </a:rPr>
                      <m:t>𝐵</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r>
                      <a:rPr lang="sr-Latn-RS" sz="2800" i="1">
                        <a:latin typeface="Cambria Math"/>
                        <a:ea typeface="Cambria Math"/>
                      </a:rPr>
                      <m:t>𝑍</m:t>
                    </m:r>
                    <m:r>
                      <a:rPr lang="sr-Latn-RS" sz="2800" i="1">
                        <a:latin typeface="Cambria Math"/>
                        <a:ea typeface="Cambria Math"/>
                      </a:rPr>
                      <m:t>(</m:t>
                    </m:r>
                    <m:r>
                      <a:rPr lang="sr-Latn-RS" sz="2800" b="0" i="1" smtClean="0">
                        <a:latin typeface="Cambria Math"/>
                        <a:ea typeface="Cambria Math"/>
                      </a:rPr>
                      <m:t>𝑟</m:t>
                    </m:r>
                    <m:r>
                      <a:rPr lang="sr-Latn-RS" sz="2800" i="1">
                        <a:latin typeface="Cambria Math"/>
                        <a:ea typeface="Cambria Math"/>
                      </a:rPr>
                      <m:t>)</m:t>
                    </m:r>
                  </m:oMath>
                </a14:m>
                <a:r>
                  <a:rPr lang="sr-Latn-RS" sz="2800" dirty="0">
                    <a:ea typeface="Cambria Math"/>
                  </a:rPr>
                  <a:t> 		Hipotetski silogizam </a:t>
                </a:r>
                <a:r>
                  <a:rPr lang="sr-Latn-RS" sz="2800" dirty="0" smtClean="0">
                    <a:ea typeface="Cambria Math"/>
                  </a:rPr>
                  <a:t>(</a:t>
                </a:r>
                <a:r>
                  <a:rPr lang="en-GB" sz="2800" dirty="0" smtClean="0">
                    <a:ea typeface="Cambria Math"/>
                  </a:rPr>
                  <a:t>2,3</a:t>
                </a:r>
                <a:r>
                  <a:rPr lang="sr-Latn-RS" sz="2800" dirty="0" smtClean="0">
                    <a:ea typeface="Cambria Math"/>
                  </a:rPr>
                  <a:t>)</a:t>
                </a:r>
                <a:endParaRPr lang="sr-Latn-RS" sz="2800" dirty="0">
                  <a:ea typeface="Cambria Math"/>
                </a:endParaRPr>
              </a:p>
              <a:p>
                <a:pPr marL="514350" indent="-514350">
                  <a:buFont typeface="+mj-lt"/>
                  <a:buAutoNum type="arabicPeriod"/>
                </a:pPr>
                <a14:m>
                  <m:oMath xmlns:m="http://schemas.openxmlformats.org/officeDocument/2006/math">
                    <m:r>
                      <a:rPr lang="en-GB" sz="2800" i="1">
                        <a:latin typeface="Cambria Math"/>
                        <a:ea typeface="Cambria Math"/>
                      </a:rPr>
                      <m:t>∀</m:t>
                    </m:r>
                    <m:r>
                      <a:rPr lang="sr-Latn-RS" sz="2800" i="1">
                        <a:latin typeface="Cambria Math"/>
                        <a:ea typeface="Cambria Math"/>
                      </a:rPr>
                      <m:t>𝑥</m:t>
                    </m:r>
                    <m:d>
                      <m:dPr>
                        <m:ctrlPr>
                          <a:rPr lang="sr-Latn-RS" sz="2800" i="1">
                            <a:latin typeface="Cambria Math"/>
                            <a:ea typeface="Cambria Math"/>
                          </a:rPr>
                        </m:ctrlPr>
                      </m:dPr>
                      <m:e>
                        <m:r>
                          <a:rPr lang="sr-Latn-RS" sz="2800" i="1">
                            <a:latin typeface="Cambria Math"/>
                            <a:ea typeface="Cambria Math"/>
                          </a:rPr>
                          <m:t>𝐵</m:t>
                        </m:r>
                        <m:d>
                          <m:dPr>
                            <m:ctrlPr>
                              <a:rPr lang="sr-Latn-RS" sz="2800" i="1">
                                <a:latin typeface="Cambria Math"/>
                                <a:ea typeface="Cambria Math"/>
                              </a:rPr>
                            </m:ctrlPr>
                          </m:dPr>
                          <m:e>
                            <m:r>
                              <a:rPr lang="sr-Latn-RS" sz="2800" i="1">
                                <a:latin typeface="Cambria Math"/>
                                <a:ea typeface="Cambria Math"/>
                              </a:rPr>
                              <m:t>𝑥</m:t>
                            </m:r>
                          </m:e>
                        </m:d>
                        <m:r>
                          <a:rPr lang="sr-Latn-RS" sz="2800" i="1">
                            <a:latin typeface="Cambria Math"/>
                            <a:ea typeface="Cambria Math"/>
                          </a:rPr>
                          <m:t>→</m:t>
                        </m:r>
                        <m:r>
                          <m:rPr>
                            <m:sty m:val="p"/>
                          </m:rPr>
                          <a:rPr lang="sr-Latn-RS" sz="2800">
                            <a:latin typeface="Cambria Math"/>
                            <a:ea typeface="Cambria Math"/>
                          </a:rPr>
                          <m:t>Z</m:t>
                        </m:r>
                        <m:d>
                          <m:dPr>
                            <m:ctrlPr>
                              <a:rPr lang="sr-Latn-RS" sz="2800" i="1">
                                <a:latin typeface="Cambria Math"/>
                                <a:ea typeface="Cambria Math"/>
                              </a:rPr>
                            </m:ctrlPr>
                          </m:dPr>
                          <m:e>
                            <m:r>
                              <a:rPr lang="sr-Latn-RS" sz="2800" i="1">
                                <a:latin typeface="Cambria Math"/>
                                <a:ea typeface="Cambria Math"/>
                              </a:rPr>
                              <m:t>𝑥</m:t>
                            </m:r>
                          </m:e>
                        </m:d>
                      </m:e>
                    </m:d>
                  </m:oMath>
                </a14:m>
                <a:r>
                  <a:rPr lang="sr-Latn-RS" sz="2800" dirty="0">
                    <a:ea typeface="Cambria Math"/>
                  </a:rPr>
                  <a:t> 	Univerzalna generalizacija </a:t>
                </a:r>
                <a:r>
                  <a:rPr lang="sr-Latn-RS" sz="2800" dirty="0" smtClean="0">
                    <a:ea typeface="Cambria Math"/>
                  </a:rPr>
                  <a:t>(</a:t>
                </a:r>
                <a:r>
                  <a:rPr lang="en-GB" sz="2800" dirty="0" smtClean="0">
                    <a:ea typeface="Cambria Math"/>
                  </a:rPr>
                  <a:t>4</a:t>
                </a:r>
                <a:r>
                  <a:rPr lang="sr-Latn-RS" sz="2800" dirty="0" smtClean="0">
                    <a:ea typeface="Cambria Math"/>
                  </a:rPr>
                  <a:t>)</a:t>
                </a:r>
              </a:p>
              <a:p>
                <a:pPr marL="514350" indent="-514350">
                  <a:buFont typeface="+mj-lt"/>
                  <a:buAutoNum type="arabicPeriod"/>
                </a:pPr>
                <a:endParaRPr lang="sr-Latn-RS" sz="2800" dirty="0">
                  <a:ea typeface="Cambria Math"/>
                </a:endParaRPr>
              </a:p>
              <a:p>
                <a:r>
                  <a:rPr lang="sr-Latn-RS" sz="2800" b="1" dirty="0" smtClean="0">
                    <a:ea typeface="Cambria Math"/>
                  </a:rPr>
                  <a:t>Gde je greška?</a:t>
                </a:r>
                <a:endParaRPr lang="sr-Latn-RS" sz="2800" b="1" dirty="0">
                  <a:ea typeface="Cambria Math"/>
                </a:endParaRPr>
              </a:p>
              <a:p>
                <a:pPr lvl="1"/>
                <a:r>
                  <a:rPr lang="sr-Latn-RS" sz="2400" dirty="0" smtClean="0"/>
                  <a:t>Slobodna varijabla r ne sme da se javi u premisama da bi mogla da se upotrebi u univerzalnoj generalizaciji!</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539" b="-2830"/>
                </a:stretch>
              </a:blipFill>
            </p:spPr>
            <p:txBody>
              <a:bodyPr/>
              <a:lstStyle/>
              <a:p>
                <a:r>
                  <a:rPr lang="en-GB">
                    <a:noFill/>
                  </a:rPr>
                  <a:t> </a:t>
                </a:r>
              </a:p>
            </p:txBody>
          </p:sp>
        </mc:Fallback>
      </mc:AlternateContent>
    </p:spTree>
    <p:extLst>
      <p:ext uri="{BB962C8B-B14F-4D97-AF65-F5344CB8AC3E}">
        <p14:creationId xmlns:p14="http://schemas.microsoft.com/office/powerpoint/2010/main" val="638724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3</a:t>
            </a:r>
            <a:endParaRPr lang="en-GB" dirty="0"/>
          </a:p>
        </p:txBody>
      </p:sp>
      <p:sp>
        <p:nvSpPr>
          <p:cNvPr id="3" name="Content Placeholder 2"/>
          <p:cNvSpPr>
            <a:spLocks noGrp="1"/>
          </p:cNvSpPr>
          <p:nvPr>
            <p:ph idx="1"/>
          </p:nvPr>
        </p:nvSpPr>
        <p:spPr/>
        <p:txBody>
          <a:bodyPr/>
          <a:lstStyle/>
          <a:p>
            <a:r>
              <a:rPr lang="sr-Latn-RS" dirty="0" smtClean="0"/>
              <a:t>Kako bismo logikom prvog reda predstavili da je funkcija </a:t>
            </a:r>
            <a:r>
              <a:rPr lang="sr-Latn-RS" i="1" dirty="0" smtClean="0"/>
              <a:t>P </a:t>
            </a:r>
            <a:r>
              <a:rPr lang="sr-Latn-RS" dirty="0" smtClean="0"/>
              <a:t>inverzna u odnosu na </a:t>
            </a:r>
            <a:r>
              <a:rPr lang="sr-Latn-RS" i="1" dirty="0" smtClean="0"/>
              <a:t>Q</a:t>
            </a:r>
            <a:r>
              <a:rPr lang="sr-Latn-RS" dirty="0" smtClean="0"/>
              <a:t>?</a:t>
            </a:r>
            <a:endParaRPr lang="en-GB" dirty="0"/>
          </a:p>
        </p:txBody>
      </p:sp>
    </p:spTree>
    <p:extLst>
      <p:ext uri="{BB962C8B-B14F-4D97-AF65-F5344CB8AC3E}">
        <p14:creationId xmlns:p14="http://schemas.microsoft.com/office/powerpoint/2010/main" val="280345654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3</a:t>
            </a:r>
            <a:endParaRPr lang="en-GB" dirty="0"/>
          </a:p>
        </p:txBody>
      </p:sp>
      <p:sp>
        <p:nvSpPr>
          <p:cNvPr id="3" name="Content Placeholder 2"/>
          <p:cNvSpPr>
            <a:spLocks noGrp="1"/>
          </p:cNvSpPr>
          <p:nvPr>
            <p:ph idx="1"/>
          </p:nvPr>
        </p:nvSpPr>
        <p:spPr/>
        <p:txBody>
          <a:bodyPr/>
          <a:lstStyle/>
          <a:p>
            <a:r>
              <a:rPr lang="sr-Latn-RS" dirty="0" smtClean="0"/>
              <a:t>Kako bismo logikom prvog reda predstavili da je funkcija </a:t>
            </a:r>
            <a:r>
              <a:rPr lang="sr-Latn-RS" i="1" dirty="0" smtClean="0"/>
              <a:t>P </a:t>
            </a:r>
            <a:r>
              <a:rPr lang="sr-Latn-RS" dirty="0" smtClean="0"/>
              <a:t>inverzna u odnosu na </a:t>
            </a:r>
            <a:r>
              <a:rPr lang="sr-Latn-RS" i="1" dirty="0" smtClean="0"/>
              <a:t>Q</a:t>
            </a:r>
            <a:r>
              <a:rPr lang="sr-Latn-RS" dirty="0" smtClean="0"/>
              <a:t>?</a:t>
            </a:r>
          </a:p>
          <a:p>
            <a:pPr marL="0" indent="0" algn="ctr">
              <a:buNone/>
            </a:pPr>
            <a:r>
              <a:rPr lang="en-GB" dirty="0"/>
              <a:t>∀</a:t>
            </a:r>
            <a:r>
              <a:rPr lang="en-GB" i="1" dirty="0" err="1"/>
              <a:t>xy</a:t>
            </a:r>
            <a:r>
              <a:rPr lang="en-GB" i="1" dirty="0"/>
              <a:t>(Q(x, y) </a:t>
            </a:r>
            <a:r>
              <a:rPr lang="en-GB" dirty="0"/>
              <a:t>↔ </a:t>
            </a:r>
            <a:r>
              <a:rPr lang="en-GB" i="1" dirty="0"/>
              <a:t>P(y, x))</a:t>
            </a:r>
            <a:endParaRPr lang="en-GB" dirty="0"/>
          </a:p>
        </p:txBody>
      </p:sp>
    </p:spTree>
    <p:extLst>
      <p:ext uri="{BB962C8B-B14F-4D97-AF65-F5344CB8AC3E}">
        <p14:creationId xmlns:p14="http://schemas.microsoft.com/office/powerpoint/2010/main" val="197855297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4</a:t>
            </a:r>
            <a:endParaRPr lang="en-GB" dirty="0"/>
          </a:p>
        </p:txBody>
      </p:sp>
      <p:sp>
        <p:nvSpPr>
          <p:cNvPr id="3" name="Content Placeholder 2"/>
          <p:cNvSpPr>
            <a:spLocks noGrp="1"/>
          </p:cNvSpPr>
          <p:nvPr>
            <p:ph idx="1"/>
          </p:nvPr>
        </p:nvSpPr>
        <p:spPr/>
        <p:txBody>
          <a:bodyPr/>
          <a:lstStyle/>
          <a:p>
            <a:r>
              <a:rPr lang="sr-Latn-RS" dirty="0" smtClean="0"/>
              <a:t>Kako bismo logikom prvog reda predstavili da je </a:t>
            </a:r>
            <a:r>
              <a:rPr lang="sr-Latn-RS" i="1" dirty="0" smtClean="0"/>
              <a:t>P</a:t>
            </a:r>
            <a:r>
              <a:rPr lang="sr-Latn-RS" dirty="0" smtClean="0"/>
              <a:t> tranzitivno zatvaranje za </a:t>
            </a:r>
            <a:r>
              <a:rPr lang="sr-Latn-RS" i="1" dirty="0" smtClean="0"/>
              <a:t>Q</a:t>
            </a:r>
            <a:r>
              <a:rPr lang="sr-Latn-RS" dirty="0" smtClean="0"/>
              <a:t>?</a:t>
            </a:r>
          </a:p>
        </p:txBody>
      </p:sp>
    </p:spTree>
    <p:extLst>
      <p:ext uri="{BB962C8B-B14F-4D97-AF65-F5344CB8AC3E}">
        <p14:creationId xmlns:p14="http://schemas.microsoft.com/office/powerpoint/2010/main" val="18182375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4</a:t>
            </a:r>
            <a:endParaRPr lang="en-GB" dirty="0"/>
          </a:p>
        </p:txBody>
      </p:sp>
      <p:sp>
        <p:nvSpPr>
          <p:cNvPr id="3" name="Content Placeholder 2"/>
          <p:cNvSpPr>
            <a:spLocks noGrp="1"/>
          </p:cNvSpPr>
          <p:nvPr>
            <p:ph idx="1"/>
          </p:nvPr>
        </p:nvSpPr>
        <p:spPr/>
        <p:txBody>
          <a:bodyPr/>
          <a:lstStyle/>
          <a:p>
            <a:r>
              <a:rPr lang="sr-Latn-RS" dirty="0" smtClean="0"/>
              <a:t>Kako bismo logikom prvog reda predstavili da je </a:t>
            </a:r>
            <a:r>
              <a:rPr lang="sr-Latn-RS" i="1" dirty="0" smtClean="0"/>
              <a:t>P</a:t>
            </a:r>
            <a:r>
              <a:rPr lang="sr-Latn-RS" dirty="0" smtClean="0"/>
              <a:t> tranzitivno zatvaranje za </a:t>
            </a:r>
            <a:r>
              <a:rPr lang="sr-Latn-RS" i="1" dirty="0" smtClean="0"/>
              <a:t>Q</a:t>
            </a:r>
            <a:r>
              <a:rPr lang="sr-Latn-RS" dirty="0" smtClean="0"/>
              <a:t>?</a:t>
            </a:r>
          </a:p>
          <a:p>
            <a:r>
              <a:rPr lang="sr-Latn-RS" dirty="0" smtClean="0"/>
              <a:t>Tranzitivno zatvaranje binarne relacije </a:t>
            </a:r>
            <a:r>
              <a:rPr lang="sr-Latn-RS" i="1" dirty="0" smtClean="0"/>
              <a:t>R</a:t>
            </a:r>
            <a:r>
              <a:rPr lang="en-GB" dirty="0"/>
              <a:t> </a:t>
            </a:r>
            <a:r>
              <a:rPr lang="sr-Latn-RS" dirty="0" smtClean="0"/>
              <a:t>na skupu </a:t>
            </a:r>
            <a:r>
              <a:rPr lang="sr-Latn-RS" i="1" dirty="0" smtClean="0"/>
              <a:t>X</a:t>
            </a:r>
            <a:r>
              <a:rPr lang="sr-Latn-RS" dirty="0" smtClean="0"/>
              <a:t> je trnazitivna relacija </a:t>
            </a:r>
            <a:r>
              <a:rPr lang="sr-Latn-RS" i="1" dirty="0" smtClean="0"/>
              <a:t>R</a:t>
            </a:r>
            <a:r>
              <a:rPr lang="sr-Latn-RS" i="1" baseline="30000" dirty="0" smtClean="0"/>
              <a:t>+ </a:t>
            </a:r>
            <a:r>
              <a:rPr lang="sr-Latn-RS" dirty="0" smtClean="0"/>
              <a:t>koja sadrži </a:t>
            </a:r>
            <a:r>
              <a:rPr lang="sr-Latn-RS" i="1" dirty="0" smtClean="0"/>
              <a:t>R</a:t>
            </a:r>
            <a:r>
              <a:rPr lang="sr-Latn-RS" dirty="0" smtClean="0"/>
              <a:t> i minimalna je</a:t>
            </a:r>
          </a:p>
        </p:txBody>
      </p:sp>
    </p:spTree>
    <p:extLst>
      <p:ext uri="{BB962C8B-B14F-4D97-AF65-F5344CB8AC3E}">
        <p14:creationId xmlns:p14="http://schemas.microsoft.com/office/powerpoint/2010/main" val="53872087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4</a:t>
            </a:r>
            <a:endParaRPr lang="en-GB" dirty="0"/>
          </a:p>
        </p:txBody>
      </p:sp>
      <p:sp>
        <p:nvSpPr>
          <p:cNvPr id="3" name="Content Placeholder 2"/>
          <p:cNvSpPr>
            <a:spLocks noGrp="1"/>
          </p:cNvSpPr>
          <p:nvPr>
            <p:ph idx="1"/>
          </p:nvPr>
        </p:nvSpPr>
        <p:spPr/>
        <p:txBody>
          <a:bodyPr/>
          <a:lstStyle/>
          <a:p>
            <a:r>
              <a:rPr lang="sr-Latn-RS" dirty="0" smtClean="0"/>
              <a:t>Kako bismo logikom prvog reda predstavili da je </a:t>
            </a:r>
            <a:r>
              <a:rPr lang="sr-Latn-RS" i="1" dirty="0" smtClean="0"/>
              <a:t>P</a:t>
            </a:r>
            <a:r>
              <a:rPr lang="sr-Latn-RS" dirty="0" smtClean="0"/>
              <a:t> tranzitivno zatvaranje za </a:t>
            </a:r>
            <a:r>
              <a:rPr lang="sr-Latn-RS" i="1" dirty="0" smtClean="0"/>
              <a:t>Q</a:t>
            </a:r>
            <a:r>
              <a:rPr lang="sr-Latn-RS" dirty="0" smtClean="0"/>
              <a:t>?</a:t>
            </a:r>
          </a:p>
          <a:p>
            <a:r>
              <a:rPr lang="sr-Latn-RS" dirty="0" smtClean="0"/>
              <a:t>Tranzitivno zatvaranje binarne relacije </a:t>
            </a:r>
            <a:r>
              <a:rPr lang="sr-Latn-RS" i="1" dirty="0" smtClean="0"/>
              <a:t>R</a:t>
            </a:r>
            <a:r>
              <a:rPr lang="en-GB" dirty="0"/>
              <a:t> </a:t>
            </a:r>
            <a:r>
              <a:rPr lang="sr-Latn-RS" dirty="0" smtClean="0"/>
              <a:t>na skupu </a:t>
            </a:r>
            <a:r>
              <a:rPr lang="sr-Latn-RS" i="1" dirty="0" smtClean="0"/>
              <a:t>X</a:t>
            </a:r>
            <a:r>
              <a:rPr lang="sr-Latn-RS" dirty="0" smtClean="0"/>
              <a:t> je trnazitivna relacija </a:t>
            </a:r>
            <a:r>
              <a:rPr lang="sr-Latn-RS" i="1" dirty="0" smtClean="0"/>
              <a:t>R</a:t>
            </a:r>
            <a:r>
              <a:rPr lang="sr-Latn-RS" i="1" baseline="30000" dirty="0" smtClean="0"/>
              <a:t>+ </a:t>
            </a:r>
            <a:r>
              <a:rPr lang="sr-Latn-RS" dirty="0" smtClean="0"/>
              <a:t>koja sadrži </a:t>
            </a:r>
            <a:r>
              <a:rPr lang="sr-Latn-RS" i="1" dirty="0" smtClean="0"/>
              <a:t>R</a:t>
            </a:r>
            <a:r>
              <a:rPr lang="sr-Latn-RS" dirty="0" smtClean="0"/>
              <a:t> i minimalna je</a:t>
            </a:r>
          </a:p>
          <a:p>
            <a:r>
              <a:rPr lang="sr-Latn-RS" dirty="0" smtClean="0"/>
              <a:t>Nikako</a:t>
            </a:r>
            <a:endParaRPr lang="en-GB" dirty="0"/>
          </a:p>
        </p:txBody>
      </p:sp>
    </p:spTree>
    <p:extLst>
      <p:ext uri="{BB962C8B-B14F-4D97-AF65-F5344CB8AC3E}">
        <p14:creationId xmlns:p14="http://schemas.microsoft.com/office/powerpoint/2010/main" val="53872087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5</a:t>
            </a:r>
            <a:endParaRPr lang="en-GB" dirty="0"/>
          </a:p>
        </p:txBody>
      </p:sp>
      <p:sp>
        <p:nvSpPr>
          <p:cNvPr id="3" name="Content Placeholder 2"/>
          <p:cNvSpPr>
            <a:spLocks noGrp="1"/>
          </p:cNvSpPr>
          <p:nvPr>
            <p:ph idx="1"/>
          </p:nvPr>
        </p:nvSpPr>
        <p:spPr/>
        <p:txBody>
          <a:bodyPr>
            <a:normAutofit/>
          </a:bodyPr>
          <a:lstStyle/>
          <a:p>
            <a:r>
              <a:rPr lang="sr-Latn-RS" dirty="0" smtClean="0"/>
              <a:t>Pretpostavimo da signatura ima objektne konstante </a:t>
            </a:r>
            <a:r>
              <a:rPr lang="en-GB" i="1" dirty="0"/>
              <a:t>c</a:t>
            </a:r>
            <a:r>
              <a:rPr lang="en-GB" baseline="-25000" dirty="0"/>
              <a:t>1</a:t>
            </a:r>
            <a:r>
              <a:rPr lang="en-GB" i="1" dirty="0"/>
              <a:t>, . . . , </a:t>
            </a:r>
            <a:r>
              <a:rPr lang="en-GB" i="1" dirty="0" err="1" smtClean="0"/>
              <a:t>c</a:t>
            </a:r>
            <a:r>
              <a:rPr lang="en-GB" i="1" baseline="-25000" dirty="0" err="1" smtClean="0"/>
              <a:t>n</a:t>
            </a:r>
            <a:r>
              <a:rPr lang="sr-Latn-RS" i="1" dirty="0" smtClean="0"/>
              <a:t> </a:t>
            </a:r>
            <a:r>
              <a:rPr lang="sr-Latn-RS" dirty="0" smtClean="0"/>
              <a:t>i ni jednu drugu funkcijsku konstantnu arnosti veće od 0.</a:t>
            </a:r>
          </a:p>
          <a:p>
            <a:r>
              <a:rPr lang="sr-Latn-RS" dirty="0" smtClean="0"/>
              <a:t>Možemo </a:t>
            </a:r>
            <a:r>
              <a:rPr lang="sr-Latn-RS" dirty="0"/>
              <a:t>generalno da predstavimo </a:t>
            </a:r>
            <a:r>
              <a:rPr lang="sr-Latn-RS" dirty="0" smtClean="0"/>
              <a:t>zatvaranje domena</a:t>
            </a:r>
          </a:p>
          <a:p>
            <a:r>
              <a:rPr lang="sr-Latn-RS" dirty="0" smtClean="0"/>
              <a:t>Interpretacija</a:t>
            </a:r>
            <a:r>
              <a:rPr lang="en-GB" dirty="0" smtClean="0"/>
              <a:t> </a:t>
            </a:r>
            <a:r>
              <a:rPr lang="en-GB" i="1" dirty="0" smtClean="0"/>
              <a:t>I</a:t>
            </a:r>
            <a:r>
              <a:rPr lang="sr-Latn-RS" i="1" dirty="0" smtClean="0"/>
              <a:t> </a:t>
            </a:r>
            <a:r>
              <a:rPr lang="sr-Latn-RS" dirty="0" smtClean="0"/>
              <a:t>zadovoljava</a:t>
            </a:r>
            <a:r>
              <a:rPr lang="en-GB" dirty="0" smtClean="0"/>
              <a:t> </a:t>
            </a:r>
            <a:r>
              <a:rPr lang="sr-Latn-RS" dirty="0" smtClean="0"/>
              <a:t>iskaz sa slajda 166 ako i samo ako je</a:t>
            </a:r>
            <a:endParaRPr lang="en-GB" dirty="0"/>
          </a:p>
          <a:p>
            <a:pPr marL="0" indent="0" algn="ctr">
              <a:buNone/>
            </a:pPr>
            <a:r>
              <a:rPr lang="en-GB" dirty="0"/>
              <a:t>|</a:t>
            </a:r>
            <a:r>
              <a:rPr lang="en-GB" i="1" dirty="0"/>
              <a:t>I</a:t>
            </a:r>
            <a:r>
              <a:rPr lang="en-GB" dirty="0"/>
              <a:t>| = {</a:t>
            </a:r>
            <a:r>
              <a:rPr lang="en-GB" i="1" dirty="0" smtClean="0"/>
              <a:t>c</a:t>
            </a:r>
            <a:r>
              <a:rPr lang="en-GB" baseline="-25000" dirty="0"/>
              <a:t>1</a:t>
            </a:r>
            <a:r>
              <a:rPr lang="en-GB" i="1" baseline="30000" dirty="0" smtClean="0"/>
              <a:t>I</a:t>
            </a:r>
            <a:r>
              <a:rPr lang="en-GB" i="1" dirty="0" smtClean="0"/>
              <a:t>, </a:t>
            </a:r>
            <a:r>
              <a:rPr lang="en-GB" i="1" dirty="0"/>
              <a:t>. . . , </a:t>
            </a:r>
            <a:r>
              <a:rPr lang="en-GB" i="1" dirty="0" err="1" smtClean="0"/>
              <a:t>c</a:t>
            </a:r>
            <a:r>
              <a:rPr lang="en-GB" i="1" baseline="-25000" dirty="0" err="1" smtClean="0"/>
              <a:t>n</a:t>
            </a:r>
            <a:r>
              <a:rPr lang="en-GB" i="1" baseline="30000" dirty="0" err="1" smtClean="0"/>
              <a:t>I</a:t>
            </a:r>
            <a:r>
              <a:rPr lang="en-GB" dirty="0" smtClean="0"/>
              <a:t>}</a:t>
            </a:r>
            <a:endParaRPr lang="sr-Latn-RS" dirty="0" smtClean="0"/>
          </a:p>
          <a:p>
            <a:endParaRPr lang="en-GB" baseline="-25000" dirty="0"/>
          </a:p>
        </p:txBody>
      </p:sp>
    </p:spTree>
    <p:extLst>
      <p:ext uri="{BB962C8B-B14F-4D97-AF65-F5344CB8AC3E}">
        <p14:creationId xmlns:p14="http://schemas.microsoft.com/office/powerpoint/2010/main" val="419258398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 5</a:t>
            </a:r>
            <a:endParaRPr lang="en-GB" dirty="0"/>
          </a:p>
        </p:txBody>
      </p:sp>
      <p:sp>
        <p:nvSpPr>
          <p:cNvPr id="3" name="Content Placeholder 2"/>
          <p:cNvSpPr>
            <a:spLocks noGrp="1"/>
          </p:cNvSpPr>
          <p:nvPr>
            <p:ph idx="1"/>
          </p:nvPr>
        </p:nvSpPr>
        <p:spPr/>
        <p:txBody>
          <a:bodyPr/>
          <a:lstStyle/>
          <a:p>
            <a:r>
              <a:rPr lang="sr-Latn-RS" dirty="0" smtClean="0"/>
              <a:t>Kako bismo definisali zatvaranje domena da se univerzum sastoji od objektne konstante </a:t>
            </a:r>
            <a:r>
              <a:rPr lang="sr-Latn-RS" i="1" dirty="0" smtClean="0"/>
              <a:t>c</a:t>
            </a:r>
            <a:r>
              <a:rPr lang="sr-Latn-RS" dirty="0" smtClean="0"/>
              <a:t> i unarne funkcijske konstante </a:t>
            </a:r>
            <a:r>
              <a:rPr lang="sr-Latn-RS" i="1" dirty="0" smtClean="0"/>
              <a:t>f</a:t>
            </a:r>
            <a:r>
              <a:rPr lang="sr-Latn-RS" dirty="0" smtClean="0"/>
              <a:t>?</a:t>
            </a:r>
          </a:p>
          <a:p>
            <a:r>
              <a:rPr lang="sr-Latn-RS" dirty="0" smtClean="0"/>
              <a:t>Trebali bismo da nađemo iskaz </a:t>
            </a:r>
            <a:r>
              <a:rPr lang="sr-Latn-RS" i="1" dirty="0" smtClean="0"/>
              <a:t>F</a:t>
            </a:r>
            <a:r>
              <a:rPr lang="sr-Latn-RS" dirty="0" smtClean="0"/>
              <a:t> takava da interpretacija </a:t>
            </a:r>
            <a:r>
              <a:rPr lang="sr-Latn-RS" i="1" dirty="0" smtClean="0"/>
              <a:t>I </a:t>
            </a:r>
            <a:r>
              <a:rPr lang="sr-Latn-RS" dirty="0" smtClean="0"/>
              <a:t>zadovoljava </a:t>
            </a:r>
            <a:r>
              <a:rPr lang="sr-Latn-RS" i="1" dirty="0" smtClean="0"/>
              <a:t>F</a:t>
            </a:r>
            <a:r>
              <a:rPr lang="sr-Latn-RS" dirty="0" smtClean="0"/>
              <a:t> ako i smo ako </a:t>
            </a:r>
          </a:p>
          <a:p>
            <a:pPr marL="0" indent="0" algn="ctr">
              <a:buNone/>
            </a:pPr>
            <a:r>
              <a:rPr lang="nn-NO" dirty="0"/>
              <a:t>|</a:t>
            </a:r>
            <a:r>
              <a:rPr lang="nn-NO" i="1" dirty="0"/>
              <a:t>I</a:t>
            </a:r>
            <a:r>
              <a:rPr lang="nn-NO" dirty="0"/>
              <a:t>| = {</a:t>
            </a:r>
            <a:r>
              <a:rPr lang="nn-NO" i="1" dirty="0"/>
              <a:t>c</a:t>
            </a:r>
            <a:r>
              <a:rPr lang="nn-NO" i="1" baseline="30000" dirty="0"/>
              <a:t>I</a:t>
            </a:r>
            <a:r>
              <a:rPr lang="nn-NO" i="1" dirty="0"/>
              <a:t>, f (c)</a:t>
            </a:r>
            <a:r>
              <a:rPr lang="nn-NO" i="1" baseline="30000" dirty="0"/>
              <a:t>I</a:t>
            </a:r>
            <a:r>
              <a:rPr lang="nn-NO" i="1" dirty="0"/>
              <a:t> , f (f (c))</a:t>
            </a:r>
            <a:r>
              <a:rPr lang="nn-NO" i="1" baseline="30000" dirty="0"/>
              <a:t>I</a:t>
            </a:r>
            <a:r>
              <a:rPr lang="nn-NO" i="1" dirty="0"/>
              <a:t> , . . </a:t>
            </a:r>
            <a:r>
              <a:rPr lang="nn-NO" i="1" dirty="0" smtClean="0"/>
              <a:t>.</a:t>
            </a:r>
            <a:r>
              <a:rPr lang="nn-NO" dirty="0" smtClean="0"/>
              <a:t>}</a:t>
            </a:r>
            <a:endParaRPr lang="sr-Latn-RS" dirty="0" smtClean="0"/>
          </a:p>
          <a:p>
            <a:r>
              <a:rPr lang="sr-Latn-RS" dirty="0" smtClean="0"/>
              <a:t>To ne možemo da uradimo u logici prvog reda</a:t>
            </a:r>
          </a:p>
          <a:p>
            <a:endParaRPr lang="sr-Latn-RS" dirty="0" smtClean="0"/>
          </a:p>
        </p:txBody>
      </p:sp>
    </p:spTree>
    <p:extLst>
      <p:ext uri="{BB962C8B-B14F-4D97-AF65-F5344CB8AC3E}">
        <p14:creationId xmlns:p14="http://schemas.microsoft.com/office/powerpoint/2010/main" val="147557368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Ograničenja logike prvog reda</a:t>
            </a:r>
            <a:endParaRPr lang="en-GB" dirty="0"/>
          </a:p>
        </p:txBody>
      </p:sp>
      <p:sp>
        <p:nvSpPr>
          <p:cNvPr id="3" name="Content Placeholder 2"/>
          <p:cNvSpPr>
            <a:spLocks noGrp="1"/>
          </p:cNvSpPr>
          <p:nvPr>
            <p:ph idx="1"/>
          </p:nvPr>
        </p:nvSpPr>
        <p:spPr/>
        <p:txBody>
          <a:bodyPr/>
          <a:lstStyle/>
          <a:p>
            <a:r>
              <a:rPr lang="sr-Latn-RS" dirty="0" smtClean="0"/>
              <a:t>Nije moguće predstaviti tranzitivno zatvaranje</a:t>
            </a:r>
          </a:p>
          <a:p>
            <a:pPr lvl="1"/>
            <a:r>
              <a:rPr lang="sr-Latn-RS" dirty="0" smtClean="0"/>
              <a:t>U predstavljanju znanja ovo je veliko ograničenje</a:t>
            </a:r>
          </a:p>
          <a:p>
            <a:r>
              <a:rPr lang="sr-Latn-RS" dirty="0" smtClean="0"/>
              <a:t>Ukoliko imamo funkcije konstante veće arnosti od 0 ne možemo da damo opštu specifikaciju zatvaranja domena</a:t>
            </a:r>
            <a:endParaRPr lang="en-GB" dirty="0"/>
          </a:p>
        </p:txBody>
      </p:sp>
    </p:spTree>
    <p:extLst>
      <p:ext uri="{BB962C8B-B14F-4D97-AF65-F5344CB8AC3E}">
        <p14:creationId xmlns:p14="http://schemas.microsoft.com/office/powerpoint/2010/main" val="927049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r>
              <a:rPr lang="sr-Latn-RS" dirty="0" smtClean="0"/>
              <a:t>Uparivanje činjenica sa pravilima</a:t>
            </a:r>
            <a:endParaRPr lang="el-GR" dirty="0" smtClean="0"/>
          </a:p>
        </p:txBody>
      </p:sp>
      <p:sp>
        <p:nvSpPr>
          <p:cNvPr id="6147" name="Rectangle 3"/>
          <p:cNvSpPr>
            <a:spLocks noGrp="1" noChangeArrowheads="1"/>
          </p:cNvSpPr>
          <p:nvPr>
            <p:ph type="body" idx="1"/>
          </p:nvPr>
        </p:nvSpPr>
        <p:spPr/>
        <p:txBody>
          <a:bodyPr/>
          <a:lstStyle/>
          <a:p>
            <a:pPr eaLnBrk="1" hangingPunct="1"/>
            <a:r>
              <a:rPr lang="sr-Latn-RS" dirty="0" smtClean="0"/>
              <a:t>Prvo se mora definisati sintaksa za pravila i činjenice</a:t>
            </a:r>
            <a:endParaRPr lang="en-US" dirty="0" smtClean="0"/>
          </a:p>
          <a:p>
            <a:pPr eaLnBrk="1" hangingPunct="1"/>
            <a:endParaRPr lang="en-US" dirty="0" smtClean="0"/>
          </a:p>
          <a:p>
            <a:pPr eaLnBrk="1" hangingPunct="1"/>
            <a:r>
              <a:rPr lang="sr-Latn-RS" dirty="0" smtClean="0"/>
              <a:t>U nastavku ćemo prikazati uparivanje paterna za slučaj ulančavanja unapred</a:t>
            </a:r>
            <a:endParaRPr lang="el-GR" dirty="0" smtClean="0"/>
          </a:p>
        </p:txBody>
      </p:sp>
    </p:spTree>
    <p:extLst>
      <p:ext uri="{BB962C8B-B14F-4D97-AF65-F5344CB8AC3E}">
        <p14:creationId xmlns:p14="http://schemas.microsoft.com/office/powerpoint/2010/main" val="384145072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Logika drugog reda</a:t>
            </a:r>
            <a:endParaRPr lang="en-GB" dirty="0"/>
          </a:p>
        </p:txBody>
      </p:sp>
      <p:sp>
        <p:nvSpPr>
          <p:cNvPr id="3" name="Content Placeholder 2"/>
          <p:cNvSpPr>
            <a:spLocks noGrp="1"/>
          </p:cNvSpPr>
          <p:nvPr>
            <p:ph idx="1"/>
          </p:nvPr>
        </p:nvSpPr>
        <p:spPr/>
        <p:txBody>
          <a:bodyPr>
            <a:normAutofit/>
          </a:bodyPr>
          <a:lstStyle/>
          <a:p>
            <a:r>
              <a:rPr lang="sr-Latn-RS" dirty="0" smtClean="0"/>
              <a:t>Definicija signature je ista kao i u logici prvog reda</a:t>
            </a:r>
          </a:p>
          <a:p>
            <a:r>
              <a:rPr lang="sr-Latn-RS" dirty="0" smtClean="0"/>
              <a:t>Sintaksa je bogatija:</a:t>
            </a:r>
          </a:p>
          <a:p>
            <a:pPr lvl="1"/>
            <a:r>
              <a:rPr lang="sr-Latn-RS" dirty="0" smtClean="0"/>
              <a:t>Pored </a:t>
            </a:r>
            <a:r>
              <a:rPr lang="sr-Latn-RS" i="1" dirty="0" smtClean="0"/>
              <a:t>objektnih varijabli</a:t>
            </a:r>
            <a:r>
              <a:rPr lang="sr-Latn-RS" dirty="0" smtClean="0"/>
              <a:t> imamo i </a:t>
            </a:r>
          </a:p>
          <a:p>
            <a:pPr lvl="1"/>
            <a:r>
              <a:rPr lang="sr-Latn-RS" i="1" dirty="0" smtClean="0"/>
              <a:t>Funkcijske varijable</a:t>
            </a:r>
            <a:r>
              <a:rPr lang="sr-Latn-RS" dirty="0" smtClean="0"/>
              <a:t> arnosti </a:t>
            </a:r>
            <a:r>
              <a:rPr lang="sr-Latn-RS" i="1" dirty="0" smtClean="0"/>
              <a:t>n&gt;0</a:t>
            </a:r>
          </a:p>
          <a:p>
            <a:pPr lvl="1"/>
            <a:r>
              <a:rPr lang="sr-Latn-RS" i="1" dirty="0" smtClean="0"/>
              <a:t>Predikatske varijable</a:t>
            </a:r>
            <a:r>
              <a:rPr lang="sr-Latn-RS" dirty="0" smtClean="0"/>
              <a:t> arnosti </a:t>
            </a:r>
            <a:r>
              <a:rPr lang="sr-Latn-RS" i="1" dirty="0" smtClean="0"/>
              <a:t>n&gt;=0</a:t>
            </a:r>
          </a:p>
        </p:txBody>
      </p:sp>
    </p:spTree>
    <p:extLst>
      <p:ext uri="{BB962C8B-B14F-4D97-AF65-F5344CB8AC3E}">
        <p14:creationId xmlns:p14="http://schemas.microsoft.com/office/powerpoint/2010/main" val="254417040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Logika drugog reda</a:t>
            </a:r>
            <a:endParaRPr lang="en-GB" dirty="0"/>
          </a:p>
        </p:txBody>
      </p:sp>
      <p:sp>
        <p:nvSpPr>
          <p:cNvPr id="3" name="Content Placeholder 2"/>
          <p:cNvSpPr>
            <a:spLocks noGrp="1"/>
          </p:cNvSpPr>
          <p:nvPr>
            <p:ph idx="1"/>
          </p:nvPr>
        </p:nvSpPr>
        <p:spPr/>
        <p:txBody>
          <a:bodyPr>
            <a:normAutofit fontScale="92500" lnSpcReduction="20000"/>
          </a:bodyPr>
          <a:lstStyle/>
          <a:p>
            <a:r>
              <a:rPr lang="sr-Latn-RS" dirty="0"/>
              <a:t>Funkcijske varijable mogu se koristiti za formiranje termova na isti način na koji se koriste i objektne varijable</a:t>
            </a:r>
          </a:p>
          <a:p>
            <a:pPr lvl="1"/>
            <a:r>
              <a:rPr lang="sr-Latn-RS" dirty="0"/>
              <a:t>Na primer, ako je </a:t>
            </a:r>
            <a:r>
              <a:rPr lang="el-GR" i="1" dirty="0"/>
              <a:t>α</a:t>
            </a:r>
            <a:r>
              <a:rPr lang="sr-Latn-RS" dirty="0"/>
              <a:t> unarna funkcijska varijabla, a </a:t>
            </a:r>
            <a:r>
              <a:rPr lang="sr-Latn-RS" i="1" dirty="0"/>
              <a:t>c</a:t>
            </a:r>
            <a:r>
              <a:rPr lang="sr-Latn-RS" dirty="0"/>
              <a:t> objektna konstanta, onda je </a:t>
            </a:r>
            <a:r>
              <a:rPr lang="el-GR" i="1" dirty="0"/>
              <a:t>α</a:t>
            </a:r>
            <a:r>
              <a:rPr lang="sr-Latn-RS" i="1" dirty="0"/>
              <a:t>(c)</a:t>
            </a:r>
            <a:r>
              <a:rPr lang="sr-Latn-RS" dirty="0"/>
              <a:t> term</a:t>
            </a:r>
          </a:p>
          <a:p>
            <a:r>
              <a:rPr lang="sr-Latn-RS" dirty="0"/>
              <a:t>Predikatske varijable se koriste za formiranje atomičnih formula na isti način na koji se koriste i predikatske konstante</a:t>
            </a:r>
          </a:p>
          <a:p>
            <a:r>
              <a:rPr lang="sr-Latn-RS" dirty="0"/>
              <a:t>U neatomičnim formulama, funkcijske i predikatske varijable vezuju </a:t>
            </a:r>
            <a:r>
              <a:rPr lang="sr-Latn-RS"/>
              <a:t>se </a:t>
            </a:r>
            <a:r>
              <a:rPr lang="sr-Latn-RS" smtClean="0"/>
              <a:t>kvantifikatorima </a:t>
            </a:r>
            <a:r>
              <a:rPr lang="sr-Latn-RS" dirty="0"/>
              <a:t>na isti način kao i objektne varijable </a:t>
            </a:r>
            <a:endParaRPr lang="en-GB" i="1" dirty="0"/>
          </a:p>
          <a:p>
            <a:endParaRPr lang="en-GB" dirty="0"/>
          </a:p>
        </p:txBody>
      </p:sp>
    </p:spTree>
    <p:extLst>
      <p:ext uri="{BB962C8B-B14F-4D97-AF65-F5344CB8AC3E}">
        <p14:creationId xmlns:p14="http://schemas.microsoft.com/office/powerpoint/2010/main" val="12279506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a:t>
            </a:r>
            <a:endParaRPr lang="en-GB" dirty="0"/>
          </a:p>
        </p:txBody>
      </p:sp>
      <p:sp>
        <p:nvSpPr>
          <p:cNvPr id="3" name="Content Placeholder 2"/>
          <p:cNvSpPr>
            <a:spLocks noGrp="1"/>
          </p:cNvSpPr>
          <p:nvPr>
            <p:ph idx="1"/>
          </p:nvPr>
        </p:nvSpPr>
        <p:spPr/>
        <p:txBody>
          <a:bodyPr/>
          <a:lstStyle/>
          <a:p>
            <a:r>
              <a:rPr lang="sr-Latn-RS" dirty="0" smtClean="0"/>
              <a:t>Iskaz:</a:t>
            </a:r>
          </a:p>
          <a:p>
            <a:pPr marL="0" indent="0" algn="ctr">
              <a:buNone/>
            </a:pPr>
            <a:r>
              <a:rPr lang="el-GR" dirty="0" smtClean="0"/>
              <a:t>∀</a:t>
            </a:r>
            <a:r>
              <a:rPr lang="el-GR" i="1" dirty="0"/>
              <a:t>αβ</a:t>
            </a:r>
            <a:r>
              <a:rPr lang="el-GR" dirty="0"/>
              <a:t>∃</a:t>
            </a:r>
            <a:r>
              <a:rPr lang="el-GR" i="1" dirty="0"/>
              <a:t>γ </a:t>
            </a:r>
            <a:r>
              <a:rPr lang="el-GR" dirty="0"/>
              <a:t>∀</a:t>
            </a:r>
            <a:r>
              <a:rPr lang="en-GB" i="1" dirty="0"/>
              <a:t>x(</a:t>
            </a:r>
            <a:r>
              <a:rPr lang="el-GR" i="1" dirty="0"/>
              <a:t>γ (</a:t>
            </a:r>
            <a:r>
              <a:rPr lang="en-GB" i="1" dirty="0"/>
              <a:t>x) </a:t>
            </a:r>
            <a:r>
              <a:rPr lang="en-GB" dirty="0"/>
              <a:t>= </a:t>
            </a:r>
            <a:r>
              <a:rPr lang="el-GR" i="1" dirty="0"/>
              <a:t>α(β(</a:t>
            </a:r>
            <a:r>
              <a:rPr lang="en-GB" i="1" dirty="0"/>
              <a:t>x</a:t>
            </a:r>
            <a:r>
              <a:rPr lang="en-GB" i="1" dirty="0" smtClean="0"/>
              <a:t>)))</a:t>
            </a:r>
            <a:endParaRPr lang="sr-Latn-RS" i="1" dirty="0" smtClean="0"/>
          </a:p>
          <a:p>
            <a:r>
              <a:rPr lang="sr-Latn-RS" dirty="0" smtClean="0"/>
              <a:t>Znači: za svake dve funkcije </a:t>
            </a:r>
            <a:r>
              <a:rPr lang="el-GR" i="1" dirty="0" smtClean="0"/>
              <a:t>α</a:t>
            </a:r>
            <a:r>
              <a:rPr lang="sr-Latn-RS" i="1" dirty="0" smtClean="0"/>
              <a:t> </a:t>
            </a:r>
            <a:r>
              <a:rPr lang="sr-Latn-RS" dirty="0" smtClean="0"/>
              <a:t>i </a:t>
            </a:r>
            <a:r>
              <a:rPr lang="el-GR" i="1" dirty="0" smtClean="0"/>
              <a:t>β</a:t>
            </a:r>
            <a:r>
              <a:rPr lang="sr-Latn-RS" i="1" dirty="0" smtClean="0"/>
              <a:t> </a:t>
            </a:r>
            <a:r>
              <a:rPr lang="sr-Latn-RS" dirty="0" smtClean="0"/>
              <a:t>postoji neka funkcija </a:t>
            </a:r>
            <a:r>
              <a:rPr lang="el-GR" i="1" dirty="0" smtClean="0"/>
              <a:t>γ</a:t>
            </a:r>
            <a:r>
              <a:rPr lang="sr-Latn-RS" i="1" dirty="0" smtClean="0"/>
              <a:t> </a:t>
            </a:r>
            <a:r>
              <a:rPr lang="sr-Latn-RS" dirty="0" smtClean="0"/>
              <a:t>koja je kompozicija funkcija </a:t>
            </a:r>
            <a:r>
              <a:rPr lang="el-GR" i="1" dirty="0"/>
              <a:t>α</a:t>
            </a:r>
            <a:r>
              <a:rPr lang="sr-Latn-RS" i="1" dirty="0"/>
              <a:t> </a:t>
            </a:r>
            <a:r>
              <a:rPr lang="sr-Latn-RS" dirty="0"/>
              <a:t>i </a:t>
            </a:r>
            <a:r>
              <a:rPr lang="el-GR" i="1" dirty="0" smtClean="0"/>
              <a:t>β</a:t>
            </a:r>
            <a:endParaRPr lang="sr-Latn-RS" i="1" dirty="0" smtClean="0"/>
          </a:p>
          <a:p>
            <a:r>
              <a:rPr lang="sr-Latn-RS" dirty="0" smtClean="0"/>
              <a:t>Napomena: u logici drugog reda iskaz je formula u kojoj su sve varijable (objektne, funkcijske i predikatske) ograničene</a:t>
            </a:r>
          </a:p>
          <a:p>
            <a:endParaRPr lang="en-GB" dirty="0"/>
          </a:p>
        </p:txBody>
      </p:sp>
    </p:spTree>
    <p:extLst>
      <p:ext uri="{BB962C8B-B14F-4D97-AF65-F5344CB8AC3E}">
        <p14:creationId xmlns:p14="http://schemas.microsoft.com/office/powerpoint/2010/main" val="26854400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Logika drugog reda</a:t>
            </a:r>
            <a:endParaRPr lang="en-GB" dirty="0"/>
          </a:p>
        </p:txBody>
      </p:sp>
      <p:sp>
        <p:nvSpPr>
          <p:cNvPr id="3" name="Content Placeholder 2"/>
          <p:cNvSpPr>
            <a:spLocks noGrp="1"/>
          </p:cNvSpPr>
          <p:nvPr>
            <p:ph idx="1"/>
          </p:nvPr>
        </p:nvSpPr>
        <p:spPr/>
        <p:txBody>
          <a:bodyPr/>
          <a:lstStyle/>
          <a:p>
            <a:r>
              <a:rPr lang="sr-Latn-RS" dirty="0" smtClean="0"/>
              <a:t>Da li je </a:t>
            </a:r>
            <a:r>
              <a:rPr lang="el-GR" i="1" dirty="0" smtClean="0"/>
              <a:t>α </a:t>
            </a:r>
            <a:r>
              <a:rPr lang="el-GR" dirty="0"/>
              <a:t>= </a:t>
            </a:r>
            <a:r>
              <a:rPr lang="el-GR" i="1" dirty="0" smtClean="0"/>
              <a:t>β</a:t>
            </a:r>
            <a:r>
              <a:rPr lang="sr-Latn-RS" i="1" dirty="0" smtClean="0"/>
              <a:t> </a:t>
            </a:r>
            <a:r>
              <a:rPr lang="sr-Latn-RS" dirty="0" smtClean="0"/>
              <a:t>atomična formula za unarne funkcije </a:t>
            </a:r>
            <a:r>
              <a:rPr lang="el-GR" i="1" dirty="0"/>
              <a:t>α </a:t>
            </a:r>
            <a:r>
              <a:rPr lang="sr-Latn-RS" dirty="0" smtClean="0"/>
              <a:t>i</a:t>
            </a:r>
            <a:r>
              <a:rPr lang="el-GR" dirty="0" smtClean="0"/>
              <a:t> </a:t>
            </a:r>
            <a:r>
              <a:rPr lang="el-GR" i="1" dirty="0"/>
              <a:t>β</a:t>
            </a:r>
            <a:r>
              <a:rPr lang="sr-Latn-RS" dirty="0" smtClean="0"/>
              <a:t>?</a:t>
            </a:r>
            <a:endParaRPr lang="en-GB" dirty="0"/>
          </a:p>
        </p:txBody>
      </p:sp>
    </p:spTree>
    <p:extLst>
      <p:ext uri="{BB962C8B-B14F-4D97-AF65-F5344CB8AC3E}">
        <p14:creationId xmlns:p14="http://schemas.microsoft.com/office/powerpoint/2010/main" val="1434114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Logika drugog reda</a:t>
            </a:r>
            <a:endParaRPr lang="en-GB" dirty="0"/>
          </a:p>
        </p:txBody>
      </p:sp>
      <p:sp>
        <p:nvSpPr>
          <p:cNvPr id="3" name="Content Placeholder 2"/>
          <p:cNvSpPr>
            <a:spLocks noGrp="1"/>
          </p:cNvSpPr>
          <p:nvPr>
            <p:ph idx="1"/>
          </p:nvPr>
        </p:nvSpPr>
        <p:spPr/>
        <p:txBody>
          <a:bodyPr/>
          <a:lstStyle/>
          <a:p>
            <a:r>
              <a:rPr lang="sr-Latn-RS" dirty="0"/>
              <a:t>Da li je </a:t>
            </a:r>
            <a:r>
              <a:rPr lang="el-GR" i="1" dirty="0"/>
              <a:t>α </a:t>
            </a:r>
            <a:r>
              <a:rPr lang="el-GR" dirty="0"/>
              <a:t>= </a:t>
            </a:r>
            <a:r>
              <a:rPr lang="el-GR" i="1" dirty="0"/>
              <a:t>β</a:t>
            </a:r>
            <a:r>
              <a:rPr lang="sr-Latn-RS" i="1" dirty="0"/>
              <a:t> </a:t>
            </a:r>
            <a:r>
              <a:rPr lang="sr-Latn-RS" dirty="0"/>
              <a:t>atomična formula za unarne funkcije </a:t>
            </a:r>
            <a:r>
              <a:rPr lang="el-GR" i="1" dirty="0"/>
              <a:t>α </a:t>
            </a:r>
            <a:r>
              <a:rPr lang="sr-Latn-RS" dirty="0"/>
              <a:t>i</a:t>
            </a:r>
            <a:r>
              <a:rPr lang="el-GR" dirty="0"/>
              <a:t> </a:t>
            </a:r>
            <a:r>
              <a:rPr lang="el-GR" i="1" dirty="0"/>
              <a:t>β</a:t>
            </a:r>
            <a:r>
              <a:rPr lang="sr-Latn-RS" dirty="0"/>
              <a:t>?</a:t>
            </a:r>
            <a:endParaRPr lang="en-GB" dirty="0"/>
          </a:p>
          <a:p>
            <a:r>
              <a:rPr lang="sr-Latn-RS" dirty="0" smtClean="0"/>
              <a:t>Ne, pošto funkcijske varijable unarnih funkcija nisu termovi</a:t>
            </a:r>
          </a:p>
          <a:p>
            <a:r>
              <a:rPr lang="sr-Latn-RS" dirty="0" smtClean="0"/>
              <a:t>Moglo bi se predstaviti kao </a:t>
            </a:r>
            <a:r>
              <a:rPr lang="en-GB" dirty="0"/>
              <a:t>∀</a:t>
            </a:r>
            <a:r>
              <a:rPr lang="en-GB" i="1" dirty="0"/>
              <a:t>x(</a:t>
            </a:r>
            <a:r>
              <a:rPr lang="el-GR" i="1" dirty="0"/>
              <a:t>α(</a:t>
            </a:r>
            <a:r>
              <a:rPr lang="en-GB" i="1" dirty="0"/>
              <a:t>x) </a:t>
            </a:r>
            <a:r>
              <a:rPr lang="en-GB" dirty="0"/>
              <a:t>= </a:t>
            </a:r>
            <a:r>
              <a:rPr lang="el-GR" i="1" dirty="0"/>
              <a:t>β(</a:t>
            </a:r>
            <a:r>
              <a:rPr lang="en-GB" i="1" dirty="0"/>
              <a:t>x</a:t>
            </a:r>
            <a:r>
              <a:rPr lang="en-GB" i="1" dirty="0" smtClean="0"/>
              <a:t>))</a:t>
            </a:r>
            <a:endParaRPr lang="sr-Latn-RS" i="1" dirty="0" smtClean="0"/>
          </a:p>
          <a:p>
            <a:r>
              <a:rPr lang="sr-Latn-RS" dirty="0" smtClean="0"/>
              <a:t>Slično </a:t>
            </a:r>
            <a:r>
              <a:rPr lang="en-GB" i="1" dirty="0"/>
              <a:t>p </a:t>
            </a:r>
            <a:r>
              <a:rPr lang="en-GB" dirty="0"/>
              <a:t>= </a:t>
            </a:r>
            <a:r>
              <a:rPr lang="en-GB" i="1" dirty="0" smtClean="0"/>
              <a:t>q</a:t>
            </a:r>
            <a:r>
              <a:rPr lang="sr-Latn-RS" i="1" dirty="0" smtClean="0"/>
              <a:t> </a:t>
            </a:r>
            <a:r>
              <a:rPr lang="sr-Latn-RS" dirty="0" smtClean="0"/>
              <a:t>bi mogao da bude skraćeni zapis za </a:t>
            </a:r>
            <a:r>
              <a:rPr lang="en-GB" dirty="0"/>
              <a:t>∀</a:t>
            </a:r>
            <a:r>
              <a:rPr lang="en-GB" i="1" dirty="0"/>
              <a:t>x(p(x) </a:t>
            </a:r>
            <a:r>
              <a:rPr lang="en-GB" dirty="0"/>
              <a:t>↔ </a:t>
            </a:r>
            <a:r>
              <a:rPr lang="en-GB" i="1" dirty="0"/>
              <a:t>q(x))</a:t>
            </a:r>
            <a:endParaRPr lang="en-GB" dirty="0"/>
          </a:p>
        </p:txBody>
      </p:sp>
    </p:spTree>
    <p:extLst>
      <p:ext uri="{BB962C8B-B14F-4D97-AF65-F5344CB8AC3E}">
        <p14:creationId xmlns:p14="http://schemas.microsoft.com/office/powerpoint/2010/main" val="173586082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Tranzitivno zatvaranje</a:t>
            </a:r>
            <a:endParaRPr lang="en-GB" dirty="0"/>
          </a:p>
        </p:txBody>
      </p:sp>
      <p:sp>
        <p:nvSpPr>
          <p:cNvPr id="3" name="Content Placeholder 2"/>
          <p:cNvSpPr>
            <a:spLocks noGrp="1"/>
          </p:cNvSpPr>
          <p:nvPr>
            <p:ph idx="1"/>
          </p:nvPr>
        </p:nvSpPr>
        <p:spPr/>
        <p:txBody>
          <a:bodyPr/>
          <a:lstStyle/>
          <a:p>
            <a:r>
              <a:rPr lang="sr-Latn-RS" dirty="0" smtClean="0"/>
              <a:t>Uslov </a:t>
            </a:r>
            <a:r>
              <a:rPr lang="sr-Latn-RS" i="1" dirty="0" smtClean="0"/>
              <a:t>„Q je tranzitivno zatvaranje P“ </a:t>
            </a:r>
            <a:r>
              <a:rPr lang="sr-Latn-RS" dirty="0" smtClean="0"/>
              <a:t>u logici drugog reda bi mogao da se predstavi kao:</a:t>
            </a:r>
          </a:p>
          <a:p>
            <a:pPr marL="0" indent="0" algn="ctr">
              <a:buNone/>
            </a:pPr>
            <a:r>
              <a:rPr lang="es-ES" dirty="0"/>
              <a:t>∀</a:t>
            </a:r>
            <a:r>
              <a:rPr lang="es-ES" i="1" dirty="0" err="1"/>
              <a:t>xy</a:t>
            </a:r>
            <a:r>
              <a:rPr lang="es-ES" i="1" dirty="0"/>
              <a:t>(Q(x, y) </a:t>
            </a:r>
            <a:r>
              <a:rPr lang="es-ES" dirty="0"/>
              <a:t>↔ ∀</a:t>
            </a:r>
            <a:r>
              <a:rPr lang="es-ES" i="1" dirty="0"/>
              <a:t>q(F(q) </a:t>
            </a:r>
            <a:r>
              <a:rPr lang="es-ES" dirty="0"/>
              <a:t>→ </a:t>
            </a:r>
            <a:r>
              <a:rPr lang="es-ES" i="1" dirty="0"/>
              <a:t>q(x, y</a:t>
            </a:r>
            <a:r>
              <a:rPr lang="es-ES" i="1" dirty="0" smtClean="0"/>
              <a:t>))),</a:t>
            </a:r>
            <a:endParaRPr lang="sr-Latn-RS" i="1" dirty="0" smtClean="0"/>
          </a:p>
          <a:p>
            <a:r>
              <a:rPr lang="sr-Latn-RS" i="1" dirty="0" smtClean="0"/>
              <a:t>Pri čemu F(q) označava</a:t>
            </a:r>
          </a:p>
          <a:p>
            <a:pPr marL="0" indent="0" algn="ctr">
              <a:buNone/>
            </a:pPr>
            <a:r>
              <a:rPr lang="es-ES" dirty="0"/>
              <a:t>∀</a:t>
            </a:r>
            <a:r>
              <a:rPr lang="es-ES" i="1" dirty="0"/>
              <a:t>x</a:t>
            </a:r>
            <a:r>
              <a:rPr lang="es-ES" dirty="0"/>
              <a:t>1</a:t>
            </a:r>
            <a:r>
              <a:rPr lang="es-ES" i="1" dirty="0"/>
              <a:t>y</a:t>
            </a:r>
            <a:r>
              <a:rPr lang="es-ES" dirty="0"/>
              <a:t>1</a:t>
            </a:r>
            <a:r>
              <a:rPr lang="es-ES" i="1" dirty="0"/>
              <a:t>(P (x</a:t>
            </a:r>
            <a:r>
              <a:rPr lang="es-ES" dirty="0"/>
              <a:t>1</a:t>
            </a:r>
            <a:r>
              <a:rPr lang="es-ES" i="1" dirty="0"/>
              <a:t>, y</a:t>
            </a:r>
            <a:r>
              <a:rPr lang="es-ES" dirty="0"/>
              <a:t>1</a:t>
            </a:r>
            <a:r>
              <a:rPr lang="es-ES" i="1" dirty="0"/>
              <a:t>) </a:t>
            </a:r>
            <a:r>
              <a:rPr lang="es-ES" dirty="0"/>
              <a:t>→ </a:t>
            </a:r>
            <a:r>
              <a:rPr lang="es-ES" i="1" dirty="0"/>
              <a:t>q(x</a:t>
            </a:r>
            <a:r>
              <a:rPr lang="es-ES" dirty="0"/>
              <a:t>1</a:t>
            </a:r>
            <a:r>
              <a:rPr lang="es-ES" i="1" dirty="0"/>
              <a:t>, y</a:t>
            </a:r>
            <a:r>
              <a:rPr lang="es-ES" dirty="0"/>
              <a:t>1</a:t>
            </a:r>
            <a:r>
              <a:rPr lang="es-ES" i="1" dirty="0"/>
              <a:t>))</a:t>
            </a:r>
          </a:p>
          <a:p>
            <a:pPr marL="0" indent="0" algn="ctr">
              <a:buNone/>
            </a:pPr>
            <a:r>
              <a:rPr lang="en-GB" dirty="0"/>
              <a:t>∧ ∀</a:t>
            </a:r>
            <a:r>
              <a:rPr lang="en-GB" i="1" dirty="0"/>
              <a:t>x</a:t>
            </a:r>
            <a:r>
              <a:rPr lang="en-GB" dirty="0"/>
              <a:t>1</a:t>
            </a:r>
            <a:r>
              <a:rPr lang="en-GB" i="1" dirty="0"/>
              <a:t>y</a:t>
            </a:r>
            <a:r>
              <a:rPr lang="en-GB" dirty="0"/>
              <a:t>1</a:t>
            </a:r>
            <a:r>
              <a:rPr lang="en-GB" i="1" dirty="0"/>
              <a:t>z</a:t>
            </a:r>
            <a:r>
              <a:rPr lang="en-GB" dirty="0"/>
              <a:t>1</a:t>
            </a:r>
            <a:r>
              <a:rPr lang="en-GB" i="1" dirty="0"/>
              <a:t>((q(x</a:t>
            </a:r>
            <a:r>
              <a:rPr lang="en-GB" dirty="0"/>
              <a:t>1</a:t>
            </a:r>
            <a:r>
              <a:rPr lang="en-GB" i="1" dirty="0"/>
              <a:t>, y</a:t>
            </a:r>
            <a:r>
              <a:rPr lang="en-GB" dirty="0"/>
              <a:t>1</a:t>
            </a:r>
            <a:r>
              <a:rPr lang="en-GB" i="1" dirty="0"/>
              <a:t>) </a:t>
            </a:r>
            <a:r>
              <a:rPr lang="en-GB" dirty="0"/>
              <a:t>∧ </a:t>
            </a:r>
            <a:r>
              <a:rPr lang="en-GB" i="1" dirty="0"/>
              <a:t>q(y</a:t>
            </a:r>
            <a:r>
              <a:rPr lang="en-GB" dirty="0"/>
              <a:t>1</a:t>
            </a:r>
            <a:r>
              <a:rPr lang="en-GB" i="1" dirty="0"/>
              <a:t>, z</a:t>
            </a:r>
            <a:r>
              <a:rPr lang="en-GB" dirty="0"/>
              <a:t>1</a:t>
            </a:r>
            <a:r>
              <a:rPr lang="en-GB" i="1" dirty="0"/>
              <a:t>)) </a:t>
            </a:r>
            <a:r>
              <a:rPr lang="en-GB" dirty="0"/>
              <a:t>→ </a:t>
            </a:r>
            <a:r>
              <a:rPr lang="en-GB" i="1" dirty="0"/>
              <a:t>q(x</a:t>
            </a:r>
            <a:r>
              <a:rPr lang="en-GB" dirty="0"/>
              <a:t>1</a:t>
            </a:r>
            <a:r>
              <a:rPr lang="en-GB" i="1" dirty="0"/>
              <a:t>, z</a:t>
            </a:r>
            <a:r>
              <a:rPr lang="en-GB" dirty="0"/>
              <a:t>1</a:t>
            </a:r>
            <a:r>
              <a:rPr lang="en-GB" i="1" dirty="0"/>
              <a:t>))</a:t>
            </a:r>
            <a:endParaRPr lang="sr-Latn-RS" i="1" dirty="0" smtClean="0"/>
          </a:p>
          <a:p>
            <a:endParaRPr lang="en-GB" dirty="0"/>
          </a:p>
        </p:txBody>
      </p:sp>
    </p:spTree>
    <p:extLst>
      <p:ext uri="{BB962C8B-B14F-4D97-AF65-F5344CB8AC3E}">
        <p14:creationId xmlns:p14="http://schemas.microsoft.com/office/powerpoint/2010/main" val="256994487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Domensko zatvaranje</a:t>
            </a:r>
            <a:endParaRPr lang="en-GB" dirty="0"/>
          </a:p>
        </p:txBody>
      </p:sp>
      <p:sp>
        <p:nvSpPr>
          <p:cNvPr id="3" name="Content Placeholder 2"/>
          <p:cNvSpPr>
            <a:spLocks noGrp="1"/>
          </p:cNvSpPr>
          <p:nvPr>
            <p:ph idx="1"/>
          </p:nvPr>
        </p:nvSpPr>
        <p:spPr/>
        <p:txBody>
          <a:bodyPr/>
          <a:lstStyle/>
          <a:p>
            <a:r>
              <a:rPr lang="sr-Latn-RS" dirty="0" smtClean="0"/>
              <a:t>Domensko zatvaranje signature </a:t>
            </a:r>
            <a:r>
              <a:rPr lang="en-GB" dirty="0"/>
              <a:t>{</a:t>
            </a:r>
            <a:r>
              <a:rPr lang="en-GB" i="1" dirty="0"/>
              <a:t>c, f </a:t>
            </a:r>
            <a:r>
              <a:rPr lang="en-GB" dirty="0" smtClean="0"/>
              <a:t>}</a:t>
            </a:r>
            <a:r>
              <a:rPr lang="sr-Latn-RS" dirty="0" smtClean="0"/>
              <a:t> može se predstaviti kao</a:t>
            </a:r>
          </a:p>
          <a:p>
            <a:pPr marL="0" indent="0" algn="ctr">
              <a:buNone/>
            </a:pPr>
            <a:r>
              <a:rPr lang="en-GB" dirty="0"/>
              <a:t>∀</a:t>
            </a:r>
            <a:r>
              <a:rPr lang="en-GB" i="1" dirty="0"/>
              <a:t>p(G(p) </a:t>
            </a:r>
            <a:r>
              <a:rPr lang="en-GB" dirty="0"/>
              <a:t>→ ∀</a:t>
            </a:r>
            <a:r>
              <a:rPr lang="en-GB" i="1" dirty="0"/>
              <a:t>x p(x</a:t>
            </a:r>
            <a:r>
              <a:rPr lang="en-GB" i="1" dirty="0" smtClean="0"/>
              <a:t>)),</a:t>
            </a:r>
            <a:endParaRPr lang="sr-Latn-RS" i="1" dirty="0" smtClean="0"/>
          </a:p>
          <a:p>
            <a:r>
              <a:rPr lang="sr-Latn-RS" i="1" dirty="0" smtClean="0"/>
              <a:t>Pri čemu je G(p) znači</a:t>
            </a:r>
          </a:p>
          <a:p>
            <a:pPr marL="0" indent="0" algn="ctr">
              <a:buNone/>
            </a:pPr>
            <a:r>
              <a:rPr lang="en-GB" i="1" dirty="0"/>
              <a:t>p(c) </a:t>
            </a:r>
            <a:r>
              <a:rPr lang="en-GB" dirty="0"/>
              <a:t>∧ ∀</a:t>
            </a:r>
            <a:r>
              <a:rPr lang="en-GB" i="1" dirty="0"/>
              <a:t>x(p(x) </a:t>
            </a:r>
            <a:r>
              <a:rPr lang="en-GB" dirty="0"/>
              <a:t>→ </a:t>
            </a:r>
            <a:r>
              <a:rPr lang="en-GB" i="1" dirty="0"/>
              <a:t>p(f (x)))</a:t>
            </a:r>
            <a:endParaRPr lang="sr-Latn-RS" i="1" dirty="0" smtClean="0"/>
          </a:p>
          <a:p>
            <a:endParaRPr lang="en-GB" dirty="0"/>
          </a:p>
        </p:txBody>
      </p:sp>
    </p:spTree>
    <p:extLst>
      <p:ext uri="{BB962C8B-B14F-4D97-AF65-F5344CB8AC3E}">
        <p14:creationId xmlns:p14="http://schemas.microsoft.com/office/powerpoint/2010/main" val="141505208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 vs FOL vs DL</a:t>
            </a:r>
            <a:endParaRPr lang="en-GB" dirty="0"/>
          </a:p>
        </p:txBody>
      </p:sp>
      <p:sp>
        <p:nvSpPr>
          <p:cNvPr id="3" name="Content Placeholder 2"/>
          <p:cNvSpPr>
            <a:spLocks noGrp="1"/>
          </p:cNvSpPr>
          <p:nvPr>
            <p:ph idx="1"/>
          </p:nvPr>
        </p:nvSpPr>
        <p:spPr/>
        <p:txBody>
          <a:bodyPr>
            <a:normAutofit fontScale="85000" lnSpcReduction="20000"/>
          </a:bodyPr>
          <a:lstStyle/>
          <a:p>
            <a:r>
              <a:rPr lang="sr-Latn-RS" dirty="0" smtClean="0"/>
              <a:t>Logički sistem je </a:t>
            </a:r>
          </a:p>
          <a:p>
            <a:pPr lvl="1"/>
            <a:r>
              <a:rPr lang="sr-Latn-RS" b="1" dirty="0" smtClean="0"/>
              <a:t>Sound</a:t>
            </a:r>
            <a:r>
              <a:rPr lang="sr-Latn-RS" dirty="0" smtClean="0"/>
              <a:t> – ako rezonovanjem nad netačnim iskazima nikada ne dolazimo tačnih zaključaka</a:t>
            </a:r>
          </a:p>
          <a:p>
            <a:pPr lvl="1"/>
            <a:r>
              <a:rPr lang="sr-Latn-RS" b="1" dirty="0" smtClean="0"/>
              <a:t>Complete</a:t>
            </a:r>
            <a:r>
              <a:rPr lang="sr-Latn-RS" dirty="0" smtClean="0"/>
              <a:t> – svi tačni iskazi mogu se i dokazati</a:t>
            </a:r>
          </a:p>
          <a:p>
            <a:pPr lvl="1"/>
            <a:r>
              <a:rPr lang="sr-Latn-RS" b="1" dirty="0" smtClean="0"/>
              <a:t>Odlučiv </a:t>
            </a:r>
            <a:r>
              <a:rPr lang="sr-Latn-RS" dirty="0" smtClean="0"/>
              <a:t>(</a:t>
            </a:r>
            <a:r>
              <a:rPr lang="sr-Latn-RS" b="1" dirty="0" smtClean="0"/>
              <a:t>decidable</a:t>
            </a:r>
            <a:r>
              <a:rPr lang="sr-Latn-RS" dirty="0" smtClean="0"/>
              <a:t>) – ukoliko postoji efikasna metoda koja (moguće je napisati program koji) određuje da li je formula teorema za zadatu bazu znanja. </a:t>
            </a:r>
          </a:p>
          <a:p>
            <a:r>
              <a:rPr lang="sr-Latn-RS" dirty="0"/>
              <a:t>Propoziciona logika – sound, complete, </a:t>
            </a:r>
            <a:r>
              <a:rPr lang="sr-Latn-RS" dirty="0" smtClean="0"/>
              <a:t>decidable, ali dovoljno ekspresivna za predstavljanje složenijeg znanja</a:t>
            </a:r>
          </a:p>
          <a:p>
            <a:r>
              <a:rPr lang="sr-Latn-RS" dirty="0" smtClean="0"/>
              <a:t>FOL – ekspresvina, sound, complete, ali nije odlučiva</a:t>
            </a:r>
          </a:p>
          <a:p>
            <a:r>
              <a:rPr lang="sr-Latn-RS" dirty="0" smtClean="0"/>
              <a:t>DL – ekspresivnija od PL, sound, complete, decidable</a:t>
            </a:r>
          </a:p>
          <a:p>
            <a:endParaRPr lang="en-GB" dirty="0"/>
          </a:p>
        </p:txBody>
      </p:sp>
    </p:spTree>
    <p:extLst>
      <p:ext uri="{BB962C8B-B14F-4D97-AF65-F5344CB8AC3E}">
        <p14:creationId xmlns:p14="http://schemas.microsoft.com/office/powerpoint/2010/main" val="341516838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Deskriptivna logika</a:t>
            </a:r>
            <a:endParaRPr lang="en-GB" dirty="0"/>
          </a:p>
        </p:txBody>
      </p:sp>
      <p:sp>
        <p:nvSpPr>
          <p:cNvPr id="3" name="Content Placeholder 2"/>
          <p:cNvSpPr>
            <a:spLocks noGrp="1"/>
          </p:cNvSpPr>
          <p:nvPr>
            <p:ph idx="1"/>
          </p:nvPr>
        </p:nvSpPr>
        <p:spPr/>
        <p:txBody>
          <a:bodyPr>
            <a:normAutofit fontScale="85000" lnSpcReduction="10000"/>
          </a:bodyPr>
          <a:lstStyle/>
          <a:p>
            <a:r>
              <a:rPr lang="sr-Latn-RS" dirty="0" smtClean="0"/>
              <a:t>Familija jezika za predstavljanje znanja na struktuiran i formalno rigorozan način</a:t>
            </a:r>
          </a:p>
          <a:p>
            <a:r>
              <a:rPr lang="sr-Latn-RS" dirty="0" smtClean="0"/>
              <a:t>Naziv deskriptivna (opisna) stoji jer se domenski koncepti predstavljaju pomoću </a:t>
            </a:r>
            <a:r>
              <a:rPr lang="sr-Latn-RS" i="1" dirty="0" smtClean="0"/>
              <a:t>opisa (deskripcija)</a:t>
            </a:r>
          </a:p>
          <a:p>
            <a:pPr lvl="1"/>
            <a:r>
              <a:rPr lang="sr-Latn-RS" dirty="0" smtClean="0"/>
              <a:t>Deskripcije su izrazi sačinjeni od </a:t>
            </a:r>
            <a:r>
              <a:rPr lang="sr-Latn-RS" i="1" dirty="0" smtClean="0"/>
              <a:t>atomičnih koncepata</a:t>
            </a:r>
            <a:r>
              <a:rPr lang="sr-Latn-RS" dirty="0" smtClean="0"/>
              <a:t> (unarnih predikata) i </a:t>
            </a:r>
            <a:r>
              <a:rPr lang="sr-Latn-RS" i="1" dirty="0" smtClean="0"/>
              <a:t>atomičnih rola </a:t>
            </a:r>
            <a:r>
              <a:rPr lang="sr-Latn-RS" dirty="0" smtClean="0"/>
              <a:t>(binarnih predikata)</a:t>
            </a:r>
          </a:p>
          <a:p>
            <a:pPr lvl="1"/>
            <a:r>
              <a:rPr lang="sr-Latn-RS" dirty="0" smtClean="0"/>
              <a:t>Konstrukti koji se koriste za pravljenje deskripcija zavise od konkretne logike (iz familije deskriptivnih logika)</a:t>
            </a:r>
          </a:p>
          <a:p>
            <a:r>
              <a:rPr lang="sr-Latn-RS" dirty="0" smtClean="0"/>
              <a:t>Razlikuju se od semantičkih mreža i frejmova po tome što imaju striktno definisanu, formalnu, </a:t>
            </a:r>
            <a:r>
              <a:rPr lang="sr-Latn-RS" i="1" dirty="0" smtClean="0"/>
              <a:t>logičku semantiku</a:t>
            </a:r>
          </a:p>
          <a:p>
            <a:endParaRPr lang="sr-Latn-RS" i="1" dirty="0" smtClean="0"/>
          </a:p>
        </p:txBody>
      </p:sp>
    </p:spTree>
    <p:extLst>
      <p:ext uri="{BB962C8B-B14F-4D97-AF65-F5344CB8AC3E}">
        <p14:creationId xmlns:p14="http://schemas.microsoft.com/office/powerpoint/2010/main" val="236302167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t>“A </a:t>
                </a:r>
                <a:r>
                  <a:rPr lang="en-GB" dirty="0" smtClean="0"/>
                  <a:t>man</a:t>
                </a:r>
                <a:r>
                  <a:rPr lang="sr-Latn-RS" dirty="0" smtClean="0"/>
                  <a:t> </a:t>
                </a:r>
                <a:r>
                  <a:rPr lang="en-GB" dirty="0" smtClean="0"/>
                  <a:t>that </a:t>
                </a:r>
                <a:r>
                  <a:rPr lang="en-GB" dirty="0"/>
                  <a:t>is married to a doctor, and all of whose children are either doctors or professors</a:t>
                </a:r>
                <a:r>
                  <a:rPr lang="en-GB" dirty="0" smtClean="0"/>
                  <a:t>.”</a:t>
                </a:r>
                <a:endParaRPr lang="sr-Latn-RS" dirty="0" smtClean="0"/>
              </a:p>
              <a:p>
                <a:pPr marL="0" indent="0">
                  <a:buNone/>
                </a:pPr>
                <a:endParaRPr lang="sr-Latn-RS" dirty="0" smtClean="0"/>
              </a:p>
              <a:p>
                <a:pPr marL="0" indent="0">
                  <a:buNone/>
                </a:pPr>
                <a14:m>
                  <m:oMathPara xmlns:m="http://schemas.openxmlformats.org/officeDocument/2006/math">
                    <m:oMathParaPr>
                      <m:jc m:val="center"/>
                    </m:oMathParaPr>
                    <m:oMath xmlns:m="http://schemas.openxmlformats.org/officeDocument/2006/math">
                      <m:r>
                        <m:rPr>
                          <m:nor/>
                        </m:rPr>
                        <a:rPr lang="en-GB" smtClean="0"/>
                        <m:t>Human</m:t>
                      </m:r>
                      <m:r>
                        <a:rPr lang="en-GB" i="1">
                          <a:latin typeface="Cambria Math"/>
                          <a:ea typeface="Cambria Math"/>
                        </a:rPr>
                        <m:t>⊓</m:t>
                      </m:r>
                      <m:r>
                        <a:rPr lang="en-GB" i="1" smtClean="0">
                          <a:latin typeface="Cambria Math"/>
                          <a:ea typeface="Cambria Math"/>
                        </a:rPr>
                        <m:t>¬</m:t>
                      </m:r>
                      <m:r>
                        <m:rPr>
                          <m:nor/>
                        </m:rPr>
                        <a:rPr lang="en-GB" smtClean="0"/>
                        <m:t>Female</m:t>
                      </m:r>
                      <m:r>
                        <a:rPr lang="en-GB" i="1">
                          <a:latin typeface="Cambria Math"/>
                          <a:ea typeface="Cambria Math"/>
                        </a:rPr>
                        <m:t>⊓</m:t>
                      </m:r>
                      <m:r>
                        <m:rPr>
                          <m:nor/>
                        </m:rPr>
                        <a:rPr lang="en-GB" smtClean="0"/>
                        <m:t>(∃</m:t>
                      </m:r>
                      <m:r>
                        <m:rPr>
                          <m:nor/>
                        </m:rPr>
                        <a:rPr lang="en-GB" smtClean="0"/>
                        <m:t>married</m:t>
                      </m:r>
                      <m:r>
                        <m:rPr>
                          <m:nor/>
                        </m:rPr>
                        <a:rPr lang="en-GB" i="1" smtClean="0"/>
                        <m:t>.</m:t>
                      </m:r>
                      <m:r>
                        <m:rPr>
                          <m:nor/>
                        </m:rPr>
                        <a:rPr lang="en-GB" smtClean="0"/>
                        <m:t>Doctor</m:t>
                      </m:r>
                      <m:r>
                        <m:rPr>
                          <m:nor/>
                        </m:rPr>
                        <a:rPr lang="en-GB" smtClean="0"/>
                        <m:t>)</m:t>
                      </m:r>
                      <m:r>
                        <a:rPr lang="en-GB" i="1">
                          <a:latin typeface="Cambria Math"/>
                          <a:ea typeface="Cambria Math"/>
                        </a:rPr>
                        <m:t>⊓</m:t>
                      </m:r>
                      <m:r>
                        <m:rPr>
                          <m:nor/>
                        </m:rPr>
                        <a:rPr lang="en-GB" smtClean="0"/>
                        <m:t>(∀</m:t>
                      </m:r>
                      <m:r>
                        <m:rPr>
                          <m:nor/>
                        </m:rPr>
                        <a:rPr lang="en-GB" smtClean="0"/>
                        <m:t>hasChild</m:t>
                      </m:r>
                      <m:r>
                        <m:rPr>
                          <m:nor/>
                        </m:rPr>
                        <a:rPr lang="en-GB" i="1" smtClean="0"/>
                        <m:t>.</m:t>
                      </m:r>
                      <m:r>
                        <m:rPr>
                          <m:nor/>
                        </m:rPr>
                        <a:rPr lang="en-GB" smtClean="0"/>
                        <m:t>(</m:t>
                      </m:r>
                      <m:r>
                        <m:rPr>
                          <m:nor/>
                        </m:rPr>
                        <a:rPr lang="en-GB" smtClean="0"/>
                        <m:t>Doctor</m:t>
                      </m:r>
                      <m:r>
                        <m:rPr>
                          <m:nor/>
                        </m:rPr>
                        <a:rPr lang="en-GB" smtClean="0"/>
                        <m:t> </m:t>
                      </m:r>
                      <m:r>
                        <a:rPr lang="en-GB" i="1" smtClean="0">
                          <a:latin typeface="Cambria Math"/>
                          <a:ea typeface="Cambria Math"/>
                        </a:rPr>
                        <m:t>⊔</m:t>
                      </m:r>
                      <m:r>
                        <m:rPr>
                          <m:nor/>
                        </m:rPr>
                        <a:rPr lang="en-GB" smtClean="0"/>
                        <m:t>Professor</m:t>
                      </m:r>
                      <m:r>
                        <m:rPr>
                          <m:nor/>
                        </m:rPr>
                        <a:rPr lang="en-GB" smtClean="0"/>
                        <m:t>))</m:t>
                      </m:r>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GB">
                    <a:noFill/>
                  </a:rPr>
                  <a:t> </a:t>
                </a:r>
              </a:p>
            </p:txBody>
          </p:sp>
        </mc:Fallback>
      </mc:AlternateContent>
    </p:spTree>
    <p:extLst>
      <p:ext uri="{BB962C8B-B14F-4D97-AF65-F5344CB8AC3E}">
        <p14:creationId xmlns:p14="http://schemas.microsoft.com/office/powerpoint/2010/main" val="1934651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r-Latn-RS" dirty="0" smtClean="0"/>
              <a:t>Sadržaj</a:t>
            </a:r>
            <a:endParaRPr lang="en-US" dirty="0"/>
          </a:p>
        </p:txBody>
      </p:sp>
      <p:sp>
        <p:nvSpPr>
          <p:cNvPr id="5" name="Content Placeholder 4"/>
          <p:cNvSpPr>
            <a:spLocks noGrp="1"/>
          </p:cNvSpPr>
          <p:nvPr>
            <p:ph sz="half" idx="1"/>
          </p:nvPr>
        </p:nvSpPr>
        <p:spPr/>
        <p:txBody>
          <a:bodyPr>
            <a:normAutofit lnSpcReduction="10000"/>
          </a:bodyPr>
          <a:lstStyle/>
          <a:p>
            <a:pPr>
              <a:spcBef>
                <a:spcPct val="0"/>
              </a:spcBef>
            </a:pPr>
            <a:r>
              <a:rPr lang="sr-Latn-RS" sz="2000" dirty="0" smtClean="0"/>
              <a:t>Motivacija</a:t>
            </a:r>
            <a:endParaRPr lang="en-US" sz="2000" dirty="0" smtClean="0"/>
          </a:p>
          <a:p>
            <a:pPr>
              <a:spcBef>
                <a:spcPts val="1775"/>
              </a:spcBef>
            </a:pPr>
            <a:r>
              <a:rPr lang="sr-Latn-RS" sz="2000" dirty="0" smtClean="0"/>
              <a:t>Ciljevi</a:t>
            </a:r>
            <a:endParaRPr lang="en-US" sz="2000" dirty="0" smtClean="0"/>
          </a:p>
          <a:p>
            <a:pPr>
              <a:spcBef>
                <a:spcPts val="1775"/>
              </a:spcBef>
            </a:pPr>
            <a:r>
              <a:rPr lang="sr-Latn-RS" sz="2000" dirty="0" smtClean="0"/>
              <a:t>Uvod i tema</a:t>
            </a:r>
            <a:endParaRPr lang="en-US" sz="2000" dirty="0" smtClean="0"/>
          </a:p>
          <a:p>
            <a:pPr marL="685800" lvl="1">
              <a:spcBef>
                <a:spcPts val="525"/>
              </a:spcBef>
            </a:pPr>
            <a:r>
              <a:rPr lang="sr-Latn-RS" sz="2000" dirty="0" smtClean="0"/>
              <a:t>Prikaz relevantnih koncepata</a:t>
            </a:r>
            <a:endParaRPr lang="en-US" sz="2000" dirty="0" smtClean="0"/>
          </a:p>
          <a:p>
            <a:pPr marL="685800" lvl="1">
              <a:spcBef>
                <a:spcPts val="525"/>
              </a:spcBef>
            </a:pPr>
            <a:r>
              <a:rPr lang="sr-Latn-RS" sz="2000" dirty="0" smtClean="0"/>
              <a:t>Pregled novih oblasti</a:t>
            </a:r>
            <a:endParaRPr lang="en-US" sz="2000" dirty="0" smtClean="0"/>
          </a:p>
          <a:p>
            <a:pPr marL="685800" lvl="1">
              <a:spcBef>
                <a:spcPts val="525"/>
              </a:spcBef>
            </a:pPr>
            <a:r>
              <a:rPr lang="sr-Latn-RS" sz="2000" dirty="0" smtClean="0"/>
              <a:t>terminologija</a:t>
            </a:r>
            <a:endParaRPr lang="en-US" sz="2000" dirty="0" smtClean="0"/>
          </a:p>
          <a:p>
            <a:pPr>
              <a:spcBef>
                <a:spcPts val="1775"/>
              </a:spcBef>
            </a:pPr>
            <a:r>
              <a:rPr lang="sr-Latn-RS" sz="2000" dirty="0" smtClean="0"/>
              <a:t>Znanje i njegovo značenje</a:t>
            </a:r>
            <a:endParaRPr lang="en-US" sz="2000" dirty="0" smtClean="0"/>
          </a:p>
          <a:p>
            <a:pPr marL="685800" lvl="1">
              <a:spcBef>
                <a:spcPts val="525"/>
              </a:spcBef>
            </a:pPr>
            <a:r>
              <a:rPr lang="sr-Latn-RS" sz="2000" dirty="0" smtClean="0"/>
              <a:t>Epistemologija</a:t>
            </a:r>
            <a:endParaRPr lang="en-US" sz="2000" dirty="0" smtClean="0"/>
          </a:p>
          <a:p>
            <a:pPr marL="685800" lvl="1">
              <a:spcBef>
                <a:spcPts val="525"/>
              </a:spcBef>
            </a:pPr>
            <a:r>
              <a:rPr lang="sr-Latn-RS" sz="2000" dirty="0" smtClean="0"/>
              <a:t>Tipovi znanja</a:t>
            </a:r>
            <a:endParaRPr lang="en-US" sz="2000" dirty="0" smtClean="0"/>
          </a:p>
          <a:p>
            <a:pPr marL="685800" lvl="1">
              <a:spcBef>
                <a:spcPts val="525"/>
              </a:spcBef>
            </a:pPr>
            <a:r>
              <a:rPr lang="sr-Latn-RS" sz="2000" dirty="0" smtClean="0"/>
              <a:t>Piramida znanja</a:t>
            </a:r>
            <a:endParaRPr lang="en-US" sz="2000" dirty="0" smtClean="0"/>
          </a:p>
          <a:p>
            <a:endParaRPr lang="en-US" dirty="0"/>
          </a:p>
        </p:txBody>
      </p:sp>
      <p:sp>
        <p:nvSpPr>
          <p:cNvPr id="6" name="Content Placeholder 5"/>
          <p:cNvSpPr>
            <a:spLocks noGrp="1"/>
          </p:cNvSpPr>
          <p:nvPr>
            <p:ph sz="half" idx="2"/>
          </p:nvPr>
        </p:nvSpPr>
        <p:spPr/>
        <p:txBody>
          <a:bodyPr>
            <a:normAutofit lnSpcReduction="10000"/>
          </a:bodyPr>
          <a:lstStyle/>
          <a:p>
            <a:pPr>
              <a:spcBef>
                <a:spcPts val="1775"/>
              </a:spcBef>
            </a:pPr>
            <a:r>
              <a:rPr lang="sr-Latn-RS" sz="2000" dirty="0" smtClean="0"/>
              <a:t>Metode reprezentacije znanja</a:t>
            </a:r>
            <a:endParaRPr lang="en-US" sz="2000" dirty="0" smtClean="0"/>
          </a:p>
          <a:p>
            <a:pPr marL="685800" lvl="1">
              <a:spcBef>
                <a:spcPts val="525"/>
              </a:spcBef>
            </a:pPr>
            <a:r>
              <a:rPr lang="sr-Latn-RS" sz="2000" dirty="0" smtClean="0"/>
              <a:t>Produkciona pravila</a:t>
            </a:r>
            <a:endParaRPr lang="en-US" sz="2000" dirty="0" smtClean="0"/>
          </a:p>
          <a:p>
            <a:pPr marL="685800" lvl="1">
              <a:spcBef>
                <a:spcPts val="525"/>
              </a:spcBef>
            </a:pPr>
            <a:r>
              <a:rPr lang="sr-Latn-RS" sz="2000" dirty="0" smtClean="0"/>
              <a:t>Semantičke mreže</a:t>
            </a:r>
            <a:endParaRPr lang="en-US" sz="2000" dirty="0" smtClean="0"/>
          </a:p>
          <a:p>
            <a:pPr marL="685800" lvl="1">
              <a:spcBef>
                <a:spcPts val="525"/>
              </a:spcBef>
            </a:pPr>
            <a:r>
              <a:rPr lang="sr-Latn-RS" sz="2000" dirty="0" smtClean="0"/>
              <a:t>Šeme i frejmovi</a:t>
            </a:r>
            <a:endParaRPr lang="en-US" sz="2000" dirty="0" smtClean="0"/>
          </a:p>
          <a:p>
            <a:pPr marL="685800" lvl="1">
              <a:spcBef>
                <a:spcPts val="525"/>
              </a:spcBef>
            </a:pPr>
            <a:r>
              <a:rPr lang="sr-Latn-RS" sz="2000" dirty="0" smtClean="0"/>
              <a:t>Logika</a:t>
            </a:r>
            <a:endParaRPr lang="en-US" sz="2000" dirty="0" smtClean="0"/>
          </a:p>
          <a:p>
            <a:pPr marL="685800" lvl="1">
              <a:spcBef>
                <a:spcPts val="525"/>
              </a:spcBef>
            </a:pPr>
            <a:r>
              <a:rPr lang="sr-Latn-RS" sz="2000" dirty="0" smtClean="0"/>
              <a:t>Semantički Web i RZ</a:t>
            </a:r>
            <a:endParaRPr lang="en-US" sz="2000" dirty="0" smtClean="0"/>
          </a:p>
          <a:p>
            <a:pPr>
              <a:spcBef>
                <a:spcPts val="1775"/>
              </a:spcBef>
            </a:pPr>
            <a:r>
              <a:rPr lang="sr-Latn-RS" sz="2000" dirty="0" smtClean="0"/>
              <a:t>Ontologije</a:t>
            </a:r>
            <a:endParaRPr lang="en-US" sz="2000" dirty="0" smtClean="0"/>
          </a:p>
          <a:p>
            <a:pPr marL="685800" lvl="1">
              <a:spcBef>
                <a:spcPts val="525"/>
              </a:spcBef>
            </a:pPr>
            <a:r>
              <a:rPr lang="en-US" sz="2000" dirty="0" smtClean="0"/>
              <a:t>OWL </a:t>
            </a:r>
          </a:p>
          <a:p>
            <a:pPr marL="685800" lvl="1">
              <a:spcBef>
                <a:spcPts val="525"/>
              </a:spcBef>
            </a:pPr>
            <a:r>
              <a:rPr lang="en-US" sz="2000" dirty="0" smtClean="0"/>
              <a:t>RDF</a:t>
            </a:r>
          </a:p>
          <a:p>
            <a:pPr>
              <a:spcBef>
                <a:spcPts val="1775"/>
              </a:spcBef>
            </a:pPr>
            <a:r>
              <a:rPr lang="sr-Latn-RS" sz="2000" dirty="0" smtClean="0"/>
              <a:t>Važni koncepti i termini</a:t>
            </a:r>
            <a:endParaRPr lang="en-US" sz="2000" dirty="0" smtClean="0"/>
          </a:p>
          <a:p>
            <a:pPr>
              <a:spcBef>
                <a:spcPts val="1775"/>
              </a:spcBef>
            </a:pPr>
            <a:r>
              <a:rPr lang="sr-Latn-RS" sz="2000" dirty="0" smtClean="0"/>
              <a:t>Sažetak </a:t>
            </a:r>
            <a:endParaRPr lang="en-US" sz="2000" dirty="0" smtClean="0"/>
          </a:p>
          <a:p>
            <a:endParaRPr lang="en-US" dirty="0"/>
          </a:p>
        </p:txBody>
      </p:sp>
    </p:spTree>
    <p:extLst>
      <p:ext uri="{BB962C8B-B14F-4D97-AF65-F5344CB8AC3E}">
        <p14:creationId xmlns:p14="http://schemas.microsoft.com/office/powerpoint/2010/main" val="2699274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r>
              <a:rPr lang="sr-Latn-RS" dirty="0" smtClean="0"/>
              <a:t>Primer reprezentacije pravila</a:t>
            </a:r>
            <a:endParaRPr lang="el-GR" dirty="0" smtClean="0"/>
          </a:p>
        </p:txBody>
      </p:sp>
      <p:sp>
        <p:nvSpPr>
          <p:cNvPr id="7171" name="Rectangle 3"/>
          <p:cNvSpPr>
            <a:spLocks noGrp="1" noChangeArrowheads="1"/>
          </p:cNvSpPr>
          <p:nvPr>
            <p:ph type="body" idx="1"/>
          </p:nvPr>
        </p:nvSpPr>
        <p:spPr>
          <a:xfrm>
            <a:off x="996462" y="1827214"/>
            <a:ext cx="7687408" cy="4332287"/>
          </a:xfrm>
        </p:spPr>
        <p:txBody>
          <a:bodyPr/>
          <a:lstStyle/>
          <a:p>
            <a:pPr eaLnBrk="1" hangingPunct="1"/>
            <a:r>
              <a:rPr lang="en-US" dirty="0" smtClean="0"/>
              <a:t>R0:</a:t>
            </a:r>
          </a:p>
          <a:p>
            <a:pPr lvl="1" eaLnBrk="1" hangingPunct="1"/>
            <a:r>
              <a:rPr lang="en-US" dirty="0" smtClean="0"/>
              <a:t>IF mortgage is due</a:t>
            </a:r>
          </a:p>
          <a:p>
            <a:pPr lvl="1" eaLnBrk="1" hangingPunct="1">
              <a:buFont typeface="Wingdings" pitchFamily="2" charset="2"/>
              <a:buNone/>
            </a:pPr>
            <a:r>
              <a:rPr lang="en-US" dirty="0" smtClean="0"/>
              <a:t>	AND checking account has enough money 	      to pay mortgage</a:t>
            </a:r>
          </a:p>
          <a:p>
            <a:pPr lvl="1" eaLnBrk="1" hangingPunct="1">
              <a:buFont typeface="Wingdings" pitchFamily="2" charset="2"/>
              <a:buNone/>
            </a:pPr>
            <a:r>
              <a:rPr lang="en-US" dirty="0" smtClean="0"/>
              <a:t>	THEN pay mortgage</a:t>
            </a:r>
          </a:p>
          <a:p>
            <a:pPr lvl="1" eaLnBrk="1" hangingPunct="1">
              <a:buFont typeface="Wingdings" pitchFamily="2" charset="2"/>
              <a:buNone/>
            </a:pPr>
            <a:r>
              <a:rPr lang="en-US" dirty="0" smtClean="0"/>
              <a:t>	AND reduce checking balance by amount of 		      mortgage</a:t>
            </a:r>
            <a:endParaRPr lang="el-GR" dirty="0" smtClean="0"/>
          </a:p>
        </p:txBody>
      </p:sp>
    </p:spTree>
    <p:extLst>
      <p:ext uri="{BB962C8B-B14F-4D97-AF65-F5344CB8AC3E}">
        <p14:creationId xmlns:p14="http://schemas.microsoft.com/office/powerpoint/2010/main" val="295307660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sr-Latn-RS" dirty="0" smtClean="0"/>
                  <a:t>Ovaj primer uključuje bulovske konstrukte:</a:t>
                </a:r>
              </a:p>
              <a:p>
                <a:pPr lvl="1"/>
                <a:r>
                  <a:rPr lang="sr-Latn-RS" i="1" dirty="0" smtClean="0"/>
                  <a:t>Konjunkciju</a:t>
                </a:r>
                <a:r>
                  <a:rPr lang="sr-Latn-RS" dirty="0" smtClean="0"/>
                  <a:t> </a:t>
                </a:r>
                <a14:m>
                  <m:oMath xmlns:m="http://schemas.openxmlformats.org/officeDocument/2006/math">
                    <m:r>
                      <a:rPr lang="en-GB" i="1">
                        <a:latin typeface="Cambria Math"/>
                        <a:ea typeface="Cambria Math"/>
                      </a:rPr>
                      <m:t>⊓</m:t>
                    </m:r>
                  </m:oMath>
                </a14:m>
                <a:r>
                  <a:rPr lang="sr-Latn-RS" dirty="0" smtClean="0"/>
                  <a:t> koja se interpretira kao presek skupova</a:t>
                </a:r>
              </a:p>
              <a:p>
                <a:pPr lvl="1"/>
                <a:r>
                  <a:rPr lang="sr-Latn-RS" i="1" dirty="0" smtClean="0"/>
                  <a:t>Disjunkciju </a:t>
                </a:r>
                <a14:m>
                  <m:oMath xmlns:m="http://schemas.openxmlformats.org/officeDocument/2006/math">
                    <m:r>
                      <a:rPr lang="en-GB" i="1">
                        <a:latin typeface="Cambria Math"/>
                        <a:ea typeface="Cambria Math"/>
                      </a:rPr>
                      <m:t>⊔</m:t>
                    </m:r>
                  </m:oMath>
                </a14:m>
                <a:r>
                  <a:rPr lang="sr-Latn-RS" i="1" dirty="0" smtClean="0"/>
                  <a:t> </a:t>
                </a:r>
                <a:r>
                  <a:rPr lang="sr-Latn-RS" dirty="0" smtClean="0"/>
                  <a:t>koja se interpretira kao unija skupova</a:t>
                </a:r>
              </a:p>
              <a:p>
                <a:pPr lvl="1"/>
                <a:r>
                  <a:rPr lang="sr-Latn-RS" i="1" dirty="0" smtClean="0"/>
                  <a:t>Negaciju </a:t>
                </a:r>
                <a14:m>
                  <m:oMath xmlns:m="http://schemas.openxmlformats.org/officeDocument/2006/math">
                    <m:r>
                      <a:rPr lang="en-GB" i="1">
                        <a:latin typeface="Cambria Math"/>
                        <a:ea typeface="Cambria Math"/>
                      </a:rPr>
                      <m:t>¬</m:t>
                    </m:r>
                  </m:oMath>
                </a14:m>
                <a:r>
                  <a:rPr lang="sr-Latn-RS" i="1" dirty="0" smtClean="0"/>
                  <a:t> </a:t>
                </a:r>
                <a:r>
                  <a:rPr lang="sr-Latn-RS" dirty="0" smtClean="0"/>
                  <a:t>koja se interpretira kao komplement skupa</a:t>
                </a:r>
              </a:p>
              <a:p>
                <a:r>
                  <a:rPr lang="sr-Latn-RS" dirty="0" smtClean="0"/>
                  <a:t>I ograničenja</a:t>
                </a:r>
              </a:p>
              <a:p>
                <a:pPr lvl="1"/>
                <a:r>
                  <a:rPr lang="sr-Latn-RS" dirty="0" smtClean="0"/>
                  <a:t>Egzistencijalno ograničenje </a:t>
                </a:r>
                <a:r>
                  <a:rPr lang="en-GB" dirty="0"/>
                  <a:t>∃</a:t>
                </a:r>
                <a:r>
                  <a:rPr lang="en-GB" i="1" dirty="0" err="1" smtClean="0"/>
                  <a:t>r.C</a:t>
                </a:r>
                <a:endParaRPr lang="sr-Latn-RS" i="1" dirty="0" smtClean="0"/>
              </a:p>
              <a:p>
                <a:pPr lvl="1"/>
                <a:r>
                  <a:rPr lang="sr-Latn-RS" dirty="0" smtClean="0"/>
                  <a:t>Ograničenje vrednosti </a:t>
                </a:r>
                <a:r>
                  <a:rPr lang="en-GB" dirty="0"/>
                  <a:t>∀</a:t>
                </a:r>
                <a:r>
                  <a:rPr lang="en-GB" i="1" dirty="0" err="1" smtClean="0"/>
                  <a:t>r.C</a:t>
                </a:r>
                <a:endParaRPr lang="sr-Latn-RS"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481" t="-1617" r="-963"/>
                </a:stretch>
              </a:blipFill>
            </p:spPr>
            <p:txBody>
              <a:bodyPr/>
              <a:lstStyle/>
              <a:p>
                <a:r>
                  <a:rPr lang="en-GB">
                    <a:noFill/>
                  </a:rPr>
                  <a:t> </a:t>
                </a:r>
              </a:p>
            </p:txBody>
          </p:sp>
        </mc:Fallback>
      </mc:AlternateContent>
    </p:spTree>
    <p:extLst>
      <p:ext uri="{BB962C8B-B14F-4D97-AF65-F5344CB8AC3E}">
        <p14:creationId xmlns:p14="http://schemas.microsoft.com/office/powerpoint/2010/main" val="335399537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sr-Latn-RS" dirty="0" smtClean="0"/>
                  <a:t>Osoba (na primer Pera) pripada klasi </a:t>
                </a:r>
                <a:r>
                  <a:rPr lang="en-GB" dirty="0"/>
                  <a:t>∃</a:t>
                </a:r>
                <a:r>
                  <a:rPr lang="en-GB" dirty="0" err="1" smtClean="0"/>
                  <a:t>married</a:t>
                </a:r>
                <a:r>
                  <a:rPr lang="en-GB" i="1" dirty="0" err="1" smtClean="0"/>
                  <a:t>.</a:t>
                </a:r>
                <a:r>
                  <a:rPr lang="en-GB" dirty="0" err="1" smtClean="0"/>
                  <a:t>Doctor</a:t>
                </a:r>
                <a:r>
                  <a:rPr lang="sr-Latn-RS" dirty="0" smtClean="0"/>
                  <a:t> ako postoji makar jedan indiviual klase Doctor za koji je Pera oženjen</a:t>
                </a:r>
              </a:p>
              <a:p>
                <a:r>
                  <a:rPr lang="sr-Latn-RS" dirty="0" smtClean="0"/>
                  <a:t>Osoba (na primer Pera) pripada klasi </a:t>
                </a:r>
                <a:r>
                  <a:rPr lang="en-GB" dirty="0"/>
                  <a:t>∀</a:t>
                </a:r>
                <a:r>
                  <a:rPr lang="en-GB" dirty="0" err="1" smtClean="0"/>
                  <a:t>hasChild</a:t>
                </a:r>
                <a:r>
                  <a:rPr lang="en-GB" i="1" dirty="0" smtClean="0"/>
                  <a:t>.</a:t>
                </a:r>
                <a:r>
                  <a:rPr lang="en-GB" dirty="0" smtClean="0"/>
                  <a:t>(Doctor </a:t>
                </a:r>
                <a14:m>
                  <m:oMath xmlns:m="http://schemas.openxmlformats.org/officeDocument/2006/math">
                    <m:r>
                      <a:rPr lang="en-GB" i="1">
                        <a:latin typeface="Cambria Math"/>
                        <a:ea typeface="Cambria Math"/>
                      </a:rPr>
                      <m:t>⊔</m:t>
                    </m:r>
                  </m:oMath>
                </a14:m>
                <a:r>
                  <a:rPr lang="en-GB" dirty="0"/>
                  <a:t> Professor</a:t>
                </a:r>
                <a:r>
                  <a:rPr lang="en-GB" dirty="0" smtClean="0"/>
                  <a:t>)</a:t>
                </a:r>
                <a:r>
                  <a:rPr lang="sr-Latn-RS" dirty="0" smtClean="0"/>
                  <a:t> ako su svi individuali koji se nalaze na svojstvu hasChild individuala Pere individuali klase Doctor ili klase Profesor</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GB">
                    <a:noFill/>
                  </a:rPr>
                  <a:t> </a:t>
                </a:r>
              </a:p>
            </p:txBody>
          </p:sp>
        </mc:Fallback>
      </mc:AlternateContent>
    </p:spTree>
    <p:extLst>
      <p:ext uri="{BB962C8B-B14F-4D97-AF65-F5344CB8AC3E}">
        <p14:creationId xmlns:p14="http://schemas.microsoft.com/office/powerpoint/2010/main" val="423766334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Baza znanja</a:t>
            </a:r>
            <a:endParaRPr lang="en-GB" dirty="0"/>
          </a:p>
        </p:txBody>
      </p:sp>
      <p:sp>
        <p:nvSpPr>
          <p:cNvPr id="3" name="Content Placeholder 2"/>
          <p:cNvSpPr>
            <a:spLocks noGrp="1"/>
          </p:cNvSpPr>
          <p:nvPr>
            <p:ph idx="1"/>
          </p:nvPr>
        </p:nvSpPr>
        <p:spPr/>
        <p:txBody>
          <a:bodyPr/>
          <a:lstStyle/>
          <a:p>
            <a:r>
              <a:rPr lang="sr-Latn-RS" dirty="0" smtClean="0"/>
              <a:t>Od deskripcije koncepata prave se iskazi koji čine bazu znanja</a:t>
            </a:r>
          </a:p>
          <a:p>
            <a:r>
              <a:rPr lang="sr-Latn-RS" dirty="0" smtClean="0"/>
              <a:t>Baza znanja najčešće ima dva dela:</a:t>
            </a:r>
          </a:p>
          <a:p>
            <a:pPr lvl="1"/>
            <a:r>
              <a:rPr lang="sr-Latn-RS" dirty="0" smtClean="0"/>
              <a:t>TBox</a:t>
            </a:r>
          </a:p>
          <a:p>
            <a:pPr lvl="1"/>
            <a:r>
              <a:rPr lang="sr-Latn-RS" dirty="0" smtClean="0"/>
              <a:t>ABox</a:t>
            </a:r>
          </a:p>
          <a:p>
            <a:endParaRPr lang="en-GB" dirty="0"/>
          </a:p>
        </p:txBody>
      </p:sp>
    </p:spTree>
    <p:extLst>
      <p:ext uri="{BB962C8B-B14F-4D97-AF65-F5344CB8AC3E}">
        <p14:creationId xmlns:p14="http://schemas.microsoft.com/office/powerpoint/2010/main" val="10680947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TBox</a:t>
            </a:r>
            <a:endParaRPr lang="en-GB" dirty="0"/>
          </a:p>
        </p:txBody>
      </p:sp>
      <p:sp>
        <p:nvSpPr>
          <p:cNvPr id="3" name="Content Placeholder 2"/>
          <p:cNvSpPr>
            <a:spLocks noGrp="1"/>
          </p:cNvSpPr>
          <p:nvPr>
            <p:ph idx="1"/>
          </p:nvPr>
        </p:nvSpPr>
        <p:spPr/>
        <p:txBody>
          <a:bodyPr>
            <a:normAutofit/>
          </a:bodyPr>
          <a:lstStyle/>
          <a:p>
            <a:r>
              <a:rPr lang="sr-Latn-RS" dirty="0" smtClean="0"/>
              <a:t>Terminološki deo baze znanja</a:t>
            </a:r>
          </a:p>
          <a:p>
            <a:r>
              <a:rPr lang="sr-Latn-RS" dirty="0" smtClean="0"/>
              <a:t>Opis relevantnih ideja domena primene</a:t>
            </a:r>
          </a:p>
          <a:p>
            <a:pPr lvl="1"/>
            <a:r>
              <a:rPr lang="sr-Latn-RS" dirty="0" smtClean="0"/>
              <a:t>Svojstva koncepata i rola i veze među njima</a:t>
            </a:r>
          </a:p>
          <a:p>
            <a:pPr lvl="1"/>
            <a:r>
              <a:rPr lang="sr-Latn-RS" dirty="0" smtClean="0"/>
              <a:t>Analogno shemi baze</a:t>
            </a:r>
          </a:p>
          <a:p>
            <a:endParaRPr lang="en-GB" dirty="0"/>
          </a:p>
        </p:txBody>
      </p:sp>
    </p:spTree>
    <p:extLst>
      <p:ext uri="{BB962C8B-B14F-4D97-AF65-F5344CB8AC3E}">
        <p14:creationId xmlns:p14="http://schemas.microsoft.com/office/powerpoint/2010/main" val="173032915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TBox</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sr-Latn-RS" dirty="0"/>
                  <a:t>U svom najjednostavnijem obliku, TBox sadrži nazive kompleksnih opisa</a:t>
                </a:r>
              </a:p>
              <a:p>
                <a:pPr marL="0" indent="0">
                  <a:buNone/>
                </a:pPr>
                <a14:m>
                  <m:oMathPara xmlns:m="http://schemas.openxmlformats.org/officeDocument/2006/math">
                    <m:oMathParaPr>
                      <m:jc m:val="centerGroup"/>
                    </m:oMathParaPr>
                    <m:oMath xmlns:m="http://schemas.openxmlformats.org/officeDocument/2006/math">
                      <m:r>
                        <m:rPr>
                          <m:nor/>
                        </m:rPr>
                        <a:rPr lang="sr-Latn-RS"/>
                        <m:t>HappyMan</m:t>
                      </m:r>
                      <m:r>
                        <a:rPr lang="sr-Latn-RS" i="1">
                          <a:latin typeface="Cambria Math"/>
                          <a:ea typeface="Cambria Math"/>
                        </a:rPr>
                        <m:t>≡ </m:t>
                      </m:r>
                      <m:r>
                        <m:rPr>
                          <m:nor/>
                        </m:rPr>
                        <a:rPr lang="en-GB"/>
                        <m:t>Human</m:t>
                      </m:r>
                      <m:r>
                        <a:rPr lang="en-GB" i="1">
                          <a:latin typeface="Cambria Math"/>
                          <a:ea typeface="Cambria Math"/>
                        </a:rPr>
                        <m:t>⊓</m:t>
                      </m:r>
                    </m:oMath>
                  </m:oMathPara>
                </a14:m>
                <a:endParaRPr lang="sr-Latn-RS" i="1" dirty="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en-GB" i="1">
                          <a:latin typeface="Cambria Math"/>
                          <a:ea typeface="Cambria Math"/>
                        </a:rPr>
                        <m:t>¬</m:t>
                      </m:r>
                      <m:r>
                        <m:rPr>
                          <m:nor/>
                        </m:rPr>
                        <a:rPr lang="en-GB"/>
                        <m:t>Female</m:t>
                      </m:r>
                      <m:r>
                        <a:rPr lang="en-GB" i="1">
                          <a:latin typeface="Cambria Math"/>
                          <a:ea typeface="Cambria Math"/>
                        </a:rPr>
                        <m:t>⊓</m:t>
                      </m:r>
                    </m:oMath>
                  </m:oMathPara>
                </a14:m>
                <a:endParaRPr lang="sr-Latn-RS" i="1" dirty="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married</m:t>
                      </m:r>
                      <m:r>
                        <m:rPr>
                          <m:nor/>
                        </m:rPr>
                        <a:rPr lang="en-GB" i="1"/>
                        <m:t>.</m:t>
                      </m:r>
                      <m:r>
                        <m:rPr>
                          <m:nor/>
                        </m:rPr>
                        <a:rPr lang="en-GB"/>
                        <m:t>Doctor</m:t>
                      </m:r>
                      <m:r>
                        <a:rPr lang="sr-Latn-RS" i="1">
                          <a:latin typeface="Cambria Math"/>
                        </a:rPr>
                        <m:t>)</m:t>
                      </m:r>
                      <m:r>
                        <a:rPr lang="en-GB" i="1">
                          <a:latin typeface="Cambria Math"/>
                          <a:ea typeface="Cambria Math"/>
                        </a:rPr>
                        <m:t>⊓</m:t>
                      </m:r>
                    </m:oMath>
                  </m:oMathPara>
                </a14:m>
                <a:endParaRPr lang="sr-Latn-RS" i="1" dirty="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hasChild</m:t>
                      </m:r>
                      <m:r>
                        <m:rPr>
                          <m:nor/>
                        </m:rPr>
                        <a:rPr lang="en-GB" i="1"/>
                        <m:t>.</m:t>
                      </m:r>
                      <m:r>
                        <m:rPr>
                          <m:nor/>
                        </m:rPr>
                        <a:rPr lang="en-GB"/>
                        <m:t>(</m:t>
                      </m:r>
                      <m:r>
                        <m:rPr>
                          <m:nor/>
                        </m:rPr>
                        <a:rPr lang="en-GB"/>
                        <m:t>Doctor</m:t>
                      </m:r>
                      <m:r>
                        <m:rPr>
                          <m:nor/>
                        </m:rPr>
                        <a:rPr lang="en-GB"/>
                        <m:t> </m:t>
                      </m:r>
                      <m:r>
                        <a:rPr lang="en-GB" i="1">
                          <a:latin typeface="Cambria Math"/>
                          <a:ea typeface="Cambria Math"/>
                        </a:rPr>
                        <m:t>⊔</m:t>
                      </m:r>
                      <m:r>
                        <m:rPr>
                          <m:nor/>
                        </m:rPr>
                        <a:rPr lang="en-GB"/>
                        <m:t>Professor</m:t>
                      </m:r>
                      <m:r>
                        <m:rPr>
                          <m:nor/>
                        </m:rPr>
                        <a:rPr lang="en-GB"/>
                        <m:t>))</m:t>
                      </m:r>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593"/>
                </a:stretch>
              </a:blipFill>
            </p:spPr>
            <p:txBody>
              <a:bodyPr/>
              <a:lstStyle/>
              <a:p>
                <a:r>
                  <a:rPr lang="en-GB">
                    <a:noFill/>
                  </a:rPr>
                  <a:t> </a:t>
                </a:r>
              </a:p>
            </p:txBody>
          </p:sp>
        </mc:Fallback>
      </mc:AlternateContent>
    </p:spTree>
    <p:extLst>
      <p:ext uri="{BB962C8B-B14F-4D97-AF65-F5344CB8AC3E}">
        <p14:creationId xmlns:p14="http://schemas.microsoft.com/office/powerpoint/2010/main" val="266433711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TBox</a:t>
            </a:r>
            <a:endParaRPr lang="en-GB"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sr-Latn-RS" dirty="0"/>
                  <a:t>Izražajnije logike dozvoljavaju da TBox sadrži i opise opštijih aksioma kao što je:</a:t>
                </a:r>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a:ea typeface="Cambria Math"/>
                        </a:rPr>
                        <m:t>∀</m:t>
                      </m:r>
                      <m:r>
                        <m:rPr>
                          <m:nor/>
                        </m:rPr>
                        <a:rPr lang="en-GB"/>
                        <m:t>hasChild</m:t>
                      </m:r>
                      <m:r>
                        <m:rPr>
                          <m:nor/>
                        </m:rPr>
                        <a:rPr lang="en-GB" i="1"/>
                        <m:t>.</m:t>
                      </m:r>
                      <m:r>
                        <m:rPr>
                          <m:nor/>
                        </m:rPr>
                        <a:rPr lang="en-GB"/>
                        <m:t>Human</m:t>
                      </m:r>
                      <m:r>
                        <m:rPr>
                          <m:nor/>
                        </m:rPr>
                        <a:rPr lang="en-GB"/>
                        <m:t> </m:t>
                      </m:r>
                      <m:r>
                        <a:rPr lang="en-GB" i="1">
                          <a:latin typeface="Cambria Math"/>
                          <a:ea typeface="Cambria Math"/>
                        </a:rPr>
                        <m:t>⊑</m:t>
                      </m:r>
                      <m:r>
                        <m:rPr>
                          <m:nor/>
                        </m:rPr>
                        <a:rPr lang="en-GB"/>
                        <m:t>Human</m:t>
                      </m:r>
                    </m:oMath>
                  </m:oMathPara>
                </a14:m>
                <a:endParaRPr lang="sr-Latn-RS" dirty="0"/>
              </a:p>
              <a:p>
                <a:pPr marL="0" indent="0">
                  <a:buNone/>
                </a:pPr>
                <a:r>
                  <a:rPr lang="sr-Latn-RS" dirty="0"/>
                  <a:t>(jedino ljudi mogu da imaju decu koja su ljudi</a:t>
                </a:r>
                <a:r>
                  <a:rPr lang="sr-Latn-RS" dirty="0" smtClean="0"/>
                  <a:t>)</a:t>
                </a:r>
              </a:p>
              <a:p>
                <a:r>
                  <a:rPr lang="sr-Latn-RS" dirty="0" smtClean="0"/>
                  <a:t>Za razliku od prošlog primera, ovaj primer ne definiše pojam</a:t>
                </a:r>
              </a:p>
              <a:p>
                <a:pPr lvl="1"/>
                <a:r>
                  <a:rPr lang="sr-Latn-RS" dirty="0" smtClean="0"/>
                  <a:t>Samo ograničava način na koji koncepti i role (Human i hasChild) mogu da se interpretiraju</a:t>
                </a:r>
                <a:r>
                  <a:rPr lang="sr-Latn-RS" dirty="0"/>
                  <a:t>	</a:t>
                </a:r>
              </a:p>
              <a:p>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752" r="-74"/>
                </a:stretch>
              </a:blipFill>
            </p:spPr>
            <p:txBody>
              <a:bodyPr/>
              <a:lstStyle/>
              <a:p>
                <a:r>
                  <a:rPr lang="en-GB">
                    <a:noFill/>
                  </a:rPr>
                  <a:t> </a:t>
                </a:r>
              </a:p>
            </p:txBody>
          </p:sp>
        </mc:Fallback>
      </mc:AlternateContent>
    </p:spTree>
    <p:extLst>
      <p:ext uri="{BB962C8B-B14F-4D97-AF65-F5344CB8AC3E}">
        <p14:creationId xmlns:p14="http://schemas.microsoft.com/office/powerpoint/2010/main" val="407011129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TBox</a:t>
            </a:r>
            <a:endParaRPr lang="en-GB" dirty="0"/>
          </a:p>
        </p:txBody>
      </p:sp>
      <p:sp>
        <p:nvSpPr>
          <p:cNvPr id="3" name="Content Placeholder 2"/>
          <p:cNvSpPr>
            <a:spLocks noGrp="1"/>
          </p:cNvSpPr>
          <p:nvPr>
            <p:ph idx="1"/>
          </p:nvPr>
        </p:nvSpPr>
        <p:spPr/>
        <p:txBody>
          <a:bodyPr/>
          <a:lstStyle/>
          <a:p>
            <a:r>
              <a:rPr lang="sr-Latn-RS" dirty="0" smtClean="0"/>
              <a:t>Svi pojmovi koje smo do sada koristili mogu se predstaviti i pomoću logike prvog reda</a:t>
            </a:r>
          </a:p>
          <a:p>
            <a:r>
              <a:rPr lang="sr-Latn-RS" dirty="0" smtClean="0"/>
              <a:t>Zašto bismo koristili deskriptivnu logiku, a ne logiku prvog reda?</a:t>
            </a:r>
          </a:p>
          <a:p>
            <a:pPr marL="0" indent="0">
              <a:buNone/>
            </a:pPr>
            <a:endParaRPr lang="en-GB" dirty="0"/>
          </a:p>
        </p:txBody>
      </p:sp>
    </p:spTree>
    <p:extLst>
      <p:ext uri="{BB962C8B-B14F-4D97-AF65-F5344CB8AC3E}">
        <p14:creationId xmlns:p14="http://schemas.microsoft.com/office/powerpoint/2010/main" val="113074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TBox</a:t>
            </a:r>
            <a:endParaRPr lang="en-GB" dirty="0"/>
          </a:p>
        </p:txBody>
      </p:sp>
      <p:sp>
        <p:nvSpPr>
          <p:cNvPr id="3" name="Content Placeholder 2"/>
          <p:cNvSpPr>
            <a:spLocks noGrp="1"/>
          </p:cNvSpPr>
          <p:nvPr>
            <p:ph idx="1"/>
          </p:nvPr>
        </p:nvSpPr>
        <p:spPr/>
        <p:txBody>
          <a:bodyPr>
            <a:normAutofit lnSpcReduction="10000"/>
          </a:bodyPr>
          <a:lstStyle/>
          <a:p>
            <a:r>
              <a:rPr lang="sr-Latn-RS" dirty="0" smtClean="0"/>
              <a:t>Svi pojmovi koje smo do sada koristili mogu se predstaviti i pomoću logike prvog reda</a:t>
            </a:r>
          </a:p>
          <a:p>
            <a:r>
              <a:rPr lang="sr-Latn-RS" dirty="0" smtClean="0"/>
              <a:t>Zašto bismo koristili deskriptivnu logiku, a ne logiku prvog reda?</a:t>
            </a:r>
          </a:p>
          <a:p>
            <a:pPr lvl="1"/>
            <a:r>
              <a:rPr lang="sr-Latn-RS" dirty="0" smtClean="0"/>
              <a:t>Odsustvo varijabli u opisima koncapata čini iskaze TBoxa čitljivijim od odgovarajućih iskaza logike prvog reda</a:t>
            </a:r>
          </a:p>
          <a:p>
            <a:pPr lvl="1"/>
            <a:r>
              <a:rPr lang="sr-Latn-RS" dirty="0" smtClean="0"/>
              <a:t>Deskriptivne logike su pažljivo skrojene tako da spajaju ekspresivnost i odlučivost za važne probleme rezonovanja (više o tome kasnije)</a:t>
            </a:r>
          </a:p>
          <a:p>
            <a:pPr lvl="1"/>
            <a:endParaRPr lang="sr-Latn-RS" dirty="0" smtClean="0"/>
          </a:p>
          <a:p>
            <a:pPr marL="0" indent="0">
              <a:buNone/>
            </a:pPr>
            <a:endParaRPr lang="en-GB" dirty="0"/>
          </a:p>
        </p:txBody>
      </p:sp>
    </p:spTree>
    <p:extLst>
      <p:ext uri="{BB962C8B-B14F-4D97-AF65-F5344CB8AC3E}">
        <p14:creationId xmlns:p14="http://schemas.microsoft.com/office/powerpoint/2010/main" val="24909490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ABox</a:t>
            </a:r>
            <a:endParaRPr lang="en-GB" dirty="0"/>
          </a:p>
        </p:txBody>
      </p:sp>
      <p:sp>
        <p:nvSpPr>
          <p:cNvPr id="3" name="Content Placeholder 2"/>
          <p:cNvSpPr>
            <a:spLocks noGrp="1"/>
          </p:cNvSpPr>
          <p:nvPr>
            <p:ph idx="1"/>
          </p:nvPr>
        </p:nvSpPr>
        <p:spPr/>
        <p:txBody>
          <a:bodyPr/>
          <a:lstStyle/>
          <a:p>
            <a:r>
              <a:rPr lang="sr-Latn-RS" dirty="0" smtClean="0"/>
              <a:t>Činjenice (asertacioni deo baze znanja) zovu se Abox</a:t>
            </a:r>
          </a:p>
          <a:p>
            <a:r>
              <a:rPr lang="sr-Latn-RS" dirty="0" smtClean="0"/>
              <a:t>Opisuju konkretne situacije navođenjem </a:t>
            </a:r>
            <a:r>
              <a:rPr lang="sr-Latn-RS" i="1" dirty="0" smtClean="0"/>
              <a:t>vrednosti individuala</a:t>
            </a:r>
          </a:p>
          <a:p>
            <a:r>
              <a:rPr lang="sr-Latn-RS" dirty="0" smtClean="0"/>
              <a:t>Analogno podacima u bazi podataka</a:t>
            </a:r>
          </a:p>
          <a:p>
            <a:endParaRPr lang="en-GB" dirty="0"/>
          </a:p>
        </p:txBody>
      </p:sp>
    </p:spTree>
    <p:extLst>
      <p:ext uri="{BB962C8B-B14F-4D97-AF65-F5344CB8AC3E}">
        <p14:creationId xmlns:p14="http://schemas.microsoft.com/office/powerpoint/2010/main" val="423838347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ABox primer</a:t>
            </a:r>
            <a:endParaRPr lang="en-GB" dirty="0"/>
          </a:p>
        </p:txBody>
      </p:sp>
      <p:sp>
        <p:nvSpPr>
          <p:cNvPr id="3" name="Content Placeholder 2"/>
          <p:cNvSpPr>
            <a:spLocks noGrp="1"/>
          </p:cNvSpPr>
          <p:nvPr>
            <p:ph idx="1"/>
          </p:nvPr>
        </p:nvSpPr>
        <p:spPr/>
        <p:txBody>
          <a:bodyPr/>
          <a:lstStyle/>
          <a:p>
            <a:r>
              <a:rPr lang="en-GB" dirty="0" err="1"/>
              <a:t>HappyMan</a:t>
            </a:r>
            <a:r>
              <a:rPr lang="en-GB" i="1" dirty="0"/>
              <a:t>(</a:t>
            </a:r>
            <a:r>
              <a:rPr lang="en-GB" dirty="0"/>
              <a:t>BOB</a:t>
            </a:r>
            <a:r>
              <a:rPr lang="en-GB" i="1" dirty="0"/>
              <a:t>)</a:t>
            </a:r>
            <a:r>
              <a:rPr lang="sr-Latn-RS" i="1" dirty="0"/>
              <a:t>, </a:t>
            </a:r>
            <a:r>
              <a:rPr lang="en-GB" dirty="0" err="1"/>
              <a:t>hasChild</a:t>
            </a:r>
            <a:r>
              <a:rPr lang="en-GB" i="1" dirty="0"/>
              <a:t>(</a:t>
            </a:r>
            <a:r>
              <a:rPr lang="en-GB" dirty="0"/>
              <a:t>BOB</a:t>
            </a:r>
            <a:r>
              <a:rPr lang="en-GB" i="1" dirty="0"/>
              <a:t>,</a:t>
            </a:r>
            <a:r>
              <a:rPr lang="en-GB" dirty="0"/>
              <a:t>MARY</a:t>
            </a:r>
            <a:r>
              <a:rPr lang="en-GB" i="1" dirty="0"/>
              <a:t>)</a:t>
            </a:r>
            <a:r>
              <a:rPr lang="sr-Latn-RS" i="1" dirty="0"/>
              <a:t>, </a:t>
            </a:r>
            <a:r>
              <a:rPr lang="en-GB" dirty="0"/>
              <a:t>￢Doctor</a:t>
            </a:r>
            <a:r>
              <a:rPr lang="en-GB" i="1" dirty="0"/>
              <a:t>(</a:t>
            </a:r>
            <a:r>
              <a:rPr lang="en-GB" dirty="0"/>
              <a:t>MARY</a:t>
            </a:r>
            <a:r>
              <a:rPr lang="en-GB" i="1" dirty="0"/>
              <a:t>)</a:t>
            </a:r>
            <a:endParaRPr lang="en-GB" dirty="0"/>
          </a:p>
          <a:p>
            <a:r>
              <a:rPr lang="sr-Latn-RS" dirty="0" smtClean="0"/>
              <a:t>Individual Bob pripada konceptu HappyMan</a:t>
            </a:r>
          </a:p>
          <a:p>
            <a:r>
              <a:rPr lang="sr-Latn-RS" dirty="0" smtClean="0"/>
              <a:t>Individual Bob je u relaciji hasChild sa Mary</a:t>
            </a:r>
          </a:p>
          <a:p>
            <a:r>
              <a:rPr lang="sr-Latn-RS" dirty="0" smtClean="0"/>
              <a:t>Individual Mary ne pripada konceptu Doctor</a:t>
            </a:r>
            <a:endParaRPr lang="en-GB" dirty="0"/>
          </a:p>
        </p:txBody>
      </p:sp>
    </p:spTree>
    <p:extLst>
      <p:ext uri="{BB962C8B-B14F-4D97-AF65-F5344CB8AC3E}">
        <p14:creationId xmlns:p14="http://schemas.microsoft.com/office/powerpoint/2010/main" val="38331408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sr-Latn-RS" dirty="0"/>
              <a:t>Primer reprezentacije pravila</a:t>
            </a:r>
            <a:endParaRPr lang="el-GR" dirty="0" smtClean="0"/>
          </a:p>
        </p:txBody>
      </p:sp>
      <p:sp>
        <p:nvSpPr>
          <p:cNvPr id="8195" name="Rectangle 3"/>
          <p:cNvSpPr>
            <a:spLocks noGrp="1" noChangeArrowheads="1"/>
          </p:cNvSpPr>
          <p:nvPr>
            <p:ph type="body" idx="1"/>
          </p:nvPr>
        </p:nvSpPr>
        <p:spPr>
          <a:xfrm>
            <a:off x="1113693" y="1827214"/>
            <a:ext cx="7570177" cy="4751387"/>
          </a:xfrm>
        </p:spPr>
        <p:txBody>
          <a:bodyPr>
            <a:normAutofit fontScale="92500" lnSpcReduction="10000"/>
          </a:bodyPr>
          <a:lstStyle/>
          <a:p>
            <a:pPr eaLnBrk="1" hangingPunct="1"/>
            <a:r>
              <a:rPr lang="sr-Latn-RS" dirty="0" smtClean="0"/>
              <a:t>Prethodno pravilo iskazano je na prirodnom jeziju (engleskom)</a:t>
            </a:r>
            <a:endParaRPr lang="en-US" dirty="0" smtClean="0"/>
          </a:p>
          <a:p>
            <a:pPr eaLnBrk="1" hangingPunct="1"/>
            <a:r>
              <a:rPr lang="sr-Latn-RS" dirty="0" smtClean="0"/>
              <a:t>Nama treba mašinski čitljiva reprezentacija</a:t>
            </a:r>
            <a:endParaRPr lang="en-US" dirty="0" smtClean="0"/>
          </a:p>
          <a:p>
            <a:pPr eaLnBrk="1" hangingPunct="1"/>
            <a:r>
              <a:rPr lang="sr-Latn-RS" b="1" dirty="0" smtClean="0"/>
              <a:t>Nema standardne sintakse za predstavljanje pravila</a:t>
            </a:r>
          </a:p>
          <a:p>
            <a:pPr eaLnBrk="1" hangingPunct="1"/>
            <a:r>
              <a:rPr lang="sr-Latn-RS" dirty="0" smtClean="0"/>
              <a:t>Sintaksa zavisi od shell-a koji se koristi</a:t>
            </a:r>
            <a:endParaRPr lang="en-US" dirty="0" smtClean="0"/>
          </a:p>
          <a:p>
            <a:pPr eaLnBrk="1" hangingPunct="1"/>
            <a:r>
              <a:rPr lang="sr-Latn-RS" dirty="0" smtClean="0"/>
              <a:t>Na primer</a:t>
            </a:r>
            <a:r>
              <a:rPr lang="en-US" dirty="0" smtClean="0"/>
              <a:t>: </a:t>
            </a:r>
          </a:p>
          <a:p>
            <a:pPr lvl="1" eaLnBrk="1" hangingPunct="1"/>
            <a:r>
              <a:rPr lang="sr-Latn-RS" dirty="0" smtClean="0"/>
              <a:t>Leva strana pravila (</a:t>
            </a:r>
            <a:r>
              <a:rPr lang="sr-Latn-RS" b="1" dirty="0" smtClean="0"/>
              <a:t>uslov</a:t>
            </a:r>
            <a:r>
              <a:rPr lang="sr-Latn-RS" dirty="0" smtClean="0"/>
              <a:t>) može da bude </a:t>
            </a:r>
            <a:r>
              <a:rPr lang="sr-Latn-RS" b="1" dirty="0" smtClean="0"/>
              <a:t>lista</a:t>
            </a:r>
            <a:r>
              <a:rPr lang="sr-Latn-RS" dirty="0" smtClean="0"/>
              <a:t> koja sadrži </a:t>
            </a:r>
            <a:r>
              <a:rPr lang="sr-Latn-RS" b="1" dirty="0" smtClean="0"/>
              <a:t>ime objekta</a:t>
            </a:r>
            <a:r>
              <a:rPr lang="sr-Latn-RS" dirty="0" smtClean="0"/>
              <a:t> iza koga slede </a:t>
            </a:r>
            <a:r>
              <a:rPr lang="sr-Latn-RS" b="1" dirty="0" smtClean="0"/>
              <a:t>parovi atributa i vrednosti</a:t>
            </a:r>
            <a:r>
              <a:rPr lang="sr-Latn-RS" dirty="0" smtClean="0"/>
              <a:t> pridruženih tom objektu</a:t>
            </a:r>
            <a:endParaRPr lang="el-GR" dirty="0" smtClean="0"/>
          </a:p>
        </p:txBody>
      </p:sp>
    </p:spTree>
    <p:extLst>
      <p:ext uri="{BB962C8B-B14F-4D97-AF65-F5344CB8AC3E}">
        <p14:creationId xmlns:p14="http://schemas.microsoft.com/office/powerpoint/2010/main" val="237032629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Rezonovanje u DL sistemima</a:t>
            </a:r>
            <a:endParaRPr lang="en-GB" dirty="0"/>
          </a:p>
        </p:txBody>
      </p:sp>
      <p:sp>
        <p:nvSpPr>
          <p:cNvPr id="3" name="Content Placeholder 2"/>
          <p:cNvSpPr>
            <a:spLocks noGrp="1"/>
          </p:cNvSpPr>
          <p:nvPr>
            <p:ph idx="1"/>
          </p:nvPr>
        </p:nvSpPr>
        <p:spPr/>
        <p:txBody>
          <a:bodyPr/>
          <a:lstStyle/>
          <a:p>
            <a:r>
              <a:rPr lang="sr-Latn-RS" dirty="0" smtClean="0"/>
              <a:t>Sistemi bazirani na znanju koji koriste DL omogućuju aut</a:t>
            </a:r>
            <a:r>
              <a:rPr lang="en-GB" dirty="0" smtClean="0"/>
              <a:t>o</a:t>
            </a:r>
            <a:r>
              <a:rPr lang="sr-Latn-RS" dirty="0" smtClean="0"/>
              <a:t>matsku dedukciju </a:t>
            </a:r>
            <a:r>
              <a:rPr lang="sr-Latn-RS" i="1" dirty="0" smtClean="0"/>
              <a:t>implicitnog znanja</a:t>
            </a:r>
            <a:r>
              <a:rPr lang="sr-Latn-RS" dirty="0" smtClean="0"/>
              <a:t> iz </a:t>
            </a:r>
            <a:r>
              <a:rPr lang="sr-Latn-RS" i="1" dirty="0" smtClean="0"/>
              <a:t>eksplicitno predstavljenog znanja</a:t>
            </a:r>
          </a:p>
          <a:p>
            <a:pPr lvl="1"/>
            <a:r>
              <a:rPr lang="sr-Latn-RS" dirty="0" smtClean="0"/>
              <a:t>Garantuju </a:t>
            </a:r>
            <a:r>
              <a:rPr lang="sr-Latn-RS" b="1" dirty="0" smtClean="0"/>
              <a:t>tačan odgovor</a:t>
            </a:r>
            <a:r>
              <a:rPr lang="sr-Latn-RS" dirty="0" smtClean="0"/>
              <a:t> u </a:t>
            </a:r>
            <a:r>
              <a:rPr lang="sr-Latn-RS" b="1" dirty="0" smtClean="0"/>
              <a:t>konačnom vremenu</a:t>
            </a:r>
          </a:p>
          <a:p>
            <a:r>
              <a:rPr lang="sr-Latn-RS" dirty="0" smtClean="0"/>
              <a:t>Za razliku od (većine) baza podataka, prilikom rezonovanja u obzir se uzimaju i terminološki iskazi (shema, TBox) i asertacioni iskazi (podaci, činjenice, ABox)</a:t>
            </a:r>
          </a:p>
          <a:p>
            <a:pPr lvl="1"/>
            <a:endParaRPr lang="en-GB" dirty="0"/>
          </a:p>
        </p:txBody>
      </p:sp>
    </p:spTree>
    <p:extLst>
      <p:ext uri="{BB962C8B-B14F-4D97-AF65-F5344CB8AC3E}">
        <p14:creationId xmlns:p14="http://schemas.microsoft.com/office/powerpoint/2010/main" val="172145426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Rezonovanje u DL sistemima</a:t>
            </a:r>
            <a:endParaRPr lang="en-GB" dirty="0"/>
          </a:p>
        </p:txBody>
      </p:sp>
      <p:sp>
        <p:nvSpPr>
          <p:cNvPr id="3" name="Content Placeholder 2"/>
          <p:cNvSpPr>
            <a:spLocks noGrp="1"/>
          </p:cNvSpPr>
          <p:nvPr>
            <p:ph idx="1"/>
          </p:nvPr>
        </p:nvSpPr>
        <p:spPr/>
        <p:txBody>
          <a:bodyPr/>
          <a:lstStyle/>
          <a:p>
            <a:r>
              <a:rPr lang="sr-Latn-RS" dirty="0" smtClean="0"/>
              <a:t>Algoritam obuhvatanja</a:t>
            </a:r>
          </a:p>
          <a:p>
            <a:r>
              <a:rPr lang="sr-Latn-RS" dirty="0" smtClean="0"/>
              <a:t>Algoritam instanciranja</a:t>
            </a:r>
          </a:p>
          <a:p>
            <a:r>
              <a:rPr lang="sr-Latn-RS" dirty="0" smtClean="0"/>
              <a:t>Algoritam konzistentnosti</a:t>
            </a:r>
            <a:endParaRPr lang="en-GB" dirty="0"/>
          </a:p>
        </p:txBody>
      </p:sp>
    </p:spTree>
    <p:extLst>
      <p:ext uri="{BB962C8B-B14F-4D97-AF65-F5344CB8AC3E}">
        <p14:creationId xmlns:p14="http://schemas.microsoft.com/office/powerpoint/2010/main" val="175475827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Algoritam obuhvatanja</a:t>
            </a:r>
            <a:endParaRPr lang="en-GB" dirty="0"/>
          </a:p>
        </p:txBody>
      </p:sp>
      <p:sp>
        <p:nvSpPr>
          <p:cNvPr id="3" name="Content Placeholder 2"/>
          <p:cNvSpPr>
            <a:spLocks noGrp="1"/>
          </p:cNvSpPr>
          <p:nvPr>
            <p:ph idx="1"/>
          </p:nvPr>
        </p:nvSpPr>
        <p:spPr/>
        <p:txBody>
          <a:bodyPr/>
          <a:lstStyle/>
          <a:p>
            <a:r>
              <a:rPr lang="sr-Latn-RS" dirty="0" smtClean="0"/>
              <a:t>Algoritam obuhvatanje (</a:t>
            </a:r>
            <a:r>
              <a:rPr lang="sr-Latn-RS" i="1" dirty="0" smtClean="0"/>
              <a:t>s</a:t>
            </a:r>
            <a:r>
              <a:rPr lang="en-GB" i="1" dirty="0" err="1" smtClean="0"/>
              <a:t>ubsumption</a:t>
            </a:r>
            <a:r>
              <a:rPr lang="sr-Latn-RS" dirty="0" smtClean="0"/>
              <a:t>) određuje relacije podkoncept/nadkoncept</a:t>
            </a:r>
          </a:p>
          <a:p>
            <a:r>
              <a:rPr lang="sr-Latn-RS" dirty="0" smtClean="0"/>
              <a:t>Ako koncept </a:t>
            </a:r>
            <a:r>
              <a:rPr lang="sr-Latn-RS" i="1" dirty="0" smtClean="0"/>
              <a:t>D </a:t>
            </a:r>
            <a:r>
              <a:rPr lang="sr-Latn-RS" dirty="0" smtClean="0"/>
              <a:t>obuhvata koncept </a:t>
            </a:r>
            <a:r>
              <a:rPr lang="sr-Latn-RS" i="1" dirty="0" smtClean="0"/>
              <a:t>C</a:t>
            </a:r>
            <a:r>
              <a:rPr lang="sr-Latn-RS" dirty="0" smtClean="0"/>
              <a:t>, onda su svi individuali koncepta </a:t>
            </a:r>
            <a:r>
              <a:rPr lang="sr-Latn-RS" i="1" dirty="0" smtClean="0"/>
              <a:t>C </a:t>
            </a:r>
            <a:r>
              <a:rPr lang="sr-Latn-RS" dirty="0" smtClean="0"/>
              <a:t>ujedno i individuali koncepta </a:t>
            </a:r>
            <a:r>
              <a:rPr lang="sr-Latn-RS" i="1" dirty="0" smtClean="0"/>
              <a:t>D</a:t>
            </a:r>
          </a:p>
          <a:p>
            <a:r>
              <a:rPr lang="sr-Latn-RS" dirty="0" smtClean="0"/>
              <a:t>Deskripcija koncepta </a:t>
            </a:r>
            <a:r>
              <a:rPr lang="sr-Latn-RS" i="1" dirty="0" smtClean="0"/>
              <a:t>C</a:t>
            </a:r>
            <a:r>
              <a:rPr lang="sr-Latn-RS" dirty="0" smtClean="0"/>
              <a:t> je podskup deskripcije koncepta </a:t>
            </a:r>
            <a:r>
              <a:rPr lang="sr-Latn-RS" i="1" dirty="0" smtClean="0"/>
              <a:t>D</a:t>
            </a:r>
            <a:endParaRPr lang="en-GB" dirty="0"/>
          </a:p>
        </p:txBody>
      </p:sp>
    </p:spTree>
    <p:extLst>
      <p:ext uri="{BB962C8B-B14F-4D97-AF65-F5344CB8AC3E}">
        <p14:creationId xmlns:p14="http://schemas.microsoft.com/office/powerpoint/2010/main" val="127973884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r>
                        <m:rPr>
                          <m:nor/>
                        </m:rPr>
                        <a:rPr lang="sr-Latn-RS" smtClean="0"/>
                        <m:t>HappyMan</m:t>
                      </m:r>
                      <m:r>
                        <a:rPr lang="sr-Latn-RS" i="1">
                          <a:latin typeface="Cambria Math"/>
                          <a:ea typeface="Cambria Math"/>
                        </a:rPr>
                        <m:t>≡ </m:t>
                      </m:r>
                      <m:r>
                        <m:rPr>
                          <m:nor/>
                        </m:rPr>
                        <a:rPr lang="en-GB"/>
                        <m:t>Human</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a:rPr lang="en-GB" i="1">
                          <a:latin typeface="Cambria Math"/>
                          <a:ea typeface="Cambria Math"/>
                        </a:rPr>
                        <m:t>¬</m:t>
                      </m:r>
                      <m:r>
                        <m:rPr>
                          <m:nor/>
                        </m:rPr>
                        <a:rPr lang="en-GB"/>
                        <m:t>Female</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married</m:t>
                      </m:r>
                      <m:r>
                        <m:rPr>
                          <m:nor/>
                        </m:rPr>
                        <a:rPr lang="en-GB" i="1"/>
                        <m:t>.</m:t>
                      </m:r>
                      <m:r>
                        <m:rPr>
                          <m:nor/>
                        </m:rPr>
                        <a:rPr lang="en-GB"/>
                        <m:t>Doctor</m:t>
                      </m:r>
                      <m:r>
                        <a:rPr lang="sr-Latn-RS" i="1">
                          <a:latin typeface="Cambria Math"/>
                        </a:rPr>
                        <m:t>)</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hasChild</m:t>
                      </m:r>
                      <m:r>
                        <m:rPr>
                          <m:nor/>
                        </m:rPr>
                        <a:rPr lang="en-GB" i="1"/>
                        <m:t>.</m:t>
                      </m:r>
                      <m:r>
                        <m:rPr>
                          <m:nor/>
                        </m:rPr>
                        <a:rPr lang="en-GB"/>
                        <m:t>(</m:t>
                      </m:r>
                      <m:r>
                        <m:rPr>
                          <m:nor/>
                        </m:rPr>
                        <a:rPr lang="en-GB"/>
                        <m:t>Doctor</m:t>
                      </m:r>
                      <m:r>
                        <m:rPr>
                          <m:nor/>
                        </m:rPr>
                        <a:rPr lang="en-GB"/>
                        <m:t> </m:t>
                      </m:r>
                      <m:r>
                        <a:rPr lang="en-GB" i="1">
                          <a:latin typeface="Cambria Math"/>
                          <a:ea typeface="Cambria Math"/>
                        </a:rPr>
                        <m:t>⊔</m:t>
                      </m:r>
                      <m:r>
                        <m:rPr>
                          <m:nor/>
                        </m:rPr>
                        <a:rPr lang="en-GB"/>
                        <m:t>Professor</m:t>
                      </m:r>
                      <m:r>
                        <m:rPr>
                          <m:nor/>
                        </m:rPr>
                        <a:rPr lang="en-GB"/>
                        <m:t>))</m:t>
                      </m:r>
                      <m:r>
                        <a:rPr lang="en-GB" i="1">
                          <a:latin typeface="Cambria Math"/>
                          <a:ea typeface="Cambria Math"/>
                        </a:rPr>
                        <m:t>⊓</m:t>
                      </m:r>
                    </m:oMath>
                  </m:oMathPara>
                </a14:m>
                <a:endParaRPr lang="sr-Latn-RS" dirty="0" smtClean="0"/>
              </a:p>
              <a:p>
                <a:pPr marL="0" indent="0">
                  <a:buNone/>
                </a:pPr>
                <a14:m>
                  <m:oMathPara xmlns:m="http://schemas.openxmlformats.org/officeDocument/2006/math">
                    <m:oMathParaPr>
                      <m:jc m:val="centerGroup"/>
                    </m:oMathParaPr>
                    <m:oMath xmlns:m="http://schemas.openxmlformats.org/officeDocument/2006/math">
                      <m:r>
                        <m:rPr>
                          <m:nor/>
                        </m:rPr>
                        <a:rPr lang="sr-Latn-RS" b="1"/>
                        <m:t>H</m:t>
                      </m:r>
                      <m:r>
                        <m:rPr>
                          <m:nor/>
                        </m:rPr>
                        <a:rPr lang="sr-Latn-RS" b="1" i="0" smtClean="0"/>
                        <m:t>appyMan</m:t>
                      </m:r>
                      <m:r>
                        <a:rPr lang="sr-Latn-RS" b="1" i="1" smtClean="0">
                          <a:latin typeface="Cambria Math"/>
                          <a:ea typeface="Cambria Math"/>
                        </a:rPr>
                        <m:t>⊑</m:t>
                      </m:r>
                      <m:r>
                        <m:rPr>
                          <m:nor/>
                        </m:rPr>
                        <a:rPr lang="sr-Latn-RS" b="1" i="0" smtClean="0">
                          <a:ea typeface="Cambria Math"/>
                        </a:rPr>
                        <m:t>Human</m:t>
                      </m:r>
                    </m:oMath>
                  </m:oMathPara>
                </a14:m>
                <a:endParaRPr lang="sr-Latn-RS" b="1" dirty="0"/>
              </a:p>
              <a:p>
                <a:endParaRPr lang="sr-Latn-RS" dirty="0"/>
              </a:p>
              <a:p>
                <a:r>
                  <a:rPr lang="sr-Latn-RS" dirty="0" smtClean="0"/>
                  <a:t>U definiciju koncepta </a:t>
                </a:r>
                <a:r>
                  <a:rPr lang="sr-Latn-RS" i="1" dirty="0" smtClean="0"/>
                  <a:t>HappyMan</a:t>
                </a:r>
                <a:r>
                  <a:rPr lang="sr-Latn-RS" dirty="0" smtClean="0"/>
                  <a:t> dodali smo novi aksiom (</a:t>
                </a:r>
                <a14:m>
                  <m:oMath xmlns:m="http://schemas.openxmlformats.org/officeDocument/2006/math">
                    <m:r>
                      <m:rPr>
                        <m:nor/>
                      </m:rPr>
                      <a:rPr lang="sr-Latn-RS" i="1"/>
                      <m:t>HappyMan</m:t>
                    </m:r>
                    <m:r>
                      <a:rPr lang="sr-Latn-RS" b="0" i="1">
                        <a:latin typeface="Cambria Math"/>
                        <a:ea typeface="Cambria Math"/>
                      </a:rPr>
                      <m:t>⊑</m:t>
                    </m:r>
                    <m:r>
                      <m:rPr>
                        <m:nor/>
                      </m:rPr>
                      <a:rPr lang="sr-Latn-RS" i="1">
                        <a:ea typeface="Cambria Math"/>
                      </a:rPr>
                      <m:t>Human</m:t>
                    </m:r>
                  </m:oMath>
                </a14:m>
                <a:r>
                  <a:rPr lang="sr-Latn-RS" dirty="0" smtClean="0"/>
                  <a:t>)</a:t>
                </a:r>
              </a:p>
              <a:p>
                <a:r>
                  <a:rPr lang="sr-Latn-RS" dirty="0" smtClean="0"/>
                  <a:t>Koncept </a:t>
                </a:r>
                <a:r>
                  <a:rPr lang="sr-Latn-RS" i="1" dirty="0" smtClean="0"/>
                  <a:t>HappyMan </a:t>
                </a:r>
                <a:r>
                  <a:rPr lang="sr-Latn-RS" dirty="0" smtClean="0"/>
                  <a:t>je obuhvaćen konceptom </a:t>
                </a:r>
                <a:r>
                  <a:rPr lang="en-GB" dirty="0"/>
                  <a:t>∃</a:t>
                </a:r>
                <a:r>
                  <a:rPr lang="en-GB" dirty="0" err="1" smtClean="0"/>
                  <a:t>married</a:t>
                </a:r>
                <a:r>
                  <a:rPr lang="en-GB" i="1" dirty="0" err="1" smtClean="0"/>
                  <a:t>.</a:t>
                </a:r>
                <a:r>
                  <a:rPr lang="en-GB" dirty="0" err="1" smtClean="0"/>
                  <a:t>Human</a:t>
                </a:r>
                <a:endParaRPr lang="sr-Latn-RS" dirty="0" smtClean="0"/>
              </a:p>
              <a:p>
                <a:pPr lvl="1"/>
                <a:r>
                  <a:rPr lang="sr-Latn-RS" dirty="0" smtClean="0"/>
                  <a:t>Svi individuali koncepta </a:t>
                </a:r>
                <a:r>
                  <a:rPr lang="sr-Latn-RS" i="1" dirty="0" smtClean="0"/>
                  <a:t>HappyMan </a:t>
                </a:r>
                <a:r>
                  <a:rPr lang="sr-Latn-RS" dirty="0" smtClean="0"/>
                  <a:t>na relaciji </a:t>
                </a:r>
                <a:r>
                  <a:rPr lang="sr-Latn-RS" i="1" dirty="0" smtClean="0"/>
                  <a:t>married</a:t>
                </a:r>
                <a:r>
                  <a:rPr lang="sr-Latn-RS" dirty="0" smtClean="0"/>
                  <a:t> imaju individual </a:t>
                </a:r>
                <a:r>
                  <a:rPr lang="sr-Latn-RS" i="1" dirty="0" smtClean="0"/>
                  <a:t>Human</a:t>
                </a:r>
                <a:r>
                  <a:rPr lang="sr-Latn-RS" dirty="0" smtClean="0"/>
                  <a:t>, a </a:t>
                </a:r>
                <a:r>
                  <a:rPr lang="sr-Latn-RS" i="1" dirty="0" smtClean="0"/>
                  <a:t>Doctor </a:t>
                </a:r>
                <a:r>
                  <a:rPr lang="sr-Latn-RS" dirty="0" smtClean="0"/>
                  <a:t>je obuhvaćen konceptom </a:t>
                </a:r>
                <a:r>
                  <a:rPr lang="sr-Latn-RS" i="1" dirty="0" smtClean="0"/>
                  <a:t>Human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37"/>
                </a:stretch>
              </a:blipFill>
            </p:spPr>
            <p:txBody>
              <a:bodyPr/>
              <a:lstStyle/>
              <a:p>
                <a:r>
                  <a:rPr lang="en-GB">
                    <a:noFill/>
                  </a:rPr>
                  <a:t> </a:t>
                </a:r>
              </a:p>
            </p:txBody>
          </p:sp>
        </mc:Fallback>
      </mc:AlternateContent>
    </p:spTree>
    <p:extLst>
      <p:ext uri="{BB962C8B-B14F-4D97-AF65-F5344CB8AC3E}">
        <p14:creationId xmlns:p14="http://schemas.microsoft.com/office/powerpoint/2010/main" val="110131139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Algoritam instanciranja</a:t>
            </a:r>
            <a:endParaRPr lang="en-GB" dirty="0"/>
          </a:p>
        </p:txBody>
      </p:sp>
      <p:sp>
        <p:nvSpPr>
          <p:cNvPr id="3" name="Content Placeholder 2"/>
          <p:cNvSpPr>
            <a:spLocks noGrp="1"/>
          </p:cNvSpPr>
          <p:nvPr>
            <p:ph idx="1"/>
          </p:nvPr>
        </p:nvSpPr>
        <p:spPr/>
        <p:txBody>
          <a:bodyPr/>
          <a:lstStyle/>
          <a:p>
            <a:r>
              <a:rPr lang="sr-Latn-RS" dirty="0" smtClean="0"/>
              <a:t>Određuje relacije instanciranja</a:t>
            </a:r>
          </a:p>
          <a:p>
            <a:r>
              <a:rPr lang="sr-Latn-RS" dirty="0" smtClean="0"/>
              <a:t>Individual </a:t>
            </a:r>
            <a:r>
              <a:rPr lang="sr-Latn-RS" i="1" dirty="0" smtClean="0"/>
              <a:t>i </a:t>
            </a:r>
            <a:r>
              <a:rPr lang="sr-Latn-RS" dirty="0" smtClean="0"/>
              <a:t>je instanca kocnepta </a:t>
            </a:r>
            <a:r>
              <a:rPr lang="sr-Latn-RS" i="1" dirty="0" smtClean="0"/>
              <a:t>C</a:t>
            </a:r>
            <a:r>
              <a:rPr lang="sr-Latn-RS" dirty="0" smtClean="0"/>
              <a:t> ako je </a:t>
            </a:r>
            <a:r>
              <a:rPr lang="sr-Latn-RS" i="1" dirty="0" smtClean="0"/>
              <a:t>i </a:t>
            </a:r>
            <a:r>
              <a:rPr lang="sr-Latn-RS" dirty="0" smtClean="0"/>
              <a:t>uvek interpretiran kao element interpretacije </a:t>
            </a:r>
            <a:r>
              <a:rPr lang="sr-Latn-RS" i="1" dirty="0" smtClean="0"/>
              <a:t>C</a:t>
            </a:r>
            <a:endParaRPr lang="en-GB" i="1" dirty="0"/>
          </a:p>
        </p:txBody>
      </p:sp>
    </p:spTree>
    <p:extLst>
      <p:ext uri="{BB962C8B-B14F-4D97-AF65-F5344CB8AC3E}">
        <p14:creationId xmlns:p14="http://schemas.microsoft.com/office/powerpoint/2010/main" val="282020632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a:t>
            </a:r>
            <a:endParaRPr lang="en-GB"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62500" lnSpcReduction="20000"/>
              </a:bodyPr>
              <a:lstStyle/>
              <a:p>
                <a:pPr marL="0" indent="0">
                  <a:buNone/>
                </a:pPr>
                <a:r>
                  <a:rPr lang="sr-Latn-RS" b="1" dirty="0" smtClean="0"/>
                  <a:t>TBox:</a:t>
                </a:r>
              </a:p>
              <a:p>
                <a:pPr marL="0" indent="0">
                  <a:buNone/>
                </a:pPr>
                <a14:m>
                  <m:oMathPara xmlns:m="http://schemas.openxmlformats.org/officeDocument/2006/math">
                    <m:oMathParaPr>
                      <m:jc m:val="centerGroup"/>
                    </m:oMathParaPr>
                    <m:oMath xmlns:m="http://schemas.openxmlformats.org/officeDocument/2006/math">
                      <m:r>
                        <m:rPr>
                          <m:nor/>
                        </m:rPr>
                        <a:rPr lang="sr-Latn-RS"/>
                        <m:t>HappyMan</m:t>
                      </m:r>
                      <m:r>
                        <a:rPr lang="sr-Latn-RS" i="1">
                          <a:latin typeface="Cambria Math"/>
                          <a:ea typeface="Cambria Math"/>
                        </a:rPr>
                        <m:t>≡ </m:t>
                      </m:r>
                      <m:r>
                        <m:rPr>
                          <m:nor/>
                        </m:rPr>
                        <a:rPr lang="en-GB"/>
                        <m:t>Human</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a:rPr lang="en-GB" i="1">
                          <a:latin typeface="Cambria Math"/>
                          <a:ea typeface="Cambria Math"/>
                        </a:rPr>
                        <m:t>¬</m:t>
                      </m:r>
                      <m:r>
                        <m:rPr>
                          <m:nor/>
                        </m:rPr>
                        <a:rPr lang="en-GB"/>
                        <m:t>Female</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married</m:t>
                      </m:r>
                      <m:r>
                        <m:rPr>
                          <m:nor/>
                        </m:rPr>
                        <a:rPr lang="en-GB" i="1"/>
                        <m:t>.</m:t>
                      </m:r>
                      <m:r>
                        <m:rPr>
                          <m:nor/>
                        </m:rPr>
                        <a:rPr lang="en-GB"/>
                        <m:t>Doctor</m:t>
                      </m:r>
                      <m:r>
                        <a:rPr lang="sr-Latn-RS" i="1">
                          <a:latin typeface="Cambria Math"/>
                        </a:rPr>
                        <m:t>)</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hasChild</m:t>
                      </m:r>
                      <m:r>
                        <m:rPr>
                          <m:nor/>
                        </m:rPr>
                        <a:rPr lang="en-GB" i="1"/>
                        <m:t>.</m:t>
                      </m:r>
                      <m:r>
                        <m:rPr>
                          <m:nor/>
                        </m:rPr>
                        <a:rPr lang="en-GB"/>
                        <m:t>(</m:t>
                      </m:r>
                      <m:r>
                        <m:rPr>
                          <m:nor/>
                        </m:rPr>
                        <a:rPr lang="en-GB"/>
                        <m:t>Doctor</m:t>
                      </m:r>
                      <m:r>
                        <m:rPr>
                          <m:nor/>
                        </m:rPr>
                        <a:rPr lang="en-GB"/>
                        <m:t> </m:t>
                      </m:r>
                      <m:r>
                        <a:rPr lang="en-GB" i="1">
                          <a:latin typeface="Cambria Math"/>
                          <a:ea typeface="Cambria Math"/>
                        </a:rPr>
                        <m:t>⊔</m:t>
                      </m:r>
                      <m:r>
                        <m:rPr>
                          <m:nor/>
                        </m:rPr>
                        <a:rPr lang="en-GB"/>
                        <m:t>Professor</m:t>
                      </m:r>
                      <m:r>
                        <m:rPr>
                          <m:nor/>
                        </m:rPr>
                        <a:rPr lang="en-GB"/>
                        <m:t>))</m:t>
                      </m:r>
                    </m:oMath>
                  </m:oMathPara>
                </a14:m>
                <a:endParaRPr lang="sr-Latn-RS" dirty="0"/>
              </a:p>
              <a:p>
                <a:pPr marL="0" indent="0">
                  <a:buNone/>
                </a:pPr>
                <a:r>
                  <a:rPr lang="sr-Latn-RS" b="1" dirty="0" smtClean="0"/>
                  <a:t>ABox:</a:t>
                </a:r>
              </a:p>
              <a:p>
                <a:pPr marL="0" indent="0" algn="ctr">
                  <a:buNone/>
                </a:pPr>
                <a:r>
                  <a:rPr lang="en-GB" dirty="0" err="1"/>
                  <a:t>HappyMan</a:t>
                </a:r>
                <a:r>
                  <a:rPr lang="en-GB" i="1" dirty="0"/>
                  <a:t>(</a:t>
                </a:r>
                <a:r>
                  <a:rPr lang="en-GB" dirty="0"/>
                  <a:t>BOB</a:t>
                </a:r>
                <a:r>
                  <a:rPr lang="en-GB" i="1" dirty="0"/>
                  <a:t>)</a:t>
                </a:r>
                <a:r>
                  <a:rPr lang="sr-Latn-RS" i="1" dirty="0" smtClean="0"/>
                  <a:t>, </a:t>
                </a:r>
                <a:r>
                  <a:rPr lang="en-GB" dirty="0" err="1" smtClean="0"/>
                  <a:t>hasChild</a:t>
                </a:r>
                <a:r>
                  <a:rPr lang="en-GB" i="1" dirty="0" smtClean="0"/>
                  <a:t>(</a:t>
                </a:r>
                <a:r>
                  <a:rPr lang="en-GB" dirty="0" smtClean="0"/>
                  <a:t>BOB</a:t>
                </a:r>
                <a:r>
                  <a:rPr lang="en-GB" i="1" dirty="0" smtClean="0"/>
                  <a:t>,</a:t>
                </a:r>
                <a:r>
                  <a:rPr lang="en-GB" dirty="0" smtClean="0"/>
                  <a:t>MARY</a:t>
                </a:r>
                <a:r>
                  <a:rPr lang="en-GB" i="1" dirty="0"/>
                  <a:t>)</a:t>
                </a:r>
                <a:r>
                  <a:rPr lang="sr-Latn-RS" i="1" dirty="0"/>
                  <a:t>, </a:t>
                </a:r>
                <a:r>
                  <a:rPr lang="en-GB" dirty="0"/>
                  <a:t>￢Doctor</a:t>
                </a:r>
                <a:r>
                  <a:rPr lang="en-GB" i="1" dirty="0"/>
                  <a:t>(</a:t>
                </a:r>
                <a:r>
                  <a:rPr lang="en-GB" dirty="0"/>
                  <a:t>MARY</a:t>
                </a:r>
                <a:r>
                  <a:rPr lang="en-GB" i="1" dirty="0" smtClean="0"/>
                  <a:t>)</a:t>
                </a:r>
                <a:endParaRPr lang="en-GB" dirty="0"/>
              </a:p>
              <a:p>
                <a:pPr marL="0" indent="0">
                  <a:buNone/>
                </a:pPr>
                <a:r>
                  <a:rPr lang="sr-Latn-RS" b="1" dirty="0" smtClean="0"/>
                  <a:t>Zaključak:</a:t>
                </a:r>
                <a:r>
                  <a:rPr lang="sr-Latn-RS" dirty="0" smtClean="0"/>
                  <a:t> </a:t>
                </a:r>
                <a:r>
                  <a:rPr lang="sr-Latn-RS" i="1" dirty="0" smtClean="0"/>
                  <a:t>MARY</a:t>
                </a:r>
                <a:r>
                  <a:rPr lang="sr-Latn-RS" dirty="0" smtClean="0"/>
                  <a:t> je instanca koncepta </a:t>
                </a:r>
                <a:r>
                  <a:rPr lang="sr-Latn-RS" i="1" dirty="0" smtClean="0"/>
                  <a:t>Professor</a:t>
                </a:r>
              </a:p>
              <a:p>
                <a:pPr marL="0" indent="0">
                  <a:buNone/>
                </a:pPr>
                <a:r>
                  <a:rPr lang="sr-Latn-RS" b="1" dirty="0" smtClean="0"/>
                  <a:t>Objašnjenje: </a:t>
                </a:r>
              </a:p>
              <a:p>
                <a:r>
                  <a:rPr lang="sr-Latn-RS" dirty="0" smtClean="0"/>
                  <a:t>BOB je instanca koncepta HappyMan; </a:t>
                </a:r>
              </a:p>
              <a:p>
                <a:r>
                  <a:rPr lang="sr-Latn-RS" dirty="0" smtClean="0"/>
                  <a:t>Svi individuali sa kojima je BOB u relaciji hasChild su instance ili koncepta Doctor ili koncepta Professor; </a:t>
                </a:r>
              </a:p>
              <a:p>
                <a:r>
                  <a:rPr lang="sr-Latn-RS" dirty="0" smtClean="0"/>
                  <a:t>MARY nije instanca koncepta Doctor; </a:t>
                </a:r>
              </a:p>
              <a:p>
                <a:r>
                  <a:rPr lang="sr-Latn-RS" dirty="0" smtClean="0"/>
                  <a:t>znači </a:t>
                </a:r>
                <a:r>
                  <a:rPr lang="sr-Latn-RS" b="1" i="1" dirty="0"/>
                  <a:t>MARY</a:t>
                </a:r>
                <a:r>
                  <a:rPr lang="sr-Latn-RS" b="1" dirty="0"/>
                  <a:t> je instanca koncepta </a:t>
                </a:r>
                <a:r>
                  <a:rPr lang="sr-Latn-RS" b="1" i="1" dirty="0"/>
                  <a:t>Professor</a:t>
                </a:r>
                <a:endParaRPr lang="sr-Latn-RS" b="1" dirty="0" smtClean="0"/>
              </a:p>
              <a:p>
                <a:pPr marL="457200" lvl="1" indent="0">
                  <a:buNone/>
                </a:pPr>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41" t="-1887"/>
                </a:stretch>
              </a:blipFill>
            </p:spPr>
            <p:txBody>
              <a:bodyPr/>
              <a:lstStyle/>
              <a:p>
                <a:r>
                  <a:rPr lang="en-GB">
                    <a:noFill/>
                  </a:rPr>
                  <a:t> </a:t>
                </a:r>
              </a:p>
            </p:txBody>
          </p:sp>
        </mc:Fallback>
      </mc:AlternateContent>
    </p:spTree>
    <p:extLst>
      <p:ext uri="{BB962C8B-B14F-4D97-AF65-F5344CB8AC3E}">
        <p14:creationId xmlns:p14="http://schemas.microsoft.com/office/powerpoint/2010/main" val="21027687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Algoritam konzistentnosti</a:t>
            </a:r>
            <a:endParaRPr lang="en-GB" dirty="0"/>
          </a:p>
        </p:txBody>
      </p:sp>
      <p:sp>
        <p:nvSpPr>
          <p:cNvPr id="3" name="Content Placeholder 2"/>
          <p:cNvSpPr>
            <a:spLocks noGrp="1"/>
          </p:cNvSpPr>
          <p:nvPr>
            <p:ph idx="1"/>
          </p:nvPr>
        </p:nvSpPr>
        <p:spPr/>
        <p:txBody>
          <a:bodyPr/>
          <a:lstStyle/>
          <a:p>
            <a:r>
              <a:rPr lang="sr-Latn-RS" dirty="0" smtClean="0"/>
              <a:t>Proverava da li je baza znanja (ABox i TBox) u konzistentnom stanju</a:t>
            </a:r>
            <a:endParaRPr lang="en-GB" dirty="0"/>
          </a:p>
        </p:txBody>
      </p:sp>
    </p:spTree>
    <p:extLst>
      <p:ext uri="{BB962C8B-B14F-4D97-AF65-F5344CB8AC3E}">
        <p14:creationId xmlns:p14="http://schemas.microsoft.com/office/powerpoint/2010/main" val="871023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Primer</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0" indent="0">
                  <a:buNone/>
                </a:pPr>
                <a:r>
                  <a:rPr lang="sr-Latn-RS" b="1" dirty="0"/>
                  <a:t>TBox:</a:t>
                </a:r>
              </a:p>
              <a:p>
                <a:pPr marL="0" indent="0">
                  <a:buNone/>
                </a:pPr>
                <a14:m>
                  <m:oMathPara xmlns:m="http://schemas.openxmlformats.org/officeDocument/2006/math">
                    <m:oMathParaPr>
                      <m:jc m:val="centerGroup"/>
                    </m:oMathParaPr>
                    <m:oMath xmlns:m="http://schemas.openxmlformats.org/officeDocument/2006/math">
                      <m:r>
                        <m:rPr>
                          <m:nor/>
                        </m:rPr>
                        <a:rPr lang="sr-Latn-RS"/>
                        <m:t>HappyMan</m:t>
                      </m:r>
                      <m:r>
                        <a:rPr lang="sr-Latn-RS" i="1">
                          <a:latin typeface="Cambria Math"/>
                          <a:ea typeface="Cambria Math"/>
                        </a:rPr>
                        <m:t>≡ </m:t>
                      </m:r>
                      <m:r>
                        <m:rPr>
                          <m:nor/>
                        </m:rPr>
                        <a:rPr lang="en-GB"/>
                        <m:t>Human</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a:rPr lang="en-GB" i="1">
                          <a:latin typeface="Cambria Math"/>
                          <a:ea typeface="Cambria Math"/>
                        </a:rPr>
                        <m:t>¬</m:t>
                      </m:r>
                      <m:r>
                        <m:rPr>
                          <m:nor/>
                        </m:rPr>
                        <a:rPr lang="en-GB"/>
                        <m:t>Female</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married</m:t>
                      </m:r>
                      <m:r>
                        <m:rPr>
                          <m:nor/>
                        </m:rPr>
                        <a:rPr lang="en-GB" i="1"/>
                        <m:t>.</m:t>
                      </m:r>
                      <m:r>
                        <m:rPr>
                          <m:nor/>
                        </m:rPr>
                        <a:rPr lang="en-GB"/>
                        <m:t>Doctor</m:t>
                      </m:r>
                      <m:r>
                        <a:rPr lang="sr-Latn-RS" i="1">
                          <a:latin typeface="Cambria Math"/>
                        </a:rPr>
                        <m:t>)</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hasChild</m:t>
                      </m:r>
                      <m:r>
                        <m:rPr>
                          <m:nor/>
                        </m:rPr>
                        <a:rPr lang="en-GB" i="1"/>
                        <m:t>.</m:t>
                      </m:r>
                      <m:r>
                        <m:rPr>
                          <m:nor/>
                        </m:rPr>
                        <a:rPr lang="en-GB"/>
                        <m:t>(</m:t>
                      </m:r>
                      <m:r>
                        <m:rPr>
                          <m:nor/>
                        </m:rPr>
                        <a:rPr lang="en-GB"/>
                        <m:t>Doctor</m:t>
                      </m:r>
                      <m:r>
                        <m:rPr>
                          <m:nor/>
                        </m:rPr>
                        <a:rPr lang="en-GB"/>
                        <m:t> </m:t>
                      </m:r>
                      <m:r>
                        <a:rPr lang="en-GB" i="1">
                          <a:latin typeface="Cambria Math"/>
                          <a:ea typeface="Cambria Math"/>
                        </a:rPr>
                        <m:t>⊔</m:t>
                      </m:r>
                      <m:r>
                        <m:rPr>
                          <m:nor/>
                        </m:rPr>
                        <a:rPr lang="en-GB"/>
                        <m:t>Professor</m:t>
                      </m:r>
                      <m:r>
                        <m:rPr>
                          <m:nor/>
                        </m:rPr>
                        <a:rPr lang="en-GB"/>
                        <m:t>))</m:t>
                      </m:r>
                    </m:oMath>
                  </m:oMathPara>
                </a14:m>
                <a:endParaRPr lang="sr-Latn-RS" dirty="0"/>
              </a:p>
              <a:p>
                <a:pPr marL="0" indent="0">
                  <a:buNone/>
                </a:pPr>
                <a:r>
                  <a:rPr lang="sr-Latn-RS" b="1" dirty="0"/>
                  <a:t>ABox:</a:t>
                </a:r>
              </a:p>
              <a:p>
                <a:pPr marL="0" indent="0" algn="ctr">
                  <a:buNone/>
                </a:pPr>
                <a:r>
                  <a:rPr lang="en-GB" dirty="0" err="1"/>
                  <a:t>HappyMan</a:t>
                </a:r>
                <a:r>
                  <a:rPr lang="en-GB" i="1" dirty="0"/>
                  <a:t>(</a:t>
                </a:r>
                <a:r>
                  <a:rPr lang="en-GB" dirty="0"/>
                  <a:t>BOB</a:t>
                </a:r>
                <a:r>
                  <a:rPr lang="en-GB" i="1" dirty="0"/>
                  <a:t>)</a:t>
                </a:r>
                <a:r>
                  <a:rPr lang="sr-Latn-RS" i="1" dirty="0"/>
                  <a:t>, </a:t>
                </a:r>
                <a:r>
                  <a:rPr lang="en-GB" dirty="0" err="1"/>
                  <a:t>hasChild</a:t>
                </a:r>
                <a:r>
                  <a:rPr lang="en-GB" i="1" dirty="0"/>
                  <a:t>(</a:t>
                </a:r>
                <a:r>
                  <a:rPr lang="en-GB" dirty="0"/>
                  <a:t>BOB</a:t>
                </a:r>
                <a:r>
                  <a:rPr lang="en-GB" i="1" dirty="0"/>
                  <a:t>,</a:t>
                </a:r>
                <a:r>
                  <a:rPr lang="en-GB" dirty="0"/>
                  <a:t>MARY</a:t>
                </a:r>
                <a:r>
                  <a:rPr lang="en-GB" i="1" dirty="0"/>
                  <a:t>)</a:t>
                </a:r>
                <a:r>
                  <a:rPr lang="sr-Latn-RS" i="1" dirty="0"/>
                  <a:t>, </a:t>
                </a:r>
                <a:r>
                  <a:rPr lang="en-GB" dirty="0"/>
                  <a:t>￢Doctor</a:t>
                </a:r>
                <a:r>
                  <a:rPr lang="en-GB" i="1" dirty="0"/>
                  <a:t>(</a:t>
                </a:r>
                <a:r>
                  <a:rPr lang="en-GB" dirty="0"/>
                  <a:t>MARY</a:t>
                </a:r>
                <a:r>
                  <a:rPr lang="en-GB" i="1" dirty="0" smtClean="0"/>
                  <a:t>)</a:t>
                </a:r>
                <a:r>
                  <a:rPr lang="sr-Latn-RS" i="1" dirty="0" smtClean="0"/>
                  <a:t>, </a:t>
                </a:r>
                <a:r>
                  <a:rPr lang="en-GB" b="1" dirty="0" smtClean="0"/>
                  <a:t>￢</a:t>
                </a:r>
                <a:r>
                  <a:rPr lang="sr-Latn-RS" b="1" dirty="0" smtClean="0"/>
                  <a:t>Professor</a:t>
                </a:r>
                <a:r>
                  <a:rPr lang="en-GB" b="1" i="1" dirty="0" smtClean="0"/>
                  <a:t>(</a:t>
                </a:r>
                <a:r>
                  <a:rPr lang="en-GB" b="1" dirty="0" smtClean="0"/>
                  <a:t>MARY</a:t>
                </a:r>
                <a:r>
                  <a:rPr lang="en-GB" b="1" i="1" dirty="0"/>
                  <a:t>)</a:t>
                </a:r>
                <a:endParaRPr lang="en-GB" b="1" dirty="0"/>
              </a:p>
              <a:p>
                <a:pPr marL="0" indent="0">
                  <a:buNone/>
                </a:pPr>
                <a:r>
                  <a:rPr lang="sr-Latn-RS" b="1" dirty="0" smtClean="0"/>
                  <a:t>Zaključak:</a:t>
                </a:r>
                <a:r>
                  <a:rPr lang="sr-Latn-RS" dirty="0" smtClean="0"/>
                  <a:t> Baza znanja je nekonzistentna</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704" t="-1617" b="-3235"/>
                </a:stretch>
              </a:blipFill>
            </p:spPr>
            <p:txBody>
              <a:bodyPr/>
              <a:lstStyle/>
              <a:p>
                <a:r>
                  <a:rPr lang="en-GB">
                    <a:noFill/>
                  </a:rPr>
                  <a:t> </a:t>
                </a:r>
              </a:p>
            </p:txBody>
          </p:sp>
        </mc:Fallback>
      </mc:AlternateContent>
    </p:spTree>
    <p:extLst>
      <p:ext uri="{BB962C8B-B14F-4D97-AF65-F5344CB8AC3E}">
        <p14:creationId xmlns:p14="http://schemas.microsoft.com/office/powerpoint/2010/main" val="179165177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Zahtevi od DL sistema</a:t>
            </a:r>
            <a:endParaRPr lang="en-GB" dirty="0"/>
          </a:p>
        </p:txBody>
      </p:sp>
      <p:sp>
        <p:nvSpPr>
          <p:cNvPr id="3" name="Content Placeholder 2"/>
          <p:cNvSpPr>
            <a:spLocks noGrp="1"/>
          </p:cNvSpPr>
          <p:nvPr>
            <p:ph idx="1"/>
          </p:nvPr>
        </p:nvSpPr>
        <p:spPr/>
        <p:txBody>
          <a:bodyPr>
            <a:normAutofit fontScale="85000" lnSpcReduction="20000"/>
          </a:bodyPr>
          <a:lstStyle/>
          <a:p>
            <a:r>
              <a:rPr lang="sr-Latn-RS" dirty="0" smtClean="0"/>
              <a:t>Agloritmi zaključivanja trebaju makar da budu </a:t>
            </a:r>
            <a:r>
              <a:rPr lang="sr-Latn-RS" b="1" dirty="0" smtClean="0"/>
              <a:t>odlučivi</a:t>
            </a:r>
          </a:p>
          <a:p>
            <a:r>
              <a:rPr lang="sr-Latn-RS" dirty="0" smtClean="0"/>
              <a:t>Da bi bili upotrebljivi u realnim situacijama trebaju da budu </a:t>
            </a:r>
            <a:r>
              <a:rPr lang="sr-Latn-RS" b="1" dirty="0" smtClean="0"/>
              <a:t>niske složenosti</a:t>
            </a:r>
          </a:p>
          <a:p>
            <a:pPr lvl="1"/>
            <a:r>
              <a:rPr lang="sr-Latn-RS" dirty="0" smtClean="0"/>
              <a:t>Uvodi ograničenja u ekspresivnost DL sistema</a:t>
            </a:r>
          </a:p>
          <a:p>
            <a:r>
              <a:rPr lang="sr-Latn-RS" dirty="0" smtClean="0"/>
              <a:t>Moraju da budu dovoljno ekspresivni da bi mogli da se koriste za opis domena</a:t>
            </a:r>
          </a:p>
          <a:p>
            <a:r>
              <a:rPr lang="sr-Latn-RS" dirty="0" smtClean="0"/>
              <a:t>Često sadrže i proširenja koja nisu iz domena logike prvog reda</a:t>
            </a:r>
          </a:p>
          <a:p>
            <a:pPr lvl="1"/>
            <a:r>
              <a:rPr lang="sr-Latn-RS" dirty="0" smtClean="0"/>
              <a:t>Modalni i temporalni operatori</a:t>
            </a:r>
          </a:p>
          <a:p>
            <a:pPr lvl="1"/>
            <a:r>
              <a:rPr lang="sr-Latn-RS" dirty="0" smtClean="0"/>
              <a:t>Fazi DL</a:t>
            </a:r>
          </a:p>
          <a:p>
            <a:pPr lvl="1"/>
            <a:r>
              <a:rPr lang="sr-Latn-RS" dirty="0" smtClean="0"/>
              <a:t>Probabilističke DL</a:t>
            </a:r>
          </a:p>
          <a:p>
            <a:pPr lvl="1"/>
            <a:endParaRPr lang="en-GB" dirty="0"/>
          </a:p>
        </p:txBody>
      </p:sp>
    </p:spTree>
    <p:extLst>
      <p:ext uri="{BB962C8B-B14F-4D97-AF65-F5344CB8AC3E}">
        <p14:creationId xmlns:p14="http://schemas.microsoft.com/office/powerpoint/2010/main" val="130239298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Razvoj deskriptivne logike</a:t>
            </a:r>
            <a:endParaRPr lang="en-GB" dirty="0"/>
          </a:p>
        </p:txBody>
      </p:sp>
      <p:sp>
        <p:nvSpPr>
          <p:cNvPr id="3" name="Content Placeholder 2"/>
          <p:cNvSpPr>
            <a:spLocks noGrp="1"/>
          </p:cNvSpPr>
          <p:nvPr>
            <p:ph idx="1"/>
          </p:nvPr>
        </p:nvSpPr>
        <p:spPr/>
        <p:txBody>
          <a:bodyPr/>
          <a:lstStyle/>
          <a:p>
            <a:r>
              <a:rPr lang="sr-Latn-RS" dirty="0" smtClean="0"/>
              <a:t>Faza 0 (1965-1980)</a:t>
            </a:r>
          </a:p>
          <a:p>
            <a:pPr lvl="1"/>
            <a:r>
              <a:rPr lang="sr-Latn-RS" dirty="0" smtClean="0"/>
              <a:t>Pre nastanka deskriptivne logike</a:t>
            </a:r>
          </a:p>
          <a:p>
            <a:pPr lvl="1"/>
            <a:r>
              <a:rPr lang="sr-Latn-RS" dirty="0" smtClean="0"/>
              <a:t>Dominiraju  semantičke mreže i frejmovi</a:t>
            </a:r>
          </a:p>
          <a:p>
            <a:pPr lvl="1"/>
            <a:r>
              <a:rPr lang="sr-Latn-RS" dirty="0" smtClean="0"/>
              <a:t>Nedostatak formalne semantike</a:t>
            </a:r>
          </a:p>
          <a:p>
            <a:pPr lvl="1"/>
            <a:r>
              <a:rPr lang="sr-Latn-RS" dirty="0" smtClean="0"/>
              <a:t>Ovaj problem je prevaziđen Brahmanovim </a:t>
            </a:r>
            <a:r>
              <a:rPr lang="sr-Latn-RS" i="1" dirty="0" smtClean="0"/>
              <a:t>struktuiranim mrežama nasleđivanja</a:t>
            </a:r>
            <a:r>
              <a:rPr lang="sr-Latn-RS" dirty="0" smtClean="0"/>
              <a:t> koje su korišćenje u KL-ONE, prvom DL sistemu</a:t>
            </a:r>
            <a:endParaRPr lang="en-GB" dirty="0"/>
          </a:p>
        </p:txBody>
      </p:sp>
    </p:spTree>
    <p:extLst>
      <p:ext uri="{BB962C8B-B14F-4D97-AF65-F5344CB8AC3E}">
        <p14:creationId xmlns:p14="http://schemas.microsoft.com/office/powerpoint/2010/main" val="24012371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eaLnBrk="1" hangingPunct="1"/>
            <a:r>
              <a:rPr lang="sr-Latn-RS" dirty="0" smtClean="0"/>
              <a:t>Primer pravila</a:t>
            </a:r>
            <a:endParaRPr lang="el-GR" dirty="0" smtClean="0"/>
          </a:p>
        </p:txBody>
      </p:sp>
      <p:sp>
        <p:nvSpPr>
          <p:cNvPr id="9219" name="Rectangle 3"/>
          <p:cNvSpPr>
            <a:spLocks noGrp="1" noChangeArrowheads="1"/>
          </p:cNvSpPr>
          <p:nvPr>
            <p:ph type="body" idx="1"/>
          </p:nvPr>
        </p:nvSpPr>
        <p:spPr>
          <a:xfrm>
            <a:off x="984738" y="1827214"/>
            <a:ext cx="7877908" cy="4586287"/>
          </a:xfrm>
        </p:spPr>
        <p:txBody>
          <a:bodyPr>
            <a:normAutofit lnSpcReduction="10000"/>
          </a:bodyPr>
          <a:lstStyle/>
          <a:p>
            <a:pPr eaLnBrk="1" hangingPunct="1">
              <a:lnSpc>
                <a:spcPct val="90000"/>
              </a:lnSpc>
            </a:pPr>
            <a:r>
              <a:rPr lang="en-US" dirty="0" smtClean="0"/>
              <a:t>R0:</a:t>
            </a:r>
          </a:p>
          <a:p>
            <a:pPr lvl="1" eaLnBrk="1" hangingPunct="1">
              <a:lnSpc>
                <a:spcPct val="90000"/>
              </a:lnSpc>
            </a:pPr>
            <a:r>
              <a:rPr lang="en-US" dirty="0" smtClean="0"/>
              <a:t>IF (bill </a:t>
            </a:r>
            <a:r>
              <a:rPr lang="en-US" dirty="0" smtClean="0">
                <a:sym typeface="Symbol" pitchFamily="18" charset="2"/>
              </a:rPr>
              <a:t> name mortgage  status due  		    amount 500)</a:t>
            </a:r>
          </a:p>
          <a:p>
            <a:pPr lvl="1" eaLnBrk="1" hangingPunct="1">
              <a:lnSpc>
                <a:spcPct val="90000"/>
              </a:lnSpc>
              <a:buFont typeface="Wingdings" pitchFamily="2" charset="2"/>
              <a:buNone/>
            </a:pPr>
            <a:r>
              <a:rPr lang="en-US" dirty="0" smtClean="0">
                <a:sym typeface="Symbol" pitchFamily="18" charset="2"/>
              </a:rPr>
              <a:t>	AND (account  name checking  balance 500)</a:t>
            </a:r>
          </a:p>
          <a:p>
            <a:pPr lvl="1" eaLnBrk="1" hangingPunct="1">
              <a:lnSpc>
                <a:spcPct val="90000"/>
              </a:lnSpc>
              <a:buFont typeface="Wingdings" pitchFamily="2" charset="2"/>
              <a:buNone/>
            </a:pPr>
            <a:r>
              <a:rPr lang="en-US" dirty="0" smtClean="0">
                <a:sym typeface="Symbol" pitchFamily="18" charset="2"/>
              </a:rPr>
              <a:t>	THEN (assert (pay  item mortgage))</a:t>
            </a:r>
          </a:p>
          <a:p>
            <a:pPr lvl="1" eaLnBrk="1" hangingPunct="1">
              <a:lnSpc>
                <a:spcPct val="90000"/>
              </a:lnSpc>
              <a:buFont typeface="Wingdings" pitchFamily="2" charset="2"/>
              <a:buNone/>
            </a:pPr>
            <a:r>
              <a:rPr lang="en-US" dirty="0" smtClean="0">
                <a:sym typeface="Symbol" pitchFamily="18" charset="2"/>
              </a:rPr>
              <a:t>	AND (remove (bill  name mortgage  status 		       due  amount 500))</a:t>
            </a:r>
          </a:p>
          <a:p>
            <a:pPr lvl="1" eaLnBrk="1" hangingPunct="1">
              <a:lnSpc>
                <a:spcPct val="90000"/>
              </a:lnSpc>
              <a:buFont typeface="Wingdings" pitchFamily="2" charset="2"/>
              <a:buNone/>
            </a:pPr>
            <a:r>
              <a:rPr lang="en-US" dirty="0" smtClean="0">
                <a:sym typeface="Symbol" pitchFamily="18" charset="2"/>
              </a:rPr>
              <a:t>	AND (remove (account  name checking  		       balance 500))</a:t>
            </a:r>
          </a:p>
          <a:p>
            <a:pPr lvl="1" eaLnBrk="1" hangingPunct="1">
              <a:lnSpc>
                <a:spcPct val="90000"/>
              </a:lnSpc>
              <a:buFont typeface="Wingdings" pitchFamily="2" charset="2"/>
              <a:buNone/>
            </a:pPr>
            <a:r>
              <a:rPr lang="en-US" dirty="0" smtClean="0">
                <a:sym typeface="Symbol" pitchFamily="18" charset="2"/>
              </a:rPr>
              <a:t>	AND (assert (account  name checking  		       balance 0))</a:t>
            </a:r>
          </a:p>
        </p:txBody>
      </p:sp>
    </p:spTree>
    <p:extLst>
      <p:ext uri="{BB962C8B-B14F-4D97-AF65-F5344CB8AC3E}">
        <p14:creationId xmlns:p14="http://schemas.microsoft.com/office/powerpoint/2010/main" val="204486191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Razvoj deskriptivne logike</a:t>
            </a:r>
            <a:endParaRPr lang="en-GB" dirty="0"/>
          </a:p>
        </p:txBody>
      </p:sp>
      <p:sp>
        <p:nvSpPr>
          <p:cNvPr id="3" name="Content Placeholder 2"/>
          <p:cNvSpPr>
            <a:spLocks noGrp="1"/>
          </p:cNvSpPr>
          <p:nvPr>
            <p:ph idx="1"/>
          </p:nvPr>
        </p:nvSpPr>
        <p:spPr/>
        <p:txBody>
          <a:bodyPr>
            <a:normAutofit fontScale="70000" lnSpcReduction="20000"/>
          </a:bodyPr>
          <a:lstStyle/>
          <a:p>
            <a:r>
              <a:rPr lang="sr-Latn-RS" dirty="0" smtClean="0"/>
              <a:t>Faza 1 (1980-1990)</a:t>
            </a:r>
          </a:p>
          <a:p>
            <a:pPr lvl="1"/>
            <a:r>
              <a:rPr lang="sr-Latn-RS" dirty="0" smtClean="0"/>
              <a:t>Implementacija DL sistema</a:t>
            </a:r>
          </a:p>
          <a:p>
            <a:pPr lvl="2"/>
            <a:r>
              <a:rPr lang="en-GB" dirty="0"/>
              <a:t>KL-ONE, K-REP, KRYPTON, BACK, </a:t>
            </a:r>
            <a:r>
              <a:rPr lang="en-GB" dirty="0" smtClean="0"/>
              <a:t>LOOM</a:t>
            </a:r>
            <a:endParaRPr lang="sr-Latn-RS" dirty="0" smtClean="0"/>
          </a:p>
          <a:p>
            <a:pPr lvl="1"/>
            <a:r>
              <a:rPr lang="sr-Latn-RS" dirty="0" smtClean="0"/>
              <a:t>Ovi sistemi </a:t>
            </a:r>
          </a:p>
          <a:p>
            <a:pPr lvl="2"/>
            <a:r>
              <a:rPr lang="sr-Latn-RS" dirty="0" smtClean="0"/>
              <a:t>koriste </a:t>
            </a:r>
            <a:r>
              <a:rPr lang="sr-Latn-RS" i="1" dirty="0" smtClean="0"/>
              <a:t>algoritme strukturnog obuhvatanja</a:t>
            </a:r>
            <a:r>
              <a:rPr lang="sr-Latn-RS" dirty="0" smtClean="0"/>
              <a:t> (</a:t>
            </a:r>
            <a:r>
              <a:rPr lang="en-GB" i="1" dirty="0"/>
              <a:t>structural </a:t>
            </a:r>
            <a:r>
              <a:rPr lang="en-GB" i="1" dirty="0" err="1"/>
              <a:t>subsumption</a:t>
            </a:r>
            <a:r>
              <a:rPr lang="en-GB" i="1" dirty="0"/>
              <a:t> algorithms</a:t>
            </a:r>
            <a:r>
              <a:rPr lang="sr-Latn-RS" dirty="0" smtClean="0"/>
              <a:t>)</a:t>
            </a:r>
          </a:p>
          <a:p>
            <a:pPr lvl="2"/>
            <a:r>
              <a:rPr lang="sr-Latn-RS" dirty="0" smtClean="0"/>
              <a:t>Normalizuju deskripcije koncepata i rekurzivno porede sintaktičke strukture normalizovanih deskripcija</a:t>
            </a:r>
          </a:p>
          <a:p>
            <a:pPr lvl="2"/>
            <a:r>
              <a:rPr lang="sr-Latn-RS" dirty="0" smtClean="0"/>
              <a:t>Imaju adekvatnu složenost (polinomijalnu)</a:t>
            </a:r>
          </a:p>
          <a:p>
            <a:pPr lvl="2"/>
            <a:r>
              <a:rPr lang="sr-Latn-RS" dirty="0" smtClean="0"/>
              <a:t>Kompletni su samo za neekspresivne deskriptivne logike</a:t>
            </a:r>
          </a:p>
          <a:p>
            <a:pPr lvl="3"/>
            <a:r>
              <a:rPr lang="sr-Latn-RS" dirty="0" smtClean="0"/>
              <a:t>Za ekspresivnije logike ne mogu da detektuju sve relacije obuhvatanja/instanciranja</a:t>
            </a:r>
          </a:p>
          <a:p>
            <a:pPr lvl="1"/>
            <a:r>
              <a:rPr lang="sr-Latn-RS" dirty="0" smtClean="0"/>
              <a:t>Data je formalna logička semantika formalizama reprezentacije znanja</a:t>
            </a:r>
          </a:p>
          <a:p>
            <a:pPr lvl="2"/>
            <a:r>
              <a:rPr lang="sr-Latn-RS" dirty="0" smtClean="0"/>
              <a:t>Omogućeno je istraživanje složenosti i odlučivosti DL sistema</a:t>
            </a:r>
          </a:p>
          <a:p>
            <a:pPr lvl="1"/>
            <a:r>
              <a:rPr lang="sr-Latn-RS" dirty="0" smtClean="0"/>
              <a:t>Prvi DL sistem koji se koristio u industriji – CLASSIC – sa pažiljivo „skrojenom“ ekspresivnošću DL</a:t>
            </a:r>
          </a:p>
          <a:p>
            <a:pPr lvl="1"/>
            <a:endParaRPr lang="sr-Latn-RS" dirty="0" smtClean="0"/>
          </a:p>
        </p:txBody>
      </p:sp>
    </p:spTree>
    <p:extLst>
      <p:ext uri="{BB962C8B-B14F-4D97-AF65-F5344CB8AC3E}">
        <p14:creationId xmlns:p14="http://schemas.microsoft.com/office/powerpoint/2010/main" val="169772452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Razvoj deskriptivne logike</a:t>
            </a:r>
            <a:endParaRPr lang="en-GB" dirty="0"/>
          </a:p>
        </p:txBody>
      </p:sp>
      <p:sp>
        <p:nvSpPr>
          <p:cNvPr id="3" name="Content Placeholder 2"/>
          <p:cNvSpPr>
            <a:spLocks noGrp="1"/>
          </p:cNvSpPr>
          <p:nvPr>
            <p:ph idx="1"/>
          </p:nvPr>
        </p:nvSpPr>
        <p:spPr/>
        <p:txBody>
          <a:bodyPr>
            <a:normAutofit fontScale="70000" lnSpcReduction="20000"/>
          </a:bodyPr>
          <a:lstStyle/>
          <a:p>
            <a:r>
              <a:rPr lang="sr-Latn-RS" dirty="0" smtClean="0"/>
              <a:t>Faza 2 (1990-1995)</a:t>
            </a:r>
          </a:p>
          <a:p>
            <a:pPr lvl="1"/>
            <a:r>
              <a:rPr lang="sr-Latn-RS" dirty="0" smtClean="0"/>
              <a:t>Nova algoritamska paradigma u DL - </a:t>
            </a:r>
            <a:r>
              <a:rPr lang="en-GB" i="1" dirty="0"/>
              <a:t>tableau </a:t>
            </a:r>
            <a:r>
              <a:rPr lang="sr-Latn-RS" dirty="0" smtClean="0"/>
              <a:t>algoritmi</a:t>
            </a:r>
          </a:p>
          <a:p>
            <a:pPr lvl="2"/>
            <a:r>
              <a:rPr lang="sr-Latn-RS" dirty="0" smtClean="0"/>
              <a:t>Propoziciono zatvorena DL (DL sa Bulovim operatorima)</a:t>
            </a:r>
          </a:p>
          <a:p>
            <a:pPr lvl="2"/>
            <a:r>
              <a:rPr lang="sr-Latn-RS" dirty="0" smtClean="0"/>
              <a:t>Komletnost čak i za vrlo ekspresivne deskriptivne logike</a:t>
            </a:r>
          </a:p>
          <a:p>
            <a:pPr lvl="2"/>
            <a:r>
              <a:rPr lang="sr-Latn-RS" dirty="0" smtClean="0"/>
              <a:t>Konzistentnost baze znanja određuje se tako što se konstruiše model baze znanja strukturnim dekompozicijama koncepata iz baze </a:t>
            </a:r>
          </a:p>
          <a:p>
            <a:pPr lvl="3"/>
            <a:r>
              <a:rPr lang="sr-Latn-RS" dirty="0" smtClean="0"/>
              <a:t>Izvode se nova ograničenja elemenata ovog modela</a:t>
            </a:r>
          </a:p>
          <a:p>
            <a:pPr lvl="2"/>
            <a:r>
              <a:rPr lang="sr-Latn-RS" dirty="0" smtClean="0"/>
              <a:t>Algoritam se zaustavlja:</a:t>
            </a:r>
          </a:p>
          <a:p>
            <a:pPr lvl="3"/>
            <a:r>
              <a:rPr lang="sr-Latn-RS" dirty="0" smtClean="0"/>
              <a:t>Ili je naišao na nekonzistentnost</a:t>
            </a:r>
          </a:p>
          <a:p>
            <a:pPr lvl="3"/>
            <a:r>
              <a:rPr lang="sr-Latn-RS" dirty="0" smtClean="0"/>
              <a:t>Ili je došao do „kanoničnog“ modela</a:t>
            </a:r>
          </a:p>
          <a:p>
            <a:pPr lvl="2"/>
            <a:r>
              <a:rPr lang="sr-Latn-RS" dirty="0" smtClean="0"/>
              <a:t>U propoziciono zatvorenim DL obuhvatanja i instanciranje mogu da se svedu na problem konzistetnosti</a:t>
            </a:r>
          </a:p>
          <a:p>
            <a:pPr lvl="3"/>
            <a:r>
              <a:rPr lang="sr-Latn-RS" b="1" dirty="0" smtClean="0"/>
              <a:t>Tablo agoritam je dovoljan za implementaciju DL sistema</a:t>
            </a:r>
          </a:p>
          <a:p>
            <a:pPr lvl="1"/>
            <a:r>
              <a:rPr lang="sr-Latn-RS" dirty="0" smtClean="0"/>
              <a:t>Implementacija prvih tablo zasnovanih DL sistema - </a:t>
            </a:r>
            <a:r>
              <a:rPr lang="en-GB" dirty="0"/>
              <a:t>KRIS </a:t>
            </a:r>
            <a:r>
              <a:rPr lang="sr-Latn-RS" dirty="0"/>
              <a:t>i</a:t>
            </a:r>
            <a:r>
              <a:rPr lang="en-GB" dirty="0" smtClean="0"/>
              <a:t> CRACK</a:t>
            </a:r>
            <a:endParaRPr lang="sr-Latn-RS" dirty="0" smtClean="0"/>
          </a:p>
          <a:p>
            <a:pPr lvl="2"/>
            <a:r>
              <a:rPr lang="sr-Latn-RS" dirty="0" smtClean="0"/>
              <a:t>Prihvatljivo ponašanje sistema čak i kada je kompleksnost veća od polinomijalne</a:t>
            </a:r>
          </a:p>
          <a:p>
            <a:pPr lvl="1"/>
            <a:r>
              <a:rPr lang="sr-Latn-RS" dirty="0" smtClean="0"/>
              <a:t>Identifikovanje srodnosti DL sa modalnim logikama</a:t>
            </a:r>
          </a:p>
        </p:txBody>
      </p:sp>
    </p:spTree>
    <p:extLst>
      <p:ext uri="{BB962C8B-B14F-4D97-AF65-F5344CB8AC3E}">
        <p14:creationId xmlns:p14="http://schemas.microsoft.com/office/powerpoint/2010/main" val="76873627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Razvoj deskriptivne logike</a:t>
            </a:r>
            <a:endParaRPr lang="en-GB" dirty="0"/>
          </a:p>
        </p:txBody>
      </p:sp>
      <p:sp>
        <p:nvSpPr>
          <p:cNvPr id="3" name="Content Placeholder 2"/>
          <p:cNvSpPr>
            <a:spLocks noGrp="1"/>
          </p:cNvSpPr>
          <p:nvPr>
            <p:ph idx="1"/>
          </p:nvPr>
        </p:nvSpPr>
        <p:spPr/>
        <p:txBody>
          <a:bodyPr>
            <a:normAutofit/>
          </a:bodyPr>
          <a:lstStyle/>
          <a:p>
            <a:r>
              <a:rPr lang="sr-Latn-RS" dirty="0" smtClean="0"/>
              <a:t>Faza 3 (1995-2000)</a:t>
            </a:r>
          </a:p>
          <a:p>
            <a:pPr lvl="1"/>
            <a:r>
              <a:rPr lang="sr-Latn-RS" dirty="0" smtClean="0"/>
              <a:t>Razvoj procedura rezonovanja za vrlo ekspresivne DL, zasnovanih na tablo algoritmu ili prevođenju u modalne logike</a:t>
            </a:r>
          </a:p>
          <a:p>
            <a:pPr lvl="1"/>
            <a:r>
              <a:rPr lang="sr-Latn-RS" dirty="0"/>
              <a:t>Visoko-optimizovani DL sistemi (FaCT, RACE, </a:t>
            </a:r>
            <a:r>
              <a:rPr lang="sr-Latn-RS" dirty="0" smtClean="0"/>
              <a:t>DLP) upotrebljivi za (neke) velike baze znanja</a:t>
            </a:r>
          </a:p>
          <a:p>
            <a:pPr lvl="1"/>
            <a:r>
              <a:rPr lang="sr-Latn-RS" dirty="0" smtClean="0"/>
              <a:t>Upotreba deskriptivnih logika u oblasti baza podataka (rezonovanje o shemama, optimizacija upita, integracija) </a:t>
            </a:r>
            <a:endParaRPr lang="sr-Latn-RS" dirty="0"/>
          </a:p>
          <a:p>
            <a:pPr lvl="1"/>
            <a:endParaRPr lang="sr-Latn-RS" dirty="0" smtClean="0"/>
          </a:p>
        </p:txBody>
      </p:sp>
    </p:spTree>
    <p:extLst>
      <p:ext uri="{BB962C8B-B14F-4D97-AF65-F5344CB8AC3E}">
        <p14:creationId xmlns:p14="http://schemas.microsoft.com/office/powerpoint/2010/main" val="20985759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Razvoj deskriptivne logike</a:t>
            </a:r>
            <a:endParaRPr lang="en-GB" dirty="0"/>
          </a:p>
        </p:txBody>
      </p:sp>
      <p:sp>
        <p:nvSpPr>
          <p:cNvPr id="3" name="Content Placeholder 2"/>
          <p:cNvSpPr>
            <a:spLocks noGrp="1"/>
          </p:cNvSpPr>
          <p:nvPr>
            <p:ph idx="1"/>
          </p:nvPr>
        </p:nvSpPr>
        <p:spPr/>
        <p:txBody>
          <a:bodyPr>
            <a:normAutofit/>
          </a:bodyPr>
          <a:lstStyle/>
          <a:p>
            <a:r>
              <a:rPr lang="sr-Latn-RS" dirty="0" smtClean="0"/>
              <a:t>Faza 4 (2000-...)</a:t>
            </a:r>
          </a:p>
          <a:p>
            <a:pPr lvl="1"/>
            <a:r>
              <a:rPr lang="sr-Latn-RS" dirty="0" smtClean="0"/>
              <a:t>Primena ostvarenih rezultata</a:t>
            </a:r>
          </a:p>
          <a:p>
            <a:pPr lvl="2"/>
            <a:r>
              <a:rPr lang="sr-Latn-RS" dirty="0" smtClean="0"/>
              <a:t>Semantički Web</a:t>
            </a:r>
          </a:p>
          <a:p>
            <a:pPr lvl="2"/>
            <a:r>
              <a:rPr lang="sr-Latn-RS" smtClean="0"/>
              <a:t>Predstavljanje znanja i integracija u složenim medicinskim i bio-informatičkim sistemima</a:t>
            </a:r>
            <a:endParaRPr lang="sr-Latn-RS" dirty="0"/>
          </a:p>
          <a:p>
            <a:pPr lvl="1"/>
            <a:endParaRPr lang="sr-Latn-RS" dirty="0" smtClean="0"/>
          </a:p>
        </p:txBody>
      </p:sp>
    </p:spTree>
    <p:extLst>
      <p:ext uri="{BB962C8B-B14F-4D97-AF65-F5344CB8AC3E}">
        <p14:creationId xmlns:p14="http://schemas.microsoft.com/office/powerpoint/2010/main" val="124179786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Osnovna DL </a:t>
            </a:r>
            <a:r>
              <a:rPr lang="sr-Latn-RS" i="1" dirty="0" smtClean="0">
                <a:latin typeface="Monotype Corsiva" panose="03010101010201010101" pitchFamily="66" charset="0"/>
              </a:rPr>
              <a:t>ALC</a:t>
            </a:r>
            <a:endParaRPr lang="en-GB" dirty="0">
              <a:latin typeface="Monotype Corsiva" panose="03010101010201010101" pitchFamily="66" charset="0"/>
            </a:endParaRPr>
          </a:p>
        </p:txBody>
      </p:sp>
      <p:sp>
        <p:nvSpPr>
          <p:cNvPr id="3" name="Content Placeholder 2"/>
          <p:cNvSpPr>
            <a:spLocks noGrp="1"/>
          </p:cNvSpPr>
          <p:nvPr>
            <p:ph idx="1"/>
          </p:nvPr>
        </p:nvSpPr>
        <p:spPr/>
        <p:txBody>
          <a:bodyPr/>
          <a:lstStyle/>
          <a:p>
            <a:r>
              <a:rPr lang="sr-Latn-RS" dirty="0" smtClean="0"/>
              <a:t>Skraćeno od </a:t>
            </a:r>
            <a:r>
              <a:rPr lang="en-GB" b="1" i="1" dirty="0">
                <a:latin typeface="Monotype Corsiva" panose="03010101010201010101" pitchFamily="66" charset="0"/>
              </a:rPr>
              <a:t>A</a:t>
            </a:r>
            <a:r>
              <a:rPr lang="en-GB" dirty="0"/>
              <a:t>ttributive concept </a:t>
            </a:r>
            <a:r>
              <a:rPr lang="en-GB" b="1" i="1" dirty="0">
                <a:latin typeface="Monotype Corsiva" panose="03010101010201010101" pitchFamily="66" charset="0"/>
              </a:rPr>
              <a:t>L</a:t>
            </a:r>
            <a:r>
              <a:rPr lang="en-GB" dirty="0"/>
              <a:t>anguage with </a:t>
            </a:r>
            <a:r>
              <a:rPr lang="en-GB" b="1" i="1" dirty="0" smtClean="0">
                <a:latin typeface="Monotype Corsiva" panose="03010101010201010101" pitchFamily="66" charset="0"/>
              </a:rPr>
              <a:t>C</a:t>
            </a:r>
            <a:r>
              <a:rPr lang="en-GB" dirty="0" smtClean="0"/>
              <a:t>omplements</a:t>
            </a:r>
            <a:endParaRPr lang="sr-Latn-RS" dirty="0" smtClean="0"/>
          </a:p>
          <a:p>
            <a:r>
              <a:rPr lang="sr-Latn-RS" dirty="0" smtClean="0"/>
              <a:t>Deskriptivna logka koja podržava:</a:t>
            </a:r>
          </a:p>
          <a:p>
            <a:pPr lvl="1"/>
            <a:r>
              <a:rPr lang="sr-Latn-RS" dirty="0" smtClean="0"/>
              <a:t>konjunkciju</a:t>
            </a:r>
            <a:r>
              <a:rPr lang="en-GB" dirty="0" smtClean="0"/>
              <a:t>, </a:t>
            </a:r>
            <a:endParaRPr lang="sr-Latn-RS" dirty="0" smtClean="0"/>
          </a:p>
          <a:p>
            <a:pPr lvl="1"/>
            <a:r>
              <a:rPr lang="sr-Latn-RS" dirty="0" smtClean="0"/>
              <a:t>disjunkciju</a:t>
            </a:r>
            <a:r>
              <a:rPr lang="en-GB" dirty="0" smtClean="0"/>
              <a:t>, </a:t>
            </a:r>
            <a:endParaRPr lang="sr-Latn-RS" dirty="0" smtClean="0"/>
          </a:p>
          <a:p>
            <a:pPr lvl="1"/>
            <a:r>
              <a:rPr lang="sr-Latn-RS" dirty="0" smtClean="0"/>
              <a:t>negaciju</a:t>
            </a:r>
            <a:r>
              <a:rPr lang="en-GB" dirty="0" smtClean="0"/>
              <a:t>, </a:t>
            </a:r>
            <a:endParaRPr lang="sr-Latn-RS" dirty="0" smtClean="0"/>
          </a:p>
          <a:p>
            <a:pPr lvl="1"/>
            <a:r>
              <a:rPr lang="sr-Latn-RS" dirty="0"/>
              <a:t>e</a:t>
            </a:r>
            <a:r>
              <a:rPr lang="sr-Latn-RS" dirty="0" smtClean="0"/>
              <a:t>gzistencijalna ograničenja</a:t>
            </a:r>
            <a:endParaRPr lang="en-GB" dirty="0"/>
          </a:p>
          <a:p>
            <a:pPr lvl="1"/>
            <a:r>
              <a:rPr lang="sr-Latn-RS" dirty="0"/>
              <a:t>o</a:t>
            </a:r>
            <a:r>
              <a:rPr lang="sr-Latn-RS" dirty="0" smtClean="0"/>
              <a:t>graničenja vrednosti</a:t>
            </a:r>
          </a:p>
          <a:p>
            <a:endParaRPr lang="en-GB" dirty="0"/>
          </a:p>
        </p:txBody>
      </p:sp>
    </p:spTree>
    <p:extLst>
      <p:ext uri="{BB962C8B-B14F-4D97-AF65-F5344CB8AC3E}">
        <p14:creationId xmlns:p14="http://schemas.microsoft.com/office/powerpoint/2010/main" val="235059090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Sintaksa </a:t>
            </a:r>
            <a:r>
              <a:rPr lang="sr-Latn-RS" i="1" dirty="0">
                <a:latin typeface="Monotype Corsiva" panose="03010101010201010101" pitchFamily="66" charset="0"/>
              </a:rPr>
              <a:t>ALC</a:t>
            </a:r>
            <a:endParaRPr lang="en-GB"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570037"/>
                <a:ext cx="8229600" cy="4525963"/>
              </a:xfrm>
            </p:spPr>
            <p:txBody>
              <a:bodyPr>
                <a:normAutofit lnSpcReduction="10000"/>
              </a:bodyPr>
              <a:lstStyle/>
              <a:p>
                <a:r>
                  <a:rPr lang="sr-Latn-RS" dirty="0" smtClean="0"/>
                  <a:t>Neka su </a:t>
                </a:r>
                <a:r>
                  <a:rPr lang="en-GB" i="1" dirty="0" smtClean="0"/>
                  <a:t>N</a:t>
                </a:r>
                <a:r>
                  <a:rPr lang="en-GB" i="1" baseline="-25000" dirty="0" smtClean="0"/>
                  <a:t>C</a:t>
                </a:r>
                <a:r>
                  <a:rPr lang="en-GB" i="1" dirty="0" smtClean="0"/>
                  <a:t> </a:t>
                </a:r>
                <a:r>
                  <a:rPr lang="sr-Latn-RS" dirty="0" smtClean="0"/>
                  <a:t>skup naziva koncepata</a:t>
                </a:r>
                <a:r>
                  <a:rPr lang="sr-Latn-RS" i="1" dirty="0" smtClean="0"/>
                  <a:t> </a:t>
                </a:r>
                <a:r>
                  <a:rPr lang="sr-Latn-RS" dirty="0" smtClean="0"/>
                  <a:t>i</a:t>
                </a:r>
                <a:r>
                  <a:rPr lang="en-GB" i="1" dirty="0" smtClean="0"/>
                  <a:t> </a:t>
                </a:r>
                <a:r>
                  <a:rPr lang="en-GB" i="1" dirty="0"/>
                  <a:t>N</a:t>
                </a:r>
                <a:r>
                  <a:rPr lang="en-GB" i="1" baseline="-25000" dirty="0"/>
                  <a:t>R</a:t>
                </a:r>
                <a:r>
                  <a:rPr lang="en-GB" i="1" dirty="0"/>
                  <a:t> </a:t>
                </a:r>
                <a:r>
                  <a:rPr lang="sr-Latn-RS" dirty="0" smtClean="0"/>
                  <a:t>skup naziva rola. Skup </a:t>
                </a:r>
                <a:r>
                  <a:rPr lang="sr-Latn-RS" i="1" dirty="0" smtClean="0">
                    <a:latin typeface="Monotype Corsiva" panose="03010101010201010101" pitchFamily="66" charset="0"/>
                  </a:rPr>
                  <a:t>ALC </a:t>
                </a:r>
                <a:r>
                  <a:rPr lang="sr-Latn-RS" dirty="0" smtClean="0"/>
                  <a:t>opisa koncepata je najmanji skup takav da je:</a:t>
                </a:r>
              </a:p>
              <a:p>
                <a:pPr marL="971550" lvl="1" indent="-514350">
                  <a:buFont typeface="+mj-lt"/>
                  <a:buAutoNum type="arabicPeriod"/>
                </a:pPr>
                <a:r>
                  <a:rPr lang="sr-Latn-RS" dirty="0" smtClean="0"/>
                  <a:t>T</a:t>
                </a:r>
                <a:r>
                  <a:rPr lang="en-GB" dirty="0" smtClean="0"/>
                  <a:t> </a:t>
                </a:r>
                <a:r>
                  <a:rPr lang="en-GB" dirty="0"/>
                  <a:t>, ⊥, </a:t>
                </a:r>
                <a:r>
                  <a:rPr lang="sr-Latn-RS" dirty="0" smtClean="0"/>
                  <a:t>i svaki naziv koncepta A </a:t>
                </a:r>
                <a:r>
                  <a:rPr lang="en-GB" dirty="0" smtClean="0"/>
                  <a:t>∈ </a:t>
                </a:r>
                <a:r>
                  <a:rPr lang="en-GB" i="1" dirty="0" smtClean="0"/>
                  <a:t>N</a:t>
                </a:r>
                <a:r>
                  <a:rPr lang="en-GB" i="1" baseline="-25000" dirty="0" smtClean="0"/>
                  <a:t>C  </a:t>
                </a:r>
                <a:r>
                  <a:rPr lang="en-GB" dirty="0" smtClean="0"/>
                  <a:t>je </a:t>
                </a:r>
                <a:r>
                  <a:rPr lang="en-GB" dirty="0" err="1" smtClean="0"/>
                  <a:t>ujedno</a:t>
                </a:r>
                <a:r>
                  <a:rPr lang="en-GB" dirty="0" smtClean="0"/>
                  <a:t> </a:t>
                </a:r>
                <a:r>
                  <a:rPr lang="en-GB" dirty="0" err="1" smtClean="0"/>
                  <a:t>i</a:t>
                </a:r>
                <a:r>
                  <a:rPr lang="en-GB" dirty="0" smtClean="0"/>
                  <a:t> </a:t>
                </a:r>
                <a:r>
                  <a:rPr lang="sr-Latn-RS" i="1" dirty="0">
                    <a:latin typeface="Monotype Corsiva" panose="03010101010201010101" pitchFamily="66" charset="0"/>
                  </a:rPr>
                  <a:t>ALC </a:t>
                </a:r>
                <a:r>
                  <a:rPr lang="sr-Latn-RS" dirty="0"/>
                  <a:t>opisa koncepata</a:t>
                </a:r>
                <a:r>
                  <a:rPr lang="en-GB" dirty="0" smtClean="0"/>
                  <a:t>,</a:t>
                </a:r>
                <a:endParaRPr lang="en-GB" dirty="0"/>
              </a:p>
              <a:p>
                <a:pPr marL="971550" lvl="1" indent="-514350">
                  <a:buFont typeface="+mj-lt"/>
                  <a:buAutoNum type="arabicPeriod"/>
                </a:pPr>
                <a:r>
                  <a:rPr lang="sr-Latn-RS" dirty="0" smtClean="0"/>
                  <a:t>Ako su </a:t>
                </a:r>
                <a:r>
                  <a:rPr lang="en-GB" i="1" dirty="0" smtClean="0"/>
                  <a:t>C </a:t>
                </a:r>
                <a:r>
                  <a:rPr lang="sr-Latn-RS" dirty="0" smtClean="0"/>
                  <a:t>i</a:t>
                </a:r>
                <a:r>
                  <a:rPr lang="en-GB" i="1" dirty="0" smtClean="0"/>
                  <a:t> </a:t>
                </a:r>
                <a:r>
                  <a:rPr lang="en-GB" i="1" dirty="0"/>
                  <a:t>D </a:t>
                </a:r>
                <a:r>
                  <a:rPr lang="sr-Latn-RS" i="1" dirty="0">
                    <a:latin typeface="Monotype Corsiva" panose="03010101010201010101" pitchFamily="66" charset="0"/>
                  </a:rPr>
                  <a:t>ALC </a:t>
                </a:r>
                <a:r>
                  <a:rPr lang="sr-Latn-RS" dirty="0" smtClean="0"/>
                  <a:t>opisi </a:t>
                </a:r>
                <a:r>
                  <a:rPr lang="sr-Latn-RS" dirty="0"/>
                  <a:t>koncepata </a:t>
                </a:r>
                <a:r>
                  <a:rPr lang="sr-Latn-RS" dirty="0" smtClean="0"/>
                  <a:t>i</a:t>
                </a:r>
                <a:r>
                  <a:rPr lang="en-GB" i="1" dirty="0" smtClean="0"/>
                  <a:t> </a:t>
                </a:r>
                <a:r>
                  <a:rPr lang="en-GB" i="1" dirty="0"/>
                  <a:t>r </a:t>
                </a:r>
                <a:r>
                  <a:rPr lang="en-GB" dirty="0"/>
                  <a:t>∈ </a:t>
                </a:r>
                <a:r>
                  <a:rPr lang="en-GB" i="1" dirty="0"/>
                  <a:t>N</a:t>
                </a:r>
                <a:r>
                  <a:rPr lang="en-GB" i="1" baseline="-25000" dirty="0"/>
                  <a:t>R</a:t>
                </a:r>
                <a:r>
                  <a:rPr lang="en-GB" dirty="0"/>
                  <a:t>, </a:t>
                </a:r>
                <a:r>
                  <a:rPr lang="sr-Latn-RS" dirty="0" smtClean="0"/>
                  <a:t>onda su </a:t>
                </a:r>
                <a14:m>
                  <m:oMath xmlns:m="http://schemas.openxmlformats.org/officeDocument/2006/math">
                    <m:r>
                      <m:rPr>
                        <m:nor/>
                      </m:rPr>
                      <a:rPr lang="en-GB" i="1" dirty="0"/>
                      <m:t>C</m:t>
                    </m:r>
                    <m:r>
                      <a:rPr lang="sr-Latn-RS" i="1" smtClean="0">
                        <a:latin typeface="Cambria Math"/>
                        <a:ea typeface="Cambria Math"/>
                      </a:rPr>
                      <m:t>⊓</m:t>
                    </m:r>
                    <m:r>
                      <m:rPr>
                        <m:nor/>
                      </m:rPr>
                      <a:rPr lang="en-GB" i="1" dirty="0"/>
                      <m:t>D</m:t>
                    </m:r>
                  </m:oMath>
                </a14:m>
                <a:r>
                  <a:rPr lang="sr-Latn-RS" dirty="0" smtClean="0"/>
                  <a:t>, </a:t>
                </a:r>
                <a14:m>
                  <m:oMath xmlns:m="http://schemas.openxmlformats.org/officeDocument/2006/math">
                    <m:r>
                      <m:rPr>
                        <m:nor/>
                      </m:rPr>
                      <a:rPr lang="en-GB" i="1" dirty="0"/>
                      <m:t>C</m:t>
                    </m:r>
                    <m:r>
                      <a:rPr lang="sr-Latn-RS" i="1" smtClean="0">
                        <a:latin typeface="Cambria Math"/>
                        <a:ea typeface="Cambria Math"/>
                      </a:rPr>
                      <m:t>⊔</m:t>
                    </m:r>
                    <m:r>
                      <m:rPr>
                        <m:nor/>
                      </m:rPr>
                      <a:rPr lang="en-GB" i="1" dirty="0"/>
                      <m:t>D</m:t>
                    </m:r>
                  </m:oMath>
                </a14:m>
                <a:r>
                  <a:rPr lang="en-GB" dirty="0" smtClean="0"/>
                  <a:t>,</a:t>
                </a:r>
                <a:r>
                  <a:rPr lang="nn-NO" i="1" dirty="0"/>
                  <a:t> </a:t>
                </a:r>
                <a:r>
                  <a:rPr lang="nn-NO" i="1" dirty="0" smtClean="0"/>
                  <a:t>¬</a:t>
                </a:r>
                <a:r>
                  <a:rPr lang="en-GB" i="1" dirty="0" smtClean="0"/>
                  <a:t>C</a:t>
                </a:r>
                <a:r>
                  <a:rPr lang="en-GB" dirty="0"/>
                  <a:t>, ∀</a:t>
                </a:r>
                <a:r>
                  <a:rPr lang="en-GB" i="1" dirty="0" err="1" smtClean="0"/>
                  <a:t>r.C</a:t>
                </a:r>
                <a:r>
                  <a:rPr lang="sr-Latn-RS" dirty="0" smtClean="0"/>
                  <a:t> i</a:t>
                </a:r>
                <a:r>
                  <a:rPr lang="en-GB" i="1" dirty="0" smtClean="0"/>
                  <a:t> </a:t>
                </a:r>
                <a:r>
                  <a:rPr lang="en-GB" dirty="0"/>
                  <a:t>∃</a:t>
                </a:r>
                <a:r>
                  <a:rPr lang="en-GB" i="1" dirty="0" err="1"/>
                  <a:t>r.C</a:t>
                </a:r>
                <a:r>
                  <a:rPr lang="en-GB" i="1" dirty="0"/>
                  <a:t> </a:t>
                </a:r>
                <a:r>
                  <a:rPr lang="sr-Latn-RS" dirty="0" smtClean="0"/>
                  <a:t>takođe </a:t>
                </a:r>
                <a:r>
                  <a:rPr lang="sr-Latn-RS" i="1" dirty="0">
                    <a:latin typeface="Monotype Corsiva" panose="03010101010201010101" pitchFamily="66" charset="0"/>
                  </a:rPr>
                  <a:t>ALC </a:t>
                </a:r>
                <a:r>
                  <a:rPr lang="sr-Latn-RS" dirty="0"/>
                  <a:t>opisi koncepata</a:t>
                </a:r>
                <a:r>
                  <a:rPr lang="en-GB" dirty="0" smtClean="0"/>
                  <a:t>.</a:t>
                </a:r>
                <a:endParaRPr lang="sr-Latn-RS" dirty="0" smtClean="0"/>
              </a:p>
              <a:p>
                <a:pPr marL="57150" indent="0">
                  <a:buNone/>
                </a:pPr>
                <a:r>
                  <a:rPr lang="sr-Latn-RS" dirty="0" smtClean="0"/>
                  <a:t>Tipično, umesto </a:t>
                </a:r>
                <a:r>
                  <a:rPr lang="sr-Latn-RS" i="1" dirty="0">
                    <a:latin typeface="Monotype Corsiva" panose="03010101010201010101" pitchFamily="66" charset="0"/>
                  </a:rPr>
                  <a:t>ALC </a:t>
                </a:r>
                <a:r>
                  <a:rPr lang="sr-Latn-RS" i="1" dirty="0" smtClean="0">
                    <a:latin typeface="Monotype Corsiva" panose="03010101010201010101" pitchFamily="66" charset="0"/>
                  </a:rPr>
                  <a:t> </a:t>
                </a:r>
                <a:r>
                  <a:rPr lang="sr-Latn-RS" dirty="0" smtClean="0"/>
                  <a:t>opis koncepta koristi se termin </a:t>
                </a:r>
                <a:r>
                  <a:rPr lang="sr-Latn-RS" i="1" dirty="0">
                    <a:latin typeface="Monotype Corsiva" panose="03010101010201010101" pitchFamily="66" charset="0"/>
                  </a:rPr>
                  <a:t>ALC </a:t>
                </a:r>
                <a:r>
                  <a:rPr lang="sr-Latn-RS" i="1" dirty="0" smtClean="0">
                    <a:latin typeface="Monotype Corsiva" panose="03010101010201010101" pitchFamily="66" charset="0"/>
                  </a:rPr>
                  <a:t> </a:t>
                </a:r>
                <a:r>
                  <a:rPr lang="sr-Latn-RS" dirty="0" smtClean="0"/>
                  <a:t>koncept</a:t>
                </a:r>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570037"/>
                <a:ext cx="8229600" cy="4525963"/>
              </a:xfrm>
              <a:blipFill rotWithShape="1">
                <a:blip r:embed="rId2"/>
                <a:stretch>
                  <a:fillRect l="-1630" t="-2830" b="-3774"/>
                </a:stretch>
              </a:blipFill>
            </p:spPr>
            <p:txBody>
              <a:bodyPr/>
              <a:lstStyle/>
              <a:p>
                <a:r>
                  <a:rPr lang="en-GB">
                    <a:noFill/>
                  </a:rPr>
                  <a:t> </a:t>
                </a:r>
              </a:p>
            </p:txBody>
          </p:sp>
        </mc:Fallback>
      </mc:AlternateContent>
    </p:spTree>
    <p:extLst>
      <p:ext uri="{BB962C8B-B14F-4D97-AF65-F5344CB8AC3E}">
        <p14:creationId xmlns:p14="http://schemas.microsoft.com/office/powerpoint/2010/main" val="1073905082"/>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Semantika </a:t>
            </a:r>
            <a:r>
              <a:rPr lang="sr-Latn-RS" i="1" dirty="0">
                <a:latin typeface="Monotype Corsiva" panose="03010101010201010101" pitchFamily="66" charset="0"/>
              </a:rPr>
              <a:t>ALC</a:t>
            </a:r>
            <a:r>
              <a:rPr lang="sr-Latn-RS" dirty="0" smtClean="0"/>
              <a:t> </a:t>
            </a:r>
            <a:endParaRPr lang="en-GB"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7500" lnSpcReduction="20000"/>
              </a:bodyPr>
              <a:lstStyle/>
              <a:p>
                <a:r>
                  <a:rPr lang="sr-Latn-RS" dirty="0" smtClean="0"/>
                  <a:t>Interpretaciju </a:t>
                </a:r>
                <a:r>
                  <a:rPr lang="en-GB" i="1" dirty="0" smtClean="0"/>
                  <a:t>I </a:t>
                </a:r>
                <a:r>
                  <a:rPr lang="en-GB" dirty="0"/>
                  <a:t>= </a:t>
                </a:r>
                <a:r>
                  <a:rPr lang="en-GB" i="1" dirty="0"/>
                  <a:t>(</a:t>
                </a:r>
                <a:r>
                  <a:rPr lang="el-GR" i="1" dirty="0" smtClean="0"/>
                  <a:t>Δ</a:t>
                </a:r>
                <a:r>
                  <a:rPr lang="en-GB" i="1" baseline="30000" dirty="0" smtClean="0"/>
                  <a:t>I</a:t>
                </a:r>
                <a:r>
                  <a:rPr lang="sr-Latn-RS" i="1" dirty="0" smtClean="0"/>
                  <a:t>,</a:t>
                </a:r>
                <a:r>
                  <a:rPr lang="en-GB" i="1" dirty="0" smtClean="0"/>
                  <a:t> </a:t>
                </a:r>
                <a:r>
                  <a:rPr lang="en-GB" dirty="0" smtClean="0"/>
                  <a:t>·</a:t>
                </a:r>
                <a:r>
                  <a:rPr lang="en-GB" i="1" baseline="30000" dirty="0" smtClean="0"/>
                  <a:t>I</a:t>
                </a:r>
                <a:r>
                  <a:rPr lang="en-GB" i="1" dirty="0" smtClean="0"/>
                  <a:t>) </a:t>
                </a:r>
                <a:r>
                  <a:rPr lang="sr-Latn-RS" dirty="0" smtClean="0"/>
                  <a:t>čine nerpazan skup </a:t>
                </a:r>
                <a:r>
                  <a:rPr lang="el-GR" i="1" dirty="0" smtClean="0"/>
                  <a:t>Δ</a:t>
                </a:r>
                <a:r>
                  <a:rPr lang="en-GB" i="1" baseline="30000" dirty="0" smtClean="0"/>
                  <a:t>I</a:t>
                </a:r>
                <a:r>
                  <a:rPr lang="sr-Latn-RS" dirty="0"/>
                  <a:t> </a:t>
                </a:r>
                <a:r>
                  <a:rPr lang="sr-Latn-RS" dirty="0" smtClean="0"/>
                  <a:t>(domen interpretacije) i funkcija</a:t>
                </a:r>
                <a:r>
                  <a:rPr lang="en-GB" i="1" dirty="0" smtClean="0"/>
                  <a:t> </a:t>
                </a:r>
                <a:r>
                  <a:rPr lang="en-GB" dirty="0"/>
                  <a:t>·</a:t>
                </a:r>
                <a:r>
                  <a:rPr lang="en-GB" i="1" baseline="30000" dirty="0"/>
                  <a:t>I</a:t>
                </a:r>
                <a:r>
                  <a:rPr lang="en-GB" i="1" dirty="0"/>
                  <a:t> </a:t>
                </a:r>
                <a:r>
                  <a:rPr lang="sr-Latn-RS" dirty="0" smtClean="0"/>
                  <a:t>koja mapira svaki </a:t>
                </a:r>
                <a:r>
                  <a:rPr lang="sr-Latn-RS" sz="3600" i="1" dirty="0" smtClean="0">
                    <a:latin typeface="Monotype Corsiva" panose="03010101010201010101" pitchFamily="66" charset="0"/>
                  </a:rPr>
                  <a:t>ALC</a:t>
                </a:r>
                <a:r>
                  <a:rPr lang="sr-Latn-RS" sz="3600" dirty="0" smtClean="0"/>
                  <a:t> </a:t>
                </a:r>
                <a:r>
                  <a:rPr lang="sr-Latn-RS" dirty="0" smtClean="0"/>
                  <a:t>koncept na podskup </a:t>
                </a:r>
                <a:r>
                  <a:rPr lang="en-GB" i="1" dirty="0" smtClean="0"/>
                  <a:t>Δ</a:t>
                </a:r>
                <a:r>
                  <a:rPr lang="en-GB" i="1" baseline="30000" dirty="0" smtClean="0"/>
                  <a:t>I</a:t>
                </a:r>
                <a:r>
                  <a:rPr lang="sr-Latn-RS" i="1" baseline="30000" dirty="0" smtClean="0"/>
                  <a:t> </a:t>
                </a:r>
                <a:r>
                  <a:rPr lang="sr-Latn-RS" dirty="0" smtClean="0"/>
                  <a:t>i svaki naziva role na podskup </a:t>
                </a:r>
                <a:r>
                  <a:rPr lang="en-GB" i="1" dirty="0" smtClean="0"/>
                  <a:t>Δ</a:t>
                </a:r>
                <a:r>
                  <a:rPr lang="en-GB" i="1" baseline="30000" dirty="0" smtClean="0"/>
                  <a:t>I</a:t>
                </a:r>
                <a:r>
                  <a:rPr lang="en-GB" dirty="0" smtClean="0"/>
                  <a:t>×</a:t>
                </a:r>
                <a:r>
                  <a:rPr lang="el-GR" i="1" dirty="0" smtClean="0"/>
                  <a:t>Δ</a:t>
                </a:r>
                <a:r>
                  <a:rPr lang="en-GB" i="1" baseline="30000" dirty="0" smtClean="0"/>
                  <a:t>I</a:t>
                </a:r>
                <a:r>
                  <a:rPr lang="sr-Latn-RS" i="1" baseline="30000" dirty="0" smtClean="0"/>
                  <a:t> </a:t>
                </a:r>
                <a:r>
                  <a:rPr lang="sr-Latn-RS" dirty="0" smtClean="0"/>
                  <a:t>tako da za sva dva </a:t>
                </a:r>
                <a:r>
                  <a:rPr lang="sr-Latn-RS" i="1" dirty="0" smtClean="0">
                    <a:latin typeface="Monotype Corsiva" panose="03010101010201010101" pitchFamily="66" charset="0"/>
                  </a:rPr>
                  <a:t>ALC</a:t>
                </a:r>
                <a:r>
                  <a:rPr lang="sr-Latn-RS" dirty="0" smtClean="0"/>
                  <a:t>  koncepta </a:t>
                </a:r>
                <a:r>
                  <a:rPr lang="en-GB" i="1" dirty="0" smtClean="0"/>
                  <a:t>C,D </a:t>
                </a:r>
                <a:r>
                  <a:rPr lang="sr-Latn-RS" dirty="0" smtClean="0"/>
                  <a:t>i za svaku rolu </a:t>
                </a:r>
                <a:r>
                  <a:rPr lang="en-GB" i="1" dirty="0" smtClean="0"/>
                  <a:t>r</a:t>
                </a:r>
                <a:r>
                  <a:rPr lang="sr-Latn-RS" i="1" dirty="0" smtClean="0"/>
                  <a:t> </a:t>
                </a:r>
                <a:r>
                  <a:rPr lang="sr-Latn-RS" dirty="0" smtClean="0"/>
                  <a:t>važi:</a:t>
                </a:r>
              </a:p>
              <a:p>
                <a:pPr marL="457200" lvl="1" indent="0">
                  <a:buNone/>
                </a:pPr>
                <a:r>
                  <a:rPr lang="sr-Latn-RS" dirty="0" smtClean="0"/>
                  <a:t>T</a:t>
                </a:r>
                <a:r>
                  <a:rPr lang="en-GB" i="1" baseline="30000" dirty="0" smtClean="0"/>
                  <a:t>I</a:t>
                </a:r>
                <a:r>
                  <a:rPr lang="en-GB" i="1" dirty="0" smtClean="0"/>
                  <a:t> </a:t>
                </a:r>
                <a:r>
                  <a:rPr lang="en-GB" dirty="0"/>
                  <a:t>= </a:t>
                </a:r>
                <a:r>
                  <a:rPr lang="el-GR" i="1" dirty="0" smtClean="0"/>
                  <a:t>Δ</a:t>
                </a:r>
                <a:r>
                  <a:rPr lang="en-GB" i="1" baseline="30000" dirty="0" smtClean="0"/>
                  <a:t>I</a:t>
                </a:r>
                <a:r>
                  <a:rPr lang="sr-Latn-RS" i="1" dirty="0" smtClean="0"/>
                  <a:t> </a:t>
                </a:r>
                <a:r>
                  <a:rPr lang="en-GB" i="1" dirty="0" smtClean="0"/>
                  <a:t>, </a:t>
                </a:r>
                <a:r>
                  <a:rPr lang="en-GB" dirty="0"/>
                  <a:t>⊥</a:t>
                </a:r>
                <a:r>
                  <a:rPr lang="en-GB" i="1" baseline="30000" dirty="0"/>
                  <a:t>I</a:t>
                </a:r>
                <a:r>
                  <a:rPr lang="en-GB" i="1" dirty="0"/>
                  <a:t> </a:t>
                </a:r>
                <a:r>
                  <a:rPr lang="en-GB" dirty="0"/>
                  <a:t>= ∅</a:t>
                </a:r>
                <a:r>
                  <a:rPr lang="en-GB" i="1" dirty="0" smtClean="0"/>
                  <a:t>,</a:t>
                </a:r>
                <a:endParaRPr lang="sr-Latn-RS" i="1" dirty="0" smtClean="0"/>
              </a:p>
              <a:p>
                <a:pPr marL="457200" lvl="1" indent="0">
                  <a:buNone/>
                </a:pPr>
                <a14:m>
                  <m:oMath xmlns:m="http://schemas.openxmlformats.org/officeDocument/2006/math">
                    <m:r>
                      <m:rPr>
                        <m:nor/>
                      </m:rPr>
                      <a:rPr lang="sr-Latn-RS" b="0" i="1" dirty="0" smtClean="0"/>
                      <m:t>(</m:t>
                    </m:r>
                    <m:r>
                      <m:rPr>
                        <m:nor/>
                      </m:rPr>
                      <a:rPr lang="en-GB" i="1" dirty="0" smtClean="0"/>
                      <m:t>C</m:t>
                    </m:r>
                    <m:r>
                      <a:rPr lang="sr-Latn-RS" i="1">
                        <a:latin typeface="Cambria Math"/>
                        <a:ea typeface="Cambria Math"/>
                      </a:rPr>
                      <m:t>⊓</m:t>
                    </m:r>
                    <m:r>
                      <m:rPr>
                        <m:nor/>
                      </m:rPr>
                      <a:rPr lang="en-GB" i="1" dirty="0"/>
                      <m:t>D</m:t>
                    </m:r>
                    <m:r>
                      <m:rPr>
                        <m:nor/>
                      </m:rPr>
                      <a:rPr lang="sr-Latn-RS" b="0" i="1" dirty="0" smtClean="0"/>
                      <m:t>)</m:t>
                    </m:r>
                    <m:r>
                      <m:rPr>
                        <m:nor/>
                      </m:rPr>
                      <a:rPr lang="sr-Latn-RS" b="0" i="1" baseline="30000" dirty="0" smtClean="0"/>
                      <m:t>I</m:t>
                    </m:r>
                    <m:r>
                      <m:rPr>
                        <m:nor/>
                      </m:rPr>
                      <a:rPr lang="sr-Latn-RS" b="0" i="1" dirty="0" smtClean="0"/>
                      <m:t>=</m:t>
                    </m:r>
                    <m:r>
                      <m:rPr>
                        <m:nor/>
                      </m:rPr>
                      <a:rPr lang="sr-Latn-RS" b="0" i="1" dirty="0" smtClean="0"/>
                      <m:t>CI</m:t>
                    </m:r>
                    <m:r>
                      <a:rPr lang="sr-Latn-RS" b="0" i="1" dirty="0" smtClean="0">
                        <a:latin typeface="Cambria Math"/>
                        <a:ea typeface="Cambria Math"/>
                      </a:rPr>
                      <m:t>∩</m:t>
                    </m:r>
                    <m:r>
                      <m:rPr>
                        <m:nor/>
                      </m:rPr>
                      <a:rPr lang="en-GB" i="1" dirty="0"/>
                      <m:t>D</m:t>
                    </m:r>
                    <m:r>
                      <m:rPr>
                        <m:nor/>
                      </m:rPr>
                      <a:rPr lang="sr-Latn-RS" b="0" i="1" baseline="30000" dirty="0" smtClean="0"/>
                      <m:t>I</m:t>
                    </m:r>
                  </m:oMath>
                </a14:m>
                <a:r>
                  <a:rPr lang="sr-Latn-RS" dirty="0"/>
                  <a:t>, </a:t>
                </a:r>
                <a14:m>
                  <m:oMath xmlns:m="http://schemas.openxmlformats.org/officeDocument/2006/math">
                    <m:r>
                      <m:rPr>
                        <m:nor/>
                      </m:rPr>
                      <a:rPr lang="sr-Latn-RS" i="1" dirty="0"/>
                      <m:t>(</m:t>
                    </m:r>
                    <m:r>
                      <m:rPr>
                        <m:nor/>
                      </m:rPr>
                      <a:rPr lang="en-GB" i="1" dirty="0"/>
                      <m:t>C</m:t>
                    </m:r>
                    <m:r>
                      <a:rPr lang="sr-Latn-RS" i="1">
                        <a:latin typeface="Cambria Math"/>
                        <a:ea typeface="Cambria Math"/>
                      </a:rPr>
                      <m:t>⊔</m:t>
                    </m:r>
                    <m:r>
                      <m:rPr>
                        <m:nor/>
                      </m:rPr>
                      <a:rPr lang="en-GB" i="1" dirty="0"/>
                      <m:t>D</m:t>
                    </m:r>
                    <m:r>
                      <m:rPr>
                        <m:nor/>
                      </m:rPr>
                      <a:rPr lang="sr-Latn-RS" b="0" i="1" dirty="0" smtClean="0"/>
                      <m:t>)</m:t>
                    </m:r>
                    <m:r>
                      <m:rPr>
                        <m:nor/>
                      </m:rPr>
                      <a:rPr lang="sr-Latn-RS" b="0" i="1" baseline="30000" dirty="0" smtClean="0"/>
                      <m:t>I</m:t>
                    </m:r>
                    <m:r>
                      <m:rPr>
                        <m:nor/>
                      </m:rPr>
                      <a:rPr lang="sr-Latn-RS" b="0" i="1" dirty="0" smtClean="0"/>
                      <m:t>=</m:t>
                    </m:r>
                    <m:r>
                      <m:rPr>
                        <m:nor/>
                      </m:rPr>
                      <a:rPr lang="sr-Latn-RS" b="0" i="1" dirty="0" smtClean="0"/>
                      <m:t>CI</m:t>
                    </m:r>
                    <m:r>
                      <a:rPr lang="sr-Latn-RS" b="0" i="1" dirty="0" smtClean="0">
                        <a:latin typeface="Cambria Math"/>
                        <a:ea typeface="Cambria Math"/>
                      </a:rPr>
                      <m:t>∪</m:t>
                    </m:r>
                    <m:r>
                      <m:rPr>
                        <m:nor/>
                      </m:rPr>
                      <a:rPr lang="en-GB" i="1" dirty="0"/>
                      <m:t>D</m:t>
                    </m:r>
                    <m:r>
                      <m:rPr>
                        <m:nor/>
                      </m:rPr>
                      <a:rPr lang="sr-Latn-RS" b="0" i="1" baseline="30000" dirty="0" smtClean="0"/>
                      <m:t>I</m:t>
                    </m:r>
                  </m:oMath>
                </a14:m>
                <a:r>
                  <a:rPr lang="sr-Latn-RS" i="1" dirty="0" smtClean="0"/>
                  <a:t>, </a:t>
                </a:r>
                <a:r>
                  <a:rPr lang="nn-NO" i="1" dirty="0"/>
                  <a:t>¬</a:t>
                </a:r>
                <a:r>
                  <a:rPr lang="nn-NO" i="1" dirty="0" smtClean="0"/>
                  <a:t>C</a:t>
                </a:r>
                <a:r>
                  <a:rPr lang="nn-NO" i="1" baseline="30000" dirty="0" smtClean="0"/>
                  <a:t>I</a:t>
                </a:r>
                <a:r>
                  <a:rPr lang="nn-NO" i="1" dirty="0" smtClean="0"/>
                  <a:t> </a:t>
                </a:r>
                <a:r>
                  <a:rPr lang="nn-NO" i="1" dirty="0"/>
                  <a:t>= </a:t>
                </a:r>
                <a:r>
                  <a:rPr lang="nn-NO" i="1" dirty="0" smtClean="0"/>
                  <a:t>Δ</a:t>
                </a:r>
                <a:r>
                  <a:rPr lang="nn-NO" i="1" baseline="30000" dirty="0" smtClean="0"/>
                  <a:t>I</a:t>
                </a:r>
                <a:r>
                  <a:rPr lang="nn-NO" i="1" dirty="0" smtClean="0"/>
                  <a:t> </a:t>
                </a:r>
                <a:r>
                  <a:rPr lang="nn-NO" i="1" dirty="0"/>
                  <a:t>\ </a:t>
                </a:r>
                <a:r>
                  <a:rPr lang="nn-NO" i="1" dirty="0" smtClean="0"/>
                  <a:t>C</a:t>
                </a:r>
                <a:r>
                  <a:rPr lang="nn-NO" i="1" baseline="30000" dirty="0" smtClean="0"/>
                  <a:t>I</a:t>
                </a:r>
                <a:r>
                  <a:rPr lang="nn-NO" i="1" dirty="0" smtClean="0"/>
                  <a:t>,</a:t>
                </a:r>
                <a:endParaRPr lang="sr-Latn-RS" i="1" dirty="0" smtClean="0"/>
              </a:p>
              <a:p>
                <a:pPr marL="457200" lvl="1" indent="0">
                  <a:buNone/>
                </a:pPr>
                <a:r>
                  <a:rPr lang="en-GB" i="1" dirty="0"/>
                  <a:t>(</a:t>
                </a:r>
                <a:r>
                  <a:rPr lang="en-GB" dirty="0"/>
                  <a:t>∃</a:t>
                </a:r>
                <a:r>
                  <a:rPr lang="en-GB" i="1" dirty="0" err="1" smtClean="0"/>
                  <a:t>r.C</a:t>
                </a:r>
                <a:r>
                  <a:rPr lang="en-GB" i="1" dirty="0" smtClean="0"/>
                  <a:t>)</a:t>
                </a:r>
                <a:r>
                  <a:rPr lang="en-GB" i="1" baseline="30000" dirty="0" smtClean="0"/>
                  <a:t>I</a:t>
                </a:r>
                <a:r>
                  <a:rPr lang="en-GB" i="1" dirty="0" smtClean="0"/>
                  <a:t> </a:t>
                </a:r>
                <a:r>
                  <a:rPr lang="en-GB" dirty="0"/>
                  <a:t>= {</a:t>
                </a:r>
                <a:r>
                  <a:rPr lang="en-GB" i="1" dirty="0"/>
                  <a:t>x </a:t>
                </a:r>
                <a:r>
                  <a:rPr lang="en-GB" dirty="0"/>
                  <a:t>∈ </a:t>
                </a:r>
                <a:r>
                  <a:rPr lang="el-GR" i="1" dirty="0" smtClean="0"/>
                  <a:t>Δ</a:t>
                </a:r>
                <a:r>
                  <a:rPr lang="en-GB" i="1" baseline="30000" dirty="0" smtClean="0"/>
                  <a:t>I</a:t>
                </a:r>
                <a:r>
                  <a:rPr lang="en-GB" i="1" dirty="0" smtClean="0"/>
                  <a:t> </a:t>
                </a:r>
                <a:r>
                  <a:rPr lang="en-GB" dirty="0"/>
                  <a:t>| </a:t>
                </a:r>
                <a:r>
                  <a:rPr lang="sr-Latn-RS" dirty="0" smtClean="0"/>
                  <a:t>postoji neko</a:t>
                </a:r>
                <a:r>
                  <a:rPr lang="en-GB" i="1" dirty="0" smtClean="0"/>
                  <a:t> </a:t>
                </a:r>
                <a:r>
                  <a:rPr lang="en-GB" i="1" dirty="0"/>
                  <a:t>y </a:t>
                </a:r>
                <a:r>
                  <a:rPr lang="en-GB" dirty="0"/>
                  <a:t>∈ </a:t>
                </a:r>
                <a:r>
                  <a:rPr lang="en-GB" i="1" dirty="0" smtClean="0"/>
                  <a:t>Δ</a:t>
                </a:r>
                <a:r>
                  <a:rPr lang="en-GB" i="1" baseline="30000" dirty="0" smtClean="0"/>
                  <a:t>I</a:t>
                </a:r>
                <a:r>
                  <a:rPr lang="en-GB" i="1" dirty="0" smtClean="0"/>
                  <a:t> </a:t>
                </a:r>
                <a:r>
                  <a:rPr lang="sr-Latn-RS" dirty="0" smtClean="0"/>
                  <a:t>takvo da su</a:t>
                </a:r>
                <a:r>
                  <a:rPr lang="en-GB" i="1" dirty="0" smtClean="0"/>
                  <a:t> </a:t>
                </a:r>
                <a:r>
                  <a:rPr lang="sr-Latn-RS" dirty="0" smtClean="0"/>
                  <a:t>(</a:t>
                </a:r>
                <a:r>
                  <a:rPr lang="en-GB" i="1" dirty="0" smtClean="0"/>
                  <a:t>x</a:t>
                </a:r>
                <a:r>
                  <a:rPr lang="en-GB" i="1" dirty="0"/>
                  <a:t>, </a:t>
                </a:r>
                <a:r>
                  <a:rPr lang="en-GB" i="1" dirty="0" smtClean="0"/>
                  <a:t>y</a:t>
                </a:r>
                <a:r>
                  <a:rPr lang="sr-Latn-RS" dirty="0"/>
                  <a:t>)</a:t>
                </a:r>
                <a:r>
                  <a:rPr lang="en-GB" dirty="0" smtClean="0"/>
                  <a:t> </a:t>
                </a:r>
                <a:r>
                  <a:rPr lang="en-GB" dirty="0"/>
                  <a:t>∈ </a:t>
                </a:r>
                <a:r>
                  <a:rPr lang="en-GB" i="1" dirty="0" err="1" smtClean="0"/>
                  <a:t>r</a:t>
                </a:r>
                <a:r>
                  <a:rPr lang="en-GB" i="1" baseline="30000" dirty="0" err="1" smtClean="0"/>
                  <a:t>I</a:t>
                </a:r>
                <a:r>
                  <a:rPr lang="en-GB" i="1" dirty="0" smtClean="0"/>
                  <a:t> </a:t>
                </a:r>
                <a:r>
                  <a:rPr lang="sr-Latn-RS" dirty="0" smtClean="0"/>
                  <a:t>i </a:t>
                </a:r>
                <a:r>
                  <a:rPr lang="en-GB" i="1" dirty="0" smtClean="0"/>
                  <a:t> </a:t>
                </a:r>
                <a:r>
                  <a:rPr lang="en-GB" i="1" dirty="0"/>
                  <a:t>y </a:t>
                </a:r>
                <a:r>
                  <a:rPr lang="en-GB" dirty="0"/>
                  <a:t>∈ </a:t>
                </a:r>
                <a:r>
                  <a:rPr lang="en-GB" i="1" dirty="0" smtClean="0"/>
                  <a:t>C</a:t>
                </a:r>
                <a:r>
                  <a:rPr lang="en-GB" i="1" baseline="30000" dirty="0" smtClean="0"/>
                  <a:t>I</a:t>
                </a:r>
                <a:r>
                  <a:rPr lang="en-GB" dirty="0" smtClean="0"/>
                  <a:t>}</a:t>
                </a:r>
                <a:r>
                  <a:rPr lang="en-GB" i="1" dirty="0" smtClean="0"/>
                  <a:t>,</a:t>
                </a:r>
                <a:endParaRPr lang="sr-Latn-RS" i="1" dirty="0" smtClean="0"/>
              </a:p>
              <a:p>
                <a:pPr marL="457200" lvl="1" indent="0">
                  <a:buNone/>
                </a:pPr>
                <a:r>
                  <a:rPr lang="en-GB" i="1" dirty="0" smtClean="0"/>
                  <a:t>(</a:t>
                </a:r>
                <a:r>
                  <a:rPr lang="en-GB" dirty="0"/>
                  <a:t>∀</a:t>
                </a:r>
                <a:r>
                  <a:rPr lang="en-GB" i="1" dirty="0" err="1" smtClean="0"/>
                  <a:t>r.C</a:t>
                </a:r>
                <a:r>
                  <a:rPr lang="en-GB" i="1" dirty="0" smtClean="0"/>
                  <a:t>)</a:t>
                </a:r>
                <a:r>
                  <a:rPr lang="en-GB" i="1" baseline="30000" dirty="0" smtClean="0"/>
                  <a:t>I</a:t>
                </a:r>
                <a:r>
                  <a:rPr lang="en-GB" i="1" dirty="0" smtClean="0"/>
                  <a:t> </a:t>
                </a:r>
                <a:r>
                  <a:rPr lang="en-GB" dirty="0"/>
                  <a:t>= {</a:t>
                </a:r>
                <a:r>
                  <a:rPr lang="en-GB" i="1" dirty="0"/>
                  <a:t>x </a:t>
                </a:r>
                <a:r>
                  <a:rPr lang="en-GB" dirty="0"/>
                  <a:t>∈ </a:t>
                </a:r>
                <a:r>
                  <a:rPr lang="el-GR" i="1" dirty="0"/>
                  <a:t>Δ</a:t>
                </a:r>
                <a:r>
                  <a:rPr lang="en-GB" i="1" baseline="30000" dirty="0"/>
                  <a:t>I</a:t>
                </a:r>
                <a:r>
                  <a:rPr lang="en-GB" i="1" dirty="0"/>
                  <a:t> </a:t>
                </a:r>
                <a:r>
                  <a:rPr lang="en-GB" dirty="0"/>
                  <a:t>| </a:t>
                </a:r>
                <a:r>
                  <a:rPr lang="sr-Latn-RS" dirty="0" smtClean="0"/>
                  <a:t>za svako</a:t>
                </a:r>
                <a:r>
                  <a:rPr lang="en-GB" i="1" dirty="0" smtClean="0"/>
                  <a:t> </a:t>
                </a:r>
                <a:r>
                  <a:rPr lang="en-GB" i="1" dirty="0"/>
                  <a:t>y </a:t>
                </a:r>
                <a:r>
                  <a:rPr lang="en-GB" dirty="0"/>
                  <a:t>∈ </a:t>
                </a:r>
                <a:r>
                  <a:rPr lang="en-GB" i="1" dirty="0"/>
                  <a:t>Δ</a:t>
                </a:r>
                <a:r>
                  <a:rPr lang="en-GB" i="1" baseline="30000" dirty="0"/>
                  <a:t>I</a:t>
                </a:r>
                <a:r>
                  <a:rPr lang="en-GB" i="1" dirty="0"/>
                  <a:t> </a:t>
                </a:r>
                <a:r>
                  <a:rPr lang="sr-Latn-RS" dirty="0" smtClean="0"/>
                  <a:t>ako</a:t>
                </a:r>
                <a:r>
                  <a:rPr lang="en-GB" i="1" dirty="0" smtClean="0"/>
                  <a:t> </a:t>
                </a:r>
                <a:r>
                  <a:rPr lang="sr-Latn-RS" dirty="0"/>
                  <a:t>(</a:t>
                </a:r>
                <a:r>
                  <a:rPr lang="en-GB" i="1" dirty="0"/>
                  <a:t>x, y</a:t>
                </a:r>
                <a:r>
                  <a:rPr lang="sr-Latn-RS" dirty="0"/>
                  <a:t>)</a:t>
                </a:r>
                <a:r>
                  <a:rPr lang="en-GB" dirty="0"/>
                  <a:t> ∈ </a:t>
                </a:r>
                <a:r>
                  <a:rPr lang="en-GB" i="1" dirty="0" err="1"/>
                  <a:t>r</a:t>
                </a:r>
                <a:r>
                  <a:rPr lang="en-GB" i="1" baseline="30000" dirty="0" err="1"/>
                  <a:t>I</a:t>
                </a:r>
                <a:r>
                  <a:rPr lang="en-GB" i="1" dirty="0"/>
                  <a:t> </a:t>
                </a:r>
                <a:r>
                  <a:rPr lang="sr-Latn-RS" dirty="0" smtClean="0"/>
                  <a:t>onda </a:t>
                </a:r>
                <a:r>
                  <a:rPr lang="en-GB" i="1" dirty="0" smtClean="0"/>
                  <a:t> </a:t>
                </a:r>
                <a:r>
                  <a:rPr lang="en-GB" i="1" dirty="0"/>
                  <a:t>y </a:t>
                </a:r>
                <a:r>
                  <a:rPr lang="en-GB" dirty="0"/>
                  <a:t>∈ </a:t>
                </a:r>
                <a:r>
                  <a:rPr lang="en-GB" i="1" dirty="0"/>
                  <a:t>C</a:t>
                </a:r>
                <a:r>
                  <a:rPr lang="en-GB" i="1" baseline="30000" dirty="0"/>
                  <a:t>I</a:t>
                </a:r>
                <a:r>
                  <a:rPr lang="en-GB" dirty="0" smtClean="0"/>
                  <a:t>}</a:t>
                </a:r>
                <a:endParaRPr lang="sr-Latn-RS" i="1" dirty="0" smtClean="0"/>
              </a:p>
              <a:p>
                <a:r>
                  <a:rPr lang="sr-Latn-RS" dirty="0" smtClean="0"/>
                  <a:t>Za </a:t>
                </a:r>
                <a:r>
                  <a:rPr lang="sr-Latn-RS" i="1" dirty="0" smtClean="0"/>
                  <a:t>C</a:t>
                </a:r>
                <a:r>
                  <a:rPr lang="sr-Latn-RS" i="1" baseline="30000" dirty="0" smtClean="0"/>
                  <a:t>I</a:t>
                </a:r>
                <a:r>
                  <a:rPr lang="sr-Latn-RS" i="1" dirty="0" smtClean="0"/>
                  <a:t> </a:t>
                </a:r>
                <a:r>
                  <a:rPr lang="sr-Latn-RS" dirty="0" smtClean="0"/>
                  <a:t>kažemo da su ekstenzije koncepta </a:t>
                </a:r>
                <a:r>
                  <a:rPr lang="sr-Latn-RS" i="1" dirty="0" smtClean="0"/>
                  <a:t>C</a:t>
                </a:r>
                <a:r>
                  <a:rPr lang="sr-Latn-RS" dirty="0" smtClean="0"/>
                  <a:t> u interpretaciji </a:t>
                </a:r>
                <a:r>
                  <a:rPr lang="sr-Latn-RS" i="1" dirty="0" smtClean="0"/>
                  <a:t>I </a:t>
                </a:r>
                <a:r>
                  <a:rPr lang="sr-Latn-RS" dirty="0" smtClean="0"/>
                  <a:t>(skup svih individuala koji su instance koncepta C). Ako </a:t>
                </a:r>
                <a:r>
                  <a:rPr lang="sr-Latn-RS" i="1" dirty="0" smtClean="0"/>
                  <a:t>x </a:t>
                </a:r>
                <a:r>
                  <a:rPr lang="en-GB" dirty="0" smtClean="0"/>
                  <a:t>∈</a:t>
                </a:r>
                <a:r>
                  <a:rPr lang="sr-Latn-RS" i="1" dirty="0" smtClean="0"/>
                  <a:t> C</a:t>
                </a:r>
                <a:r>
                  <a:rPr lang="sr-Latn-RS" i="1" baseline="30000" dirty="0" smtClean="0"/>
                  <a:t>I</a:t>
                </a:r>
                <a:r>
                  <a:rPr lang="sr-Latn-RS" dirty="0" smtClean="0"/>
                  <a:t>, onda kažemo da je </a:t>
                </a:r>
                <a:r>
                  <a:rPr lang="sr-Latn-RS" i="1" dirty="0" smtClean="0"/>
                  <a:t>x </a:t>
                </a:r>
                <a:r>
                  <a:rPr lang="sr-Latn-RS" dirty="0" smtClean="0"/>
                  <a:t>instanca </a:t>
                </a:r>
                <a:r>
                  <a:rPr lang="sr-Latn-RS" i="1" dirty="0" smtClean="0"/>
                  <a:t>C</a:t>
                </a:r>
                <a:r>
                  <a:rPr lang="sr-Latn-RS" dirty="0" smtClean="0"/>
                  <a:t> u interpretaciji </a:t>
                </a:r>
                <a:r>
                  <a:rPr lang="sr-Latn-RS" i="1" dirty="0" smtClean="0"/>
                  <a:t>I</a:t>
                </a:r>
                <a:r>
                  <a:rPr lang="sr-Latn-RS" dirty="0" smtClean="0"/>
                  <a:t>.</a:t>
                </a:r>
                <a:r>
                  <a:rPr lang="sr-Latn-RS" i="1" dirty="0" smtClean="0"/>
                  <a:t> </a:t>
                </a:r>
                <a:endParaRPr lang="sr-Latn-RS" i="1" dirty="0"/>
              </a:p>
              <a:p>
                <a:endParaRPr lang="sr-Latn-RS" i="1" dirty="0" smtClean="0"/>
              </a:p>
              <a:p>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37" t="-2426" r="-1556"/>
                </a:stretch>
              </a:blipFill>
            </p:spPr>
            <p:txBody>
              <a:bodyPr/>
              <a:lstStyle/>
              <a:p>
                <a:r>
                  <a:rPr lang="en-GB">
                    <a:noFill/>
                  </a:rPr>
                  <a:t> </a:t>
                </a:r>
              </a:p>
            </p:txBody>
          </p:sp>
        </mc:Fallback>
      </mc:AlternateContent>
    </p:spTree>
    <p:extLst>
      <p:ext uri="{BB962C8B-B14F-4D97-AF65-F5344CB8AC3E}">
        <p14:creationId xmlns:p14="http://schemas.microsoft.com/office/powerpoint/2010/main" val="229459043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dirty="0" smtClean="0"/>
              <a:t>Aksiomi u TBox-u</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sr-Latn-RS" dirty="0"/>
                  <a:t>Generalna inkluzija koncepata (GCI)</a:t>
                </a:r>
                <a:endParaRPr lang="sr-Latn-RS" dirty="0" smtClean="0"/>
              </a:p>
              <a:p>
                <a:r>
                  <a:rPr lang="sr-Latn-RS" dirty="0" smtClean="0"/>
                  <a:t>Analgno nasleđivanju u OOP</a:t>
                </a:r>
              </a:p>
              <a:p>
                <a:r>
                  <a:rPr lang="sr-Latn-RS" dirty="0" smtClean="0"/>
                  <a:t>Iskaz oblika </a:t>
                </a:r>
                <a14:m>
                  <m:oMath xmlns:m="http://schemas.openxmlformats.org/officeDocument/2006/math">
                    <m:r>
                      <m:rPr>
                        <m:nor/>
                      </m:rPr>
                      <a:rPr lang="en-GB" i="1" dirty="0"/>
                      <m:t>C</m:t>
                    </m:r>
                    <m:r>
                      <a:rPr lang="sr-Latn-RS" i="1" smtClean="0">
                        <a:latin typeface="Cambria Math"/>
                        <a:ea typeface="Cambria Math"/>
                      </a:rPr>
                      <m:t>⊑</m:t>
                    </m:r>
                    <m:r>
                      <m:rPr>
                        <m:nor/>
                      </m:rPr>
                      <a:rPr lang="en-GB" i="1" dirty="0"/>
                      <m:t>D</m:t>
                    </m:r>
                  </m:oMath>
                </a14:m>
                <a:r>
                  <a:rPr lang="sr-Latn-RS" dirty="0" smtClean="0"/>
                  <a:t>, gde su </a:t>
                </a:r>
                <a:r>
                  <a:rPr lang="sr-Latn-RS" i="1" dirty="0" smtClean="0"/>
                  <a:t>C</a:t>
                </a:r>
                <a:r>
                  <a:rPr lang="sr-Latn-RS" dirty="0" smtClean="0"/>
                  <a:t> i </a:t>
                </a:r>
                <a:r>
                  <a:rPr lang="sr-Latn-RS" i="1" dirty="0" smtClean="0"/>
                  <a:t>D </a:t>
                </a:r>
                <a:r>
                  <a:rPr lang="sr-Latn-RS" i="1" dirty="0">
                    <a:latin typeface="Monotype Corsiva" panose="03010101010201010101" pitchFamily="66" charset="0"/>
                  </a:rPr>
                  <a:t>ALC </a:t>
                </a:r>
                <a:r>
                  <a:rPr lang="sr-Latn-RS" i="1" dirty="0" smtClean="0">
                    <a:latin typeface="Monotype Corsiva" panose="03010101010201010101" pitchFamily="66" charset="0"/>
                  </a:rPr>
                  <a:t> </a:t>
                </a:r>
                <a:r>
                  <a:rPr lang="sr-Latn-RS" dirty="0" smtClean="0"/>
                  <a:t>koncepti</a:t>
                </a:r>
              </a:p>
              <a:p>
                <a:r>
                  <a:rPr lang="sr-Latn-RS" dirty="0" smtClean="0"/>
                  <a:t>Konačni skup generalnih inkluzija koncepata čini TBox</a:t>
                </a:r>
              </a:p>
              <a:p>
                <a:r>
                  <a:rPr lang="sr-Latn-RS" dirty="0" smtClean="0"/>
                  <a:t>Interpretacija </a:t>
                </a:r>
                <a:r>
                  <a:rPr lang="sr-Latn-RS" i="1" dirty="0" smtClean="0"/>
                  <a:t>I </a:t>
                </a:r>
                <a:r>
                  <a:rPr lang="sr-Latn-RS" dirty="0" smtClean="0"/>
                  <a:t>je model GCI</a:t>
                </a:r>
                <a:r>
                  <a:rPr lang="sr-Latn-RS" i="1" dirty="0" smtClean="0"/>
                  <a:t> </a:t>
                </a:r>
                <a14:m>
                  <m:oMath xmlns:m="http://schemas.openxmlformats.org/officeDocument/2006/math">
                    <m:r>
                      <m:rPr>
                        <m:nor/>
                      </m:rPr>
                      <a:rPr lang="en-GB" i="1" dirty="0"/>
                      <m:t>C</m:t>
                    </m:r>
                    <m:r>
                      <a:rPr lang="sr-Latn-RS" i="1">
                        <a:latin typeface="Cambria Math"/>
                        <a:ea typeface="Cambria Math"/>
                      </a:rPr>
                      <m:t>⊑</m:t>
                    </m:r>
                    <m:r>
                      <m:rPr>
                        <m:nor/>
                      </m:rPr>
                      <a:rPr lang="en-GB" i="1" dirty="0"/>
                      <m:t>D</m:t>
                    </m:r>
                  </m:oMath>
                </a14:m>
                <a:r>
                  <a:rPr lang="sr-Latn-RS" dirty="0" smtClean="0"/>
                  <a:t> ako </a:t>
                </a:r>
                <a:r>
                  <a:rPr lang="en-GB" i="1" dirty="0" smtClean="0"/>
                  <a:t>C</a:t>
                </a:r>
                <a:r>
                  <a:rPr lang="en-GB" i="1" baseline="30000" dirty="0" smtClean="0"/>
                  <a:t>I</a:t>
                </a:r>
                <a:r>
                  <a:rPr lang="en-GB" i="1" dirty="0" smtClean="0"/>
                  <a:t> </a:t>
                </a:r>
                <a:r>
                  <a:rPr lang="en-GB" dirty="0"/>
                  <a:t>⊆ </a:t>
                </a:r>
                <a:r>
                  <a:rPr lang="en-GB" i="1" dirty="0" smtClean="0"/>
                  <a:t>D</a:t>
                </a:r>
                <a:r>
                  <a:rPr lang="en-GB" i="1" baseline="30000" dirty="0" smtClean="0"/>
                  <a:t>I</a:t>
                </a:r>
                <a:endParaRPr lang="sr-Latn-RS" i="1" baseline="30000" dirty="0" smtClean="0"/>
              </a:p>
              <a:p>
                <a:r>
                  <a:rPr lang="sr-Latn-RS" dirty="0" smtClean="0"/>
                  <a:t>Interpretacija</a:t>
                </a:r>
                <a:r>
                  <a:rPr lang="sr-Latn-RS" i="1" dirty="0" smtClean="0"/>
                  <a:t> I </a:t>
                </a:r>
                <a:r>
                  <a:rPr lang="sr-Latn-RS" dirty="0" smtClean="0"/>
                  <a:t>je model TBox-a </a:t>
                </a:r>
                <a:r>
                  <a:rPr lang="sr-Latn-RS" i="1" dirty="0" smtClean="0"/>
                  <a:t>T </a:t>
                </a:r>
                <a:r>
                  <a:rPr lang="sr-Latn-RS" dirty="0" smtClean="0"/>
                  <a:t>ako je model svake generalne inkluzije koncepata iz </a:t>
                </a:r>
                <a:r>
                  <a:rPr lang="sr-Latn-RS" i="1" dirty="0" smtClean="0"/>
                  <a:t>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2370" b="-3369"/>
                </a:stretch>
              </a:blipFill>
            </p:spPr>
            <p:txBody>
              <a:bodyPr/>
              <a:lstStyle/>
              <a:p>
                <a:r>
                  <a:rPr lang="en-GB">
                    <a:noFill/>
                  </a:rPr>
                  <a:t> </a:t>
                </a:r>
              </a:p>
            </p:txBody>
          </p:sp>
        </mc:Fallback>
      </mc:AlternateContent>
    </p:spTree>
    <p:extLst>
      <p:ext uri="{BB962C8B-B14F-4D97-AF65-F5344CB8AC3E}">
        <p14:creationId xmlns:p14="http://schemas.microsoft.com/office/powerpoint/2010/main" val="311966292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Definisanje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sr-Latn-RS" dirty="0" smtClean="0"/>
                  <a:t>Simetrični par generalnih inkluzija koncepata </a:t>
                </a:r>
                <a14:m>
                  <m:oMath xmlns:m="http://schemas.openxmlformats.org/officeDocument/2006/math">
                    <m:r>
                      <m:rPr>
                        <m:nor/>
                      </m:rPr>
                      <a:rPr lang="en-GB" i="1" dirty="0"/>
                      <m:t>C</m:t>
                    </m:r>
                    <m:r>
                      <a:rPr lang="sr-Latn-RS" i="1">
                        <a:latin typeface="Cambria Math"/>
                        <a:ea typeface="Cambria Math"/>
                      </a:rPr>
                      <m:t>⊑</m:t>
                    </m:r>
                    <m:r>
                      <m:rPr>
                        <m:nor/>
                      </m:rPr>
                      <a:rPr lang="en-GB" i="1" dirty="0"/>
                      <m:t>D</m:t>
                    </m:r>
                  </m:oMath>
                </a14:m>
                <a:r>
                  <a:rPr lang="sr-Latn-RS" dirty="0" smtClean="0"/>
                  <a:t> i </a:t>
                </a:r>
                <a14:m>
                  <m:oMath xmlns:m="http://schemas.openxmlformats.org/officeDocument/2006/math">
                    <m:r>
                      <m:rPr>
                        <m:nor/>
                      </m:rPr>
                      <a:rPr lang="sr-Latn-RS" b="0" i="1" dirty="0" smtClean="0"/>
                      <m:t>D</m:t>
                    </m:r>
                    <m:r>
                      <a:rPr lang="sr-Latn-RS" i="1">
                        <a:latin typeface="Cambria Math"/>
                        <a:ea typeface="Cambria Math"/>
                      </a:rPr>
                      <m:t>⊑</m:t>
                    </m:r>
                    <m:r>
                      <m:rPr>
                        <m:nor/>
                      </m:rPr>
                      <a:rPr lang="sr-Latn-RS" b="0" i="1" dirty="0" smtClean="0"/>
                      <m:t>C</m:t>
                    </m:r>
                  </m:oMath>
                </a14:m>
                <a:r>
                  <a:rPr lang="sr-Latn-RS" dirty="0" smtClean="0"/>
                  <a:t> skraćeno se piše </a:t>
                </a:r>
                <a14:m>
                  <m:oMath xmlns:m="http://schemas.openxmlformats.org/officeDocument/2006/math">
                    <m:r>
                      <m:rPr>
                        <m:nor/>
                      </m:rPr>
                      <a:rPr lang="en-GB" i="1" dirty="0"/>
                      <m:t>C</m:t>
                    </m:r>
                    <m:r>
                      <a:rPr lang="sr-Latn-RS" i="1" smtClean="0">
                        <a:latin typeface="Cambria Math"/>
                        <a:ea typeface="Cambria Math"/>
                      </a:rPr>
                      <m:t>≡</m:t>
                    </m:r>
                    <m:r>
                      <m:rPr>
                        <m:nor/>
                      </m:rPr>
                      <a:rPr lang="en-GB" i="1" dirty="0"/>
                      <m:t>D</m:t>
                    </m:r>
                  </m:oMath>
                </a14:m>
                <a:r>
                  <a:rPr lang="sr-Latn-RS" dirty="0" smtClean="0"/>
                  <a:t> i zove se </a:t>
                </a:r>
                <a:r>
                  <a:rPr lang="sr-Latn-RS" i="1" dirty="0" smtClean="0"/>
                  <a:t>definicija</a:t>
                </a:r>
                <a:endParaRPr lang="sr-Latn-RS" dirty="0" smtClean="0"/>
              </a:p>
              <a:p>
                <a:r>
                  <a:rPr lang="sr-Latn-RS" dirty="0" smtClean="0"/>
                  <a:t>TBox koji sadrži samo definicije zovemo </a:t>
                </a:r>
                <a:r>
                  <a:rPr lang="sr-Latn-RS" i="1" dirty="0" smtClean="0"/>
                  <a:t>definicioni</a:t>
                </a:r>
                <a:r>
                  <a:rPr lang="sr-Latn-RS" dirty="0" smtClean="0"/>
                  <a:t> ako:</a:t>
                </a:r>
              </a:p>
              <a:p>
                <a:pPr lvl="1"/>
                <a:r>
                  <a:rPr lang="sr-Latn-RS" dirty="0" smtClean="0"/>
                  <a:t>Sadrži najviše jednu definiciju za svaki koncept</a:t>
                </a:r>
              </a:p>
              <a:p>
                <a:pPr lvl="1"/>
                <a:r>
                  <a:rPr lang="sr-Latn-RS" dirty="0" smtClean="0"/>
                  <a:t>Acikličan je</a:t>
                </a:r>
              </a:p>
              <a:p>
                <a:r>
                  <a:rPr lang="sr-Latn-RS" dirty="0" smtClean="0"/>
                  <a:t>U definicionom TBox-u:</a:t>
                </a:r>
              </a:p>
              <a:p>
                <a:pPr lvl="1"/>
                <a:r>
                  <a:rPr lang="sr-Latn-RS" dirty="0" smtClean="0"/>
                  <a:t>Koncepti sa leve strane se zovu </a:t>
                </a:r>
                <a:r>
                  <a:rPr lang="sr-Latn-RS" i="1" dirty="0" smtClean="0"/>
                  <a:t>definisani </a:t>
                </a:r>
                <a:r>
                  <a:rPr lang="sr-Latn-RS" dirty="0" smtClean="0"/>
                  <a:t>koncepti</a:t>
                </a:r>
              </a:p>
              <a:p>
                <a:pPr lvl="1"/>
                <a:r>
                  <a:rPr lang="sr-Latn-RS" dirty="0" smtClean="0"/>
                  <a:t>Koncepti sa desne strane se zovu </a:t>
                </a:r>
                <a:r>
                  <a:rPr lang="sr-Latn-RS" i="1" dirty="0" smtClean="0"/>
                  <a:t>primitivni</a:t>
                </a:r>
                <a:r>
                  <a:rPr lang="sr-Latn-RS" dirty="0" smtClean="0"/>
                  <a:t> koncepti</a:t>
                </a:r>
              </a:p>
              <a:p>
                <a:r>
                  <a:rPr lang="sr-Latn-RS" dirty="0" smtClean="0"/>
                  <a:t>Rezonovanje nad definicionim TBox-ovima je veoma efikasno, pa se koriste kad god je to moguće </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85" t="-2022" r="-519"/>
                </a:stretch>
              </a:blipFill>
            </p:spPr>
            <p:txBody>
              <a:bodyPr/>
              <a:lstStyle/>
              <a:p>
                <a:r>
                  <a:rPr lang="en-GB">
                    <a:noFill/>
                  </a:rPr>
                  <a:t> </a:t>
                </a:r>
              </a:p>
            </p:txBody>
          </p:sp>
        </mc:Fallback>
      </mc:AlternateContent>
    </p:spTree>
    <p:extLst>
      <p:ext uri="{BB962C8B-B14F-4D97-AF65-F5344CB8AC3E}">
        <p14:creationId xmlns:p14="http://schemas.microsoft.com/office/powerpoint/2010/main" val="423652445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Aksiomi u ABox-u</a:t>
            </a:r>
            <a:endParaRPr lang="en-GB" dirty="0"/>
          </a:p>
        </p:txBody>
      </p:sp>
      <p:sp>
        <p:nvSpPr>
          <p:cNvPr id="3" name="Content Placeholder 2"/>
          <p:cNvSpPr>
            <a:spLocks noGrp="1"/>
          </p:cNvSpPr>
          <p:nvPr>
            <p:ph idx="1"/>
          </p:nvPr>
        </p:nvSpPr>
        <p:spPr/>
        <p:txBody>
          <a:bodyPr>
            <a:normAutofit fontScale="92500" lnSpcReduction="20000"/>
          </a:bodyPr>
          <a:lstStyle/>
          <a:p>
            <a:r>
              <a:rPr lang="sr-Latn-RS" dirty="0" smtClean="0"/>
              <a:t>Asertacioni aksiom može da bude oblika </a:t>
            </a:r>
            <a:r>
              <a:rPr lang="en-GB" i="1" dirty="0"/>
              <a:t>x </a:t>
            </a:r>
            <a:r>
              <a:rPr lang="en-GB" dirty="0"/>
              <a:t>: </a:t>
            </a:r>
            <a:r>
              <a:rPr lang="en-GB" i="1" dirty="0"/>
              <a:t>C </a:t>
            </a:r>
            <a:r>
              <a:rPr lang="sr-Latn-RS" dirty="0" smtClean="0"/>
              <a:t>ili oblika</a:t>
            </a:r>
            <a:r>
              <a:rPr lang="en-GB" i="1" dirty="0" smtClean="0"/>
              <a:t> </a:t>
            </a:r>
            <a:r>
              <a:rPr lang="en-GB" i="1" dirty="0"/>
              <a:t>(x, y) </a:t>
            </a:r>
            <a:r>
              <a:rPr lang="en-GB" dirty="0"/>
              <a:t>: </a:t>
            </a:r>
            <a:r>
              <a:rPr lang="en-GB" i="1" dirty="0" smtClean="0"/>
              <a:t>r</a:t>
            </a:r>
            <a:r>
              <a:rPr lang="sr-Latn-RS" i="1" dirty="0" smtClean="0"/>
              <a:t> </a:t>
            </a:r>
            <a:r>
              <a:rPr lang="sr-Latn-RS" dirty="0" smtClean="0"/>
              <a:t>pri čemu je </a:t>
            </a:r>
            <a:r>
              <a:rPr lang="sr-Latn-RS" i="1" dirty="0" smtClean="0"/>
              <a:t>C </a:t>
            </a:r>
            <a:r>
              <a:rPr lang="sr-Latn-RS" i="1" dirty="0">
                <a:latin typeface="Monotype Corsiva" panose="03010101010201010101" pitchFamily="66" charset="0"/>
              </a:rPr>
              <a:t>ALC </a:t>
            </a:r>
            <a:r>
              <a:rPr lang="sr-Latn-RS" i="1" dirty="0" smtClean="0">
                <a:latin typeface="Monotype Corsiva" panose="03010101010201010101" pitchFamily="66" charset="0"/>
              </a:rPr>
              <a:t> </a:t>
            </a:r>
            <a:r>
              <a:rPr lang="sr-Latn-RS" dirty="0" smtClean="0"/>
              <a:t>koncept, </a:t>
            </a:r>
            <a:r>
              <a:rPr lang="sr-Latn-RS" i="1" dirty="0" smtClean="0"/>
              <a:t>r</a:t>
            </a:r>
            <a:r>
              <a:rPr lang="sr-Latn-RS" dirty="0" smtClean="0"/>
              <a:t> naziv rola, a </a:t>
            </a:r>
            <a:r>
              <a:rPr lang="sr-Latn-RS" i="1" dirty="0" smtClean="0"/>
              <a:t>x</a:t>
            </a:r>
            <a:r>
              <a:rPr lang="sr-Latn-RS" dirty="0" smtClean="0"/>
              <a:t> i </a:t>
            </a:r>
            <a:r>
              <a:rPr lang="sr-Latn-RS" i="1" dirty="0" smtClean="0"/>
              <a:t>y </a:t>
            </a:r>
            <a:r>
              <a:rPr lang="sr-Latn-RS" dirty="0" smtClean="0"/>
              <a:t>su nazivi individuala.</a:t>
            </a:r>
          </a:p>
          <a:p>
            <a:r>
              <a:rPr lang="sr-Latn-RS" dirty="0" smtClean="0"/>
              <a:t>Konačan skup asertacionih aksioma je ABox.</a:t>
            </a:r>
          </a:p>
          <a:p>
            <a:r>
              <a:rPr lang="sr-Latn-RS" dirty="0" smtClean="0"/>
              <a:t>Interpretacija </a:t>
            </a:r>
            <a:r>
              <a:rPr lang="sr-Latn-RS" i="1" dirty="0" smtClean="0"/>
              <a:t>I</a:t>
            </a:r>
            <a:r>
              <a:rPr lang="sr-Latn-RS" dirty="0" smtClean="0"/>
              <a:t> je model asertacionog aksioma </a:t>
            </a:r>
            <a:r>
              <a:rPr lang="sr-Latn-RS" i="1" dirty="0" smtClean="0"/>
              <a:t>x </a:t>
            </a:r>
            <a:r>
              <a:rPr lang="sr-Latn-RS" dirty="0" smtClean="0"/>
              <a:t>: </a:t>
            </a:r>
            <a:r>
              <a:rPr lang="sr-Latn-RS" i="1" dirty="0" smtClean="0"/>
              <a:t>C</a:t>
            </a:r>
            <a:r>
              <a:rPr lang="sr-Latn-RS" dirty="0" smtClean="0"/>
              <a:t> ako </a:t>
            </a:r>
            <a:r>
              <a:rPr lang="sr-Latn-RS" i="1" dirty="0" smtClean="0"/>
              <a:t>x</a:t>
            </a:r>
            <a:r>
              <a:rPr lang="sr-Latn-RS" i="1" baseline="30000" dirty="0" smtClean="0"/>
              <a:t>I</a:t>
            </a:r>
            <a:r>
              <a:rPr lang="en-GB" dirty="0"/>
              <a:t> </a:t>
            </a:r>
            <a:r>
              <a:rPr lang="en-GB" dirty="0" smtClean="0"/>
              <a:t>∈</a:t>
            </a:r>
            <a:r>
              <a:rPr lang="sr-Latn-RS" dirty="0" smtClean="0"/>
              <a:t> </a:t>
            </a:r>
            <a:r>
              <a:rPr lang="sr-Latn-RS" i="1" dirty="0" smtClean="0"/>
              <a:t>C</a:t>
            </a:r>
            <a:r>
              <a:rPr lang="sr-Latn-RS" i="1" baseline="30000" dirty="0" smtClean="0"/>
              <a:t>I</a:t>
            </a:r>
            <a:endParaRPr lang="sr-Latn-RS" dirty="0"/>
          </a:p>
          <a:p>
            <a:r>
              <a:rPr lang="sr-Latn-RS" dirty="0" smtClean="0"/>
              <a:t>Interpretacija </a:t>
            </a:r>
            <a:r>
              <a:rPr lang="sr-Latn-RS" i="1" dirty="0" smtClean="0"/>
              <a:t>I</a:t>
            </a:r>
            <a:r>
              <a:rPr lang="sr-Latn-RS" dirty="0" smtClean="0"/>
              <a:t> je model asertacionog aksioma </a:t>
            </a:r>
            <a:r>
              <a:rPr lang="sr-Latn-RS" i="1" dirty="0" smtClean="0"/>
              <a:t>(x,y) </a:t>
            </a:r>
            <a:r>
              <a:rPr lang="sr-Latn-RS" dirty="0" smtClean="0"/>
              <a:t>:</a:t>
            </a:r>
            <a:r>
              <a:rPr lang="sr-Latn-RS" i="1" dirty="0" smtClean="0"/>
              <a:t> r</a:t>
            </a:r>
            <a:r>
              <a:rPr lang="sr-Latn-RS" dirty="0" smtClean="0"/>
              <a:t> ako </a:t>
            </a:r>
            <a:r>
              <a:rPr lang="sr-Latn-RS" i="1" dirty="0" smtClean="0"/>
              <a:t>(x</a:t>
            </a:r>
            <a:r>
              <a:rPr lang="sr-Latn-RS" i="1" baseline="30000" dirty="0" smtClean="0"/>
              <a:t>I</a:t>
            </a:r>
            <a:r>
              <a:rPr lang="sr-Latn-RS" i="1" dirty="0" smtClean="0"/>
              <a:t>,y</a:t>
            </a:r>
            <a:r>
              <a:rPr lang="sr-Latn-RS" i="1" baseline="30000" dirty="0" smtClean="0"/>
              <a:t>I</a:t>
            </a:r>
            <a:r>
              <a:rPr lang="sr-Latn-RS" i="1" dirty="0" smtClean="0"/>
              <a:t>)</a:t>
            </a:r>
            <a:r>
              <a:rPr lang="sr-Latn-RS" dirty="0" smtClean="0"/>
              <a:t> </a:t>
            </a:r>
            <a:r>
              <a:rPr lang="en-GB" dirty="0" smtClean="0"/>
              <a:t>∈</a:t>
            </a:r>
            <a:r>
              <a:rPr lang="sr-Latn-RS" dirty="0" smtClean="0"/>
              <a:t> </a:t>
            </a:r>
            <a:r>
              <a:rPr lang="sr-Latn-RS" i="1" dirty="0" smtClean="0"/>
              <a:t>r</a:t>
            </a:r>
            <a:r>
              <a:rPr lang="sr-Latn-RS" i="1" baseline="30000" dirty="0" smtClean="0"/>
              <a:t>I</a:t>
            </a:r>
          </a:p>
          <a:p>
            <a:r>
              <a:rPr lang="sr-Latn-RS" i="1" dirty="0" smtClean="0"/>
              <a:t>I </a:t>
            </a:r>
            <a:r>
              <a:rPr lang="sr-Latn-RS" dirty="0" smtClean="0"/>
              <a:t>je model ABox-a </a:t>
            </a:r>
            <a:r>
              <a:rPr lang="sr-Latn-RS" i="1" dirty="0" smtClean="0"/>
              <a:t>A</a:t>
            </a:r>
            <a:r>
              <a:rPr lang="sr-Latn-RS" dirty="0" smtClean="0"/>
              <a:t> ako je model svakog asertacionog individuala u </a:t>
            </a:r>
            <a:r>
              <a:rPr lang="sr-Latn-RS" i="1" dirty="0" smtClean="0"/>
              <a:t>A</a:t>
            </a:r>
          </a:p>
        </p:txBody>
      </p:sp>
    </p:spTree>
    <p:extLst>
      <p:ext uri="{BB962C8B-B14F-4D97-AF65-F5344CB8AC3E}">
        <p14:creationId xmlns:p14="http://schemas.microsoft.com/office/powerpoint/2010/main" val="936176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pPr eaLnBrk="1" hangingPunct="1"/>
            <a:r>
              <a:rPr lang="sr-Latn-RS" dirty="0" smtClean="0"/>
              <a:t>Primer pravila</a:t>
            </a:r>
            <a:endParaRPr lang="el-GR" dirty="0" smtClean="0"/>
          </a:p>
        </p:txBody>
      </p:sp>
      <p:sp>
        <p:nvSpPr>
          <p:cNvPr id="10243" name="Rectangle 3"/>
          <p:cNvSpPr>
            <a:spLocks noGrp="1" noChangeArrowheads="1"/>
          </p:cNvSpPr>
          <p:nvPr>
            <p:ph type="body" idx="1"/>
          </p:nvPr>
        </p:nvSpPr>
        <p:spPr/>
        <p:txBody>
          <a:bodyPr/>
          <a:lstStyle/>
          <a:p>
            <a:pPr eaLnBrk="1" hangingPunct="1"/>
            <a:r>
              <a:rPr lang="sr-Latn-RS" dirty="0" smtClean="0"/>
              <a:t>Pretpostavimo da je u radnoj memoriji sledeći sadržaj</a:t>
            </a:r>
            <a:endParaRPr lang="en-US" dirty="0" smtClean="0"/>
          </a:p>
          <a:p>
            <a:pPr eaLnBrk="1" hangingPunct="1"/>
            <a:r>
              <a:rPr lang="en-US" dirty="0" smtClean="0"/>
              <a:t>WM:</a:t>
            </a:r>
          </a:p>
          <a:p>
            <a:pPr lvl="1" eaLnBrk="1" hangingPunct="1"/>
            <a:r>
              <a:rPr lang="en-US" dirty="0" smtClean="0"/>
              <a:t>(</a:t>
            </a:r>
            <a:r>
              <a:rPr lang="en-US" b="1" dirty="0" smtClean="0">
                <a:solidFill>
                  <a:srgbClr val="FF0000"/>
                </a:solidFill>
              </a:rPr>
              <a:t>bill</a:t>
            </a:r>
            <a:r>
              <a:rPr lang="en-US" dirty="0" smtClean="0"/>
              <a:t> </a:t>
            </a:r>
            <a:r>
              <a:rPr lang="en-US" dirty="0" smtClean="0">
                <a:sym typeface="Symbol" pitchFamily="18" charset="2"/>
              </a:rPr>
              <a:t> </a:t>
            </a:r>
            <a:r>
              <a:rPr lang="en-US" b="1" i="1" dirty="0" smtClean="0">
                <a:solidFill>
                  <a:srgbClr val="3606BE"/>
                </a:solidFill>
                <a:sym typeface="Symbol" pitchFamily="18" charset="2"/>
              </a:rPr>
              <a:t>name</a:t>
            </a:r>
            <a:r>
              <a:rPr lang="en-US" dirty="0" smtClean="0">
                <a:sym typeface="Symbol" pitchFamily="18" charset="2"/>
              </a:rPr>
              <a:t> </a:t>
            </a:r>
            <a:r>
              <a:rPr lang="en-US" b="1" dirty="0" smtClean="0">
                <a:solidFill>
                  <a:srgbClr val="00B050"/>
                </a:solidFill>
                <a:sym typeface="Symbol" pitchFamily="18" charset="2"/>
              </a:rPr>
              <a:t>mortgage</a:t>
            </a:r>
            <a:r>
              <a:rPr lang="en-US" dirty="0" smtClean="0">
                <a:sym typeface="Symbol" pitchFamily="18" charset="2"/>
              </a:rPr>
              <a:t>  </a:t>
            </a:r>
            <a:r>
              <a:rPr lang="en-US" b="1" i="1" dirty="0">
                <a:solidFill>
                  <a:srgbClr val="3606BE"/>
                </a:solidFill>
                <a:sym typeface="Symbol" pitchFamily="18" charset="2"/>
              </a:rPr>
              <a:t>status</a:t>
            </a:r>
            <a:r>
              <a:rPr lang="en-US" dirty="0" smtClean="0">
                <a:sym typeface="Symbol" pitchFamily="18" charset="2"/>
              </a:rPr>
              <a:t> </a:t>
            </a:r>
            <a:r>
              <a:rPr lang="en-US" b="1" dirty="0" smtClean="0">
                <a:solidFill>
                  <a:srgbClr val="00B050"/>
                </a:solidFill>
                <a:sym typeface="Symbol" pitchFamily="18" charset="2"/>
              </a:rPr>
              <a:t>due</a:t>
            </a:r>
            <a:r>
              <a:rPr lang="en-US" dirty="0" smtClean="0">
                <a:sym typeface="Symbol" pitchFamily="18" charset="2"/>
              </a:rPr>
              <a:t>  </a:t>
            </a:r>
            <a:r>
              <a:rPr lang="en-US" b="1" i="1" dirty="0">
                <a:solidFill>
                  <a:srgbClr val="3606BE"/>
                </a:solidFill>
                <a:sym typeface="Symbol" pitchFamily="18" charset="2"/>
              </a:rPr>
              <a:t>amount</a:t>
            </a:r>
            <a:r>
              <a:rPr lang="en-US" dirty="0" smtClean="0">
                <a:sym typeface="Symbol" pitchFamily="18" charset="2"/>
              </a:rPr>
              <a:t> </a:t>
            </a:r>
            <a:r>
              <a:rPr lang="en-US" b="1" dirty="0" smtClean="0">
                <a:solidFill>
                  <a:srgbClr val="00B050"/>
                </a:solidFill>
                <a:sym typeface="Symbol" pitchFamily="18" charset="2"/>
              </a:rPr>
              <a:t>500</a:t>
            </a:r>
            <a:r>
              <a:rPr lang="sr-Latn-RS" b="1" dirty="0">
                <a:solidFill>
                  <a:srgbClr val="00B050"/>
                </a:solidFill>
                <a:sym typeface="Symbol" pitchFamily="18" charset="2"/>
              </a:rPr>
              <a:t>)</a:t>
            </a:r>
            <a:r>
              <a:rPr lang="en-US" dirty="0" smtClean="0">
                <a:sym typeface="Symbol" pitchFamily="18" charset="2"/>
              </a:rPr>
              <a:t>  </a:t>
            </a:r>
            <a:r>
              <a:rPr lang="sr-Latn-RS" dirty="0">
                <a:sym typeface="Symbol" pitchFamily="18" charset="2"/>
              </a:rPr>
              <a:t>(</a:t>
            </a:r>
            <a:r>
              <a:rPr lang="en-US" dirty="0" smtClean="0">
                <a:sym typeface="Symbol" pitchFamily="18" charset="2"/>
              </a:rPr>
              <a:t>account  </a:t>
            </a:r>
            <a:r>
              <a:rPr lang="en-US" i="1" dirty="0">
                <a:sym typeface="Symbol" pitchFamily="18" charset="2"/>
              </a:rPr>
              <a:t>name</a:t>
            </a:r>
            <a:r>
              <a:rPr lang="en-US" dirty="0" smtClean="0">
                <a:sym typeface="Symbol" pitchFamily="18" charset="2"/>
              </a:rPr>
              <a:t> </a:t>
            </a:r>
            <a:r>
              <a:rPr lang="en-US" dirty="0">
                <a:sym typeface="Symbol" pitchFamily="18" charset="2"/>
              </a:rPr>
              <a:t>checking</a:t>
            </a:r>
            <a:r>
              <a:rPr lang="en-US" dirty="0" smtClean="0">
                <a:sym typeface="Symbol" pitchFamily="18" charset="2"/>
              </a:rPr>
              <a:t>  </a:t>
            </a:r>
            <a:r>
              <a:rPr lang="en-US" i="1" dirty="0">
                <a:sym typeface="Symbol" pitchFamily="18" charset="2"/>
              </a:rPr>
              <a:t>balance</a:t>
            </a:r>
            <a:r>
              <a:rPr lang="en-US" dirty="0" smtClean="0">
                <a:sym typeface="Symbol" pitchFamily="18" charset="2"/>
              </a:rPr>
              <a:t> </a:t>
            </a:r>
            <a:r>
              <a:rPr lang="en-US" dirty="0">
                <a:sym typeface="Symbol" pitchFamily="18" charset="2"/>
              </a:rPr>
              <a:t>500</a:t>
            </a:r>
            <a:r>
              <a:rPr lang="en-US" dirty="0" smtClean="0">
                <a:sym typeface="Symbol" pitchFamily="18" charset="2"/>
              </a:rPr>
              <a:t>)</a:t>
            </a:r>
          </a:p>
          <a:p>
            <a:pPr eaLnBrk="1" hangingPunct="1"/>
            <a:r>
              <a:rPr lang="sr-Latn-RS" dirty="0" smtClean="0">
                <a:sym typeface="Symbol" pitchFamily="18" charset="2"/>
              </a:rPr>
              <a:t>Pravilo će biti aktivirano</a:t>
            </a:r>
            <a:endParaRPr lang="el-GR" dirty="0" smtClean="0">
              <a:sym typeface="Symbol" pitchFamily="18" charset="2"/>
            </a:endParaRPr>
          </a:p>
        </p:txBody>
      </p:sp>
    </p:spTree>
    <p:extLst>
      <p:ext uri="{BB962C8B-B14F-4D97-AF65-F5344CB8AC3E}">
        <p14:creationId xmlns:p14="http://schemas.microsoft.com/office/powerpoint/2010/main" val="2664393302"/>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Baza znanja</a:t>
            </a:r>
            <a:endParaRPr lang="en-GB" dirty="0"/>
          </a:p>
        </p:txBody>
      </p:sp>
      <p:sp>
        <p:nvSpPr>
          <p:cNvPr id="3" name="Content Placeholder 2"/>
          <p:cNvSpPr>
            <a:spLocks noGrp="1"/>
          </p:cNvSpPr>
          <p:nvPr>
            <p:ph idx="1"/>
          </p:nvPr>
        </p:nvSpPr>
        <p:spPr/>
        <p:txBody>
          <a:bodyPr>
            <a:normAutofit fontScale="92500"/>
          </a:bodyPr>
          <a:lstStyle/>
          <a:p>
            <a:r>
              <a:rPr lang="sr-Latn-RS" dirty="0" smtClean="0"/>
              <a:t>Par (</a:t>
            </a:r>
            <a:r>
              <a:rPr lang="sr-Latn-RS" i="1" dirty="0" smtClean="0"/>
              <a:t>T, A</a:t>
            </a:r>
            <a:r>
              <a:rPr lang="sr-Latn-RS" dirty="0" smtClean="0"/>
              <a:t>) gde je </a:t>
            </a:r>
            <a:r>
              <a:rPr lang="sr-Latn-RS" i="1" dirty="0" smtClean="0"/>
              <a:t>T</a:t>
            </a:r>
            <a:r>
              <a:rPr lang="sr-Latn-RS" dirty="0" smtClean="0"/>
              <a:t> TBox, a </a:t>
            </a:r>
            <a:r>
              <a:rPr lang="sr-Latn-RS" i="1" dirty="0" smtClean="0"/>
              <a:t>A</a:t>
            </a:r>
            <a:r>
              <a:rPr lang="sr-Latn-RS" dirty="0" smtClean="0"/>
              <a:t> je ABox.</a:t>
            </a:r>
          </a:p>
          <a:p>
            <a:r>
              <a:rPr lang="sr-Latn-RS" dirty="0" smtClean="0"/>
              <a:t>Interpretacija </a:t>
            </a:r>
            <a:r>
              <a:rPr lang="sr-Latn-RS" i="1" dirty="0" smtClean="0"/>
              <a:t>I </a:t>
            </a:r>
            <a:r>
              <a:rPr lang="sr-Latn-RS" dirty="0" smtClean="0"/>
              <a:t>je model baze znanja </a:t>
            </a:r>
            <a:r>
              <a:rPr lang="sr-Latn-RS" i="1" dirty="0" smtClean="0"/>
              <a:t>K=(T,A)</a:t>
            </a:r>
            <a:r>
              <a:rPr lang="sr-Latn-RS" dirty="0" smtClean="0"/>
              <a:t> ako je model </a:t>
            </a:r>
            <a:r>
              <a:rPr lang="sr-Latn-RS" i="1" dirty="0" smtClean="0"/>
              <a:t>T</a:t>
            </a:r>
            <a:r>
              <a:rPr lang="sr-Latn-RS" dirty="0" smtClean="0"/>
              <a:t> i model od </a:t>
            </a:r>
            <a:r>
              <a:rPr lang="sr-Latn-RS" i="1" dirty="0" smtClean="0"/>
              <a:t>A</a:t>
            </a:r>
          </a:p>
          <a:p>
            <a:r>
              <a:rPr lang="sr-Latn-RS" dirty="0" smtClean="0"/>
              <a:t>Znači, kada pravimo bazu znanja, možemo da definišemo:</a:t>
            </a:r>
          </a:p>
          <a:p>
            <a:pPr lvl="1"/>
            <a:r>
              <a:rPr lang="sr-Latn-RS" dirty="0" smtClean="0"/>
              <a:t>Koji koncepti su uključeni u koje koncepte (TBox),</a:t>
            </a:r>
          </a:p>
          <a:p>
            <a:pPr lvl="1"/>
            <a:r>
              <a:rPr lang="sr-Latn-RS" dirty="0" smtClean="0"/>
              <a:t>Koji individuali su instance kojih koncepata (ABox) i</a:t>
            </a:r>
          </a:p>
          <a:p>
            <a:pPr lvl="1"/>
            <a:r>
              <a:rPr lang="sr-Latn-RS" dirty="0" smtClean="0"/>
              <a:t>Koji individuali su u relaciji sa kojim individualima (ABox) </a:t>
            </a:r>
            <a:endParaRPr lang="en-GB" dirty="0"/>
          </a:p>
        </p:txBody>
      </p:sp>
    </p:spTree>
    <p:extLst>
      <p:ext uri="{BB962C8B-B14F-4D97-AF65-F5344CB8AC3E}">
        <p14:creationId xmlns:p14="http://schemas.microsoft.com/office/powerpoint/2010/main" val="278156390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Baza znanja</a:t>
            </a:r>
            <a:endParaRPr lang="en-GB"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0000" lnSpcReduction="20000"/>
              </a:bodyPr>
              <a:lstStyle/>
              <a:p>
                <a:r>
                  <a:rPr lang="sr-Latn-RS" dirty="0" smtClean="0"/>
                  <a:t>Za bazu znanja </a:t>
                </a:r>
                <a:r>
                  <a:rPr lang="sr-Latn-RS" i="1" dirty="0" smtClean="0"/>
                  <a:t>K=(T,A)</a:t>
                </a:r>
                <a:r>
                  <a:rPr lang="sr-Latn-RS" dirty="0" smtClean="0"/>
                  <a:t> kažemo da je </a:t>
                </a:r>
                <a:r>
                  <a:rPr lang="sr-Latn-RS" i="1" dirty="0" smtClean="0"/>
                  <a:t>konzistentna</a:t>
                </a:r>
                <a:r>
                  <a:rPr lang="sr-Latn-RS" dirty="0" smtClean="0"/>
                  <a:t> ako </a:t>
                </a:r>
                <a:r>
                  <a:rPr lang="sr-Latn-RS" i="1" dirty="0" smtClean="0"/>
                  <a:t>ima model</a:t>
                </a:r>
                <a:r>
                  <a:rPr lang="sr-Latn-RS" dirty="0" smtClean="0"/>
                  <a:t>.</a:t>
                </a:r>
              </a:p>
              <a:p>
                <a:r>
                  <a:rPr lang="sr-Latn-RS" dirty="0" smtClean="0"/>
                  <a:t>Za koncept C kažemo da je zadovoljiv u odnosu na K ako postoji interpretacija I baze znanja K takva da </a:t>
                </a:r>
                <a14:m>
                  <m:oMath xmlns:m="http://schemas.openxmlformats.org/officeDocument/2006/math">
                    <m:r>
                      <m:rPr>
                        <m:nor/>
                      </m:rPr>
                      <a:rPr lang="sr-Latn-RS" b="0" i="1" dirty="0" smtClean="0"/>
                      <m:t>C</m:t>
                    </m:r>
                    <m:r>
                      <m:rPr>
                        <m:nor/>
                      </m:rPr>
                      <a:rPr lang="sr-Latn-RS" b="0" i="1" baseline="30000" dirty="0" smtClean="0"/>
                      <m:t>I</m:t>
                    </m:r>
                    <m:r>
                      <a:rPr lang="sr-Latn-RS" i="1" dirty="0">
                        <a:latin typeface="Cambria Math"/>
                        <a:ea typeface="Cambria Math"/>
                      </a:rPr>
                      <m:t>≠</m:t>
                    </m:r>
                    <m:r>
                      <a:rPr lang="sr-Latn-RS" i="1" dirty="0" smtClean="0">
                        <a:latin typeface="Cambria Math"/>
                        <a:ea typeface="Cambria Math"/>
                      </a:rPr>
                      <m:t>∅</m:t>
                    </m:r>
                  </m:oMath>
                </a14:m>
                <a:endParaRPr lang="sr-Latn-RS" baseline="30000" dirty="0" smtClean="0"/>
              </a:p>
              <a:p>
                <a:r>
                  <a:rPr lang="sr-Latn-RS" dirty="0" smtClean="0"/>
                  <a:t>Takva intepretacija zove se </a:t>
                </a:r>
                <a:r>
                  <a:rPr lang="sr-Latn-RS" i="1" dirty="0" smtClean="0"/>
                  <a:t>model C </a:t>
                </a:r>
                <a:r>
                  <a:rPr lang="sr-Latn-RS" dirty="0" smtClean="0"/>
                  <a:t>u odnosu na </a:t>
                </a:r>
                <a:r>
                  <a:rPr lang="sr-Latn-RS" i="1" dirty="0" smtClean="0"/>
                  <a:t>K</a:t>
                </a:r>
              </a:p>
              <a:p>
                <a:r>
                  <a:rPr lang="sr-Latn-RS" dirty="0" smtClean="0"/>
                  <a:t>Koncept </a:t>
                </a:r>
                <a:r>
                  <a:rPr lang="sr-Latn-RS" i="1" dirty="0" smtClean="0"/>
                  <a:t>D</a:t>
                </a:r>
                <a:r>
                  <a:rPr lang="sr-Latn-RS" dirty="0" smtClean="0"/>
                  <a:t> obuhvata koncept </a:t>
                </a:r>
                <a:r>
                  <a:rPr lang="sr-Latn-RS" i="1" dirty="0" smtClean="0"/>
                  <a:t>C</a:t>
                </a:r>
                <a:r>
                  <a:rPr lang="sr-Latn-RS" dirty="0" smtClean="0"/>
                  <a:t> u odnosu na </a:t>
                </a:r>
                <a:r>
                  <a:rPr lang="sr-Latn-RS" i="1" dirty="0" smtClean="0"/>
                  <a:t>K</a:t>
                </a:r>
                <a:r>
                  <a:rPr lang="sr-Latn-RS" dirty="0" smtClean="0"/>
                  <a:t> (</a:t>
                </a:r>
                <a14:m>
                  <m:oMath xmlns:m="http://schemas.openxmlformats.org/officeDocument/2006/math">
                    <m:r>
                      <m:rPr>
                        <m:nor/>
                      </m:rPr>
                      <a:rPr lang="sr-Latn-RS" b="0" i="1" dirty="0" smtClean="0"/>
                      <m:t>K</m:t>
                    </m:r>
                    <m:r>
                      <a:rPr lang="sr-Latn-RS" i="1" dirty="0" smtClean="0">
                        <a:latin typeface="Cambria Math"/>
                        <a:ea typeface="Cambria Math"/>
                      </a:rPr>
                      <m:t>⊢</m:t>
                    </m:r>
                    <m:r>
                      <m:rPr>
                        <m:nor/>
                      </m:rPr>
                      <a:rPr lang="sr-Latn-RS" i="1" dirty="0"/>
                      <m:t>C</m:t>
                    </m:r>
                    <m:r>
                      <a:rPr lang="sr-Latn-RS" i="1" dirty="0" smtClean="0">
                        <a:latin typeface="Cambria Math"/>
                        <a:ea typeface="Cambria Math"/>
                      </a:rPr>
                      <m:t>⊑</m:t>
                    </m:r>
                    <m:r>
                      <m:rPr>
                        <m:nor/>
                      </m:rPr>
                      <a:rPr lang="sr-Latn-RS" b="0" i="1" dirty="0" smtClean="0"/>
                      <m:t>D</m:t>
                    </m:r>
                  </m:oMath>
                </a14:m>
                <a:r>
                  <a:rPr lang="sr-Latn-RS" dirty="0" smtClean="0"/>
                  <a:t>) ako je </a:t>
                </a:r>
                <a:r>
                  <a:rPr lang="en-GB" i="1" dirty="0" smtClean="0"/>
                  <a:t>C</a:t>
                </a:r>
                <a:r>
                  <a:rPr lang="en-GB" i="1" baseline="30000" dirty="0" smtClean="0"/>
                  <a:t>I</a:t>
                </a:r>
                <a:r>
                  <a:rPr lang="en-GB" i="1" dirty="0" smtClean="0"/>
                  <a:t> </a:t>
                </a:r>
                <a:r>
                  <a:rPr lang="en-GB" dirty="0"/>
                  <a:t>⊆ </a:t>
                </a:r>
                <a:r>
                  <a:rPr lang="en-GB" i="1" dirty="0" smtClean="0"/>
                  <a:t>D</a:t>
                </a:r>
                <a:r>
                  <a:rPr lang="en-GB" i="1" baseline="30000" dirty="0" smtClean="0"/>
                  <a:t>I</a:t>
                </a:r>
                <a:r>
                  <a:rPr lang="sr-Latn-RS" dirty="0" smtClean="0"/>
                  <a:t> za svaki </a:t>
                </a:r>
                <a:r>
                  <a:rPr lang="sr-Latn-RS" i="1" dirty="0" smtClean="0"/>
                  <a:t>I</a:t>
                </a:r>
                <a:r>
                  <a:rPr lang="sr-Latn-RS" dirty="0" smtClean="0"/>
                  <a:t> </a:t>
                </a:r>
                <a:r>
                  <a:rPr lang="sr-Latn-RS" dirty="0" smtClean="0"/>
                  <a:t>model</a:t>
                </a:r>
                <a:r>
                  <a:rPr lang="en-GB" dirty="0" smtClean="0"/>
                  <a:t>a</a:t>
                </a:r>
                <a:r>
                  <a:rPr lang="sr-Latn-RS" dirty="0" smtClean="0"/>
                  <a:t> </a:t>
                </a:r>
                <a:r>
                  <a:rPr lang="sr-Latn-RS" i="1" dirty="0" smtClean="0"/>
                  <a:t>K</a:t>
                </a:r>
              </a:p>
              <a:p>
                <a:r>
                  <a:rPr lang="sr-Latn-RS" dirty="0" smtClean="0"/>
                  <a:t>Dva koncepta</a:t>
                </a:r>
                <a:r>
                  <a:rPr lang="sr-Latn-RS" dirty="0"/>
                  <a:t> </a:t>
                </a:r>
                <a:r>
                  <a:rPr lang="sr-Latn-RS" i="1" dirty="0"/>
                  <a:t>C</a:t>
                </a:r>
                <a:r>
                  <a:rPr lang="sr-Latn-RS" dirty="0"/>
                  <a:t> i </a:t>
                </a:r>
                <a:r>
                  <a:rPr lang="sr-Latn-RS" i="1" dirty="0"/>
                  <a:t>D</a:t>
                </a:r>
                <a:r>
                  <a:rPr lang="sr-Latn-RS" dirty="0" smtClean="0"/>
                  <a:t> su ekvivalentna u odnosu na bazu znanja </a:t>
                </a:r>
                <a:r>
                  <a:rPr lang="sr-Latn-RS" i="1" dirty="0" smtClean="0"/>
                  <a:t>K</a:t>
                </a:r>
                <a:r>
                  <a:rPr lang="sr-Latn-RS" dirty="0" smtClean="0"/>
                  <a:t> </a:t>
                </a:r>
                <a:r>
                  <a:rPr lang="sr-Latn-RS" dirty="0"/>
                  <a:t>(</a:t>
                </a:r>
                <a14:m>
                  <m:oMath xmlns:m="http://schemas.openxmlformats.org/officeDocument/2006/math">
                    <m:r>
                      <m:rPr>
                        <m:nor/>
                      </m:rPr>
                      <a:rPr lang="sr-Latn-RS" i="1" dirty="0"/>
                      <m:t>K</m:t>
                    </m:r>
                    <m:r>
                      <a:rPr lang="sr-Latn-RS" i="1" dirty="0">
                        <a:latin typeface="Cambria Math"/>
                        <a:ea typeface="Cambria Math"/>
                      </a:rPr>
                      <m:t>⊢</m:t>
                    </m:r>
                    <m:r>
                      <m:rPr>
                        <m:nor/>
                      </m:rPr>
                      <a:rPr lang="sr-Latn-RS" i="1" dirty="0"/>
                      <m:t>C</m:t>
                    </m:r>
                    <m:r>
                      <a:rPr lang="sr-Latn-RS" i="1" dirty="0" smtClean="0">
                        <a:latin typeface="Cambria Math"/>
                        <a:ea typeface="Cambria Math"/>
                      </a:rPr>
                      <m:t>≡</m:t>
                    </m:r>
                    <m:r>
                      <m:rPr>
                        <m:nor/>
                      </m:rPr>
                      <a:rPr lang="sr-Latn-RS" i="1" dirty="0"/>
                      <m:t>D</m:t>
                    </m:r>
                  </m:oMath>
                </a14:m>
                <a:r>
                  <a:rPr lang="sr-Latn-RS" dirty="0"/>
                  <a:t>) </a:t>
                </a:r>
                <a:r>
                  <a:rPr lang="sr-Latn-RS" dirty="0" smtClean="0"/>
                  <a:t>ukoliko i </a:t>
                </a:r>
                <a:r>
                  <a:rPr lang="sr-Latn-RS" i="1" dirty="0" smtClean="0"/>
                  <a:t>C</a:t>
                </a:r>
                <a:r>
                  <a:rPr lang="sr-Latn-RS" dirty="0" smtClean="0"/>
                  <a:t> obuhvata </a:t>
                </a:r>
                <a:r>
                  <a:rPr lang="sr-Latn-RS" i="1" dirty="0" smtClean="0"/>
                  <a:t>D</a:t>
                </a:r>
                <a:r>
                  <a:rPr lang="sr-Latn-RS" dirty="0" smtClean="0"/>
                  <a:t> i </a:t>
                </a:r>
                <a:r>
                  <a:rPr lang="sr-Latn-RS" i="1" dirty="0" smtClean="0"/>
                  <a:t>D</a:t>
                </a:r>
                <a:r>
                  <a:rPr lang="sr-Latn-RS" dirty="0" smtClean="0"/>
                  <a:t> obuhvata </a:t>
                </a:r>
                <a:r>
                  <a:rPr lang="sr-Latn-RS" i="1" dirty="0" smtClean="0"/>
                  <a:t>C</a:t>
                </a:r>
                <a:r>
                  <a:rPr lang="sr-Latn-RS" dirty="0" smtClean="0"/>
                  <a:t> u odnosu na </a:t>
                </a:r>
                <a:r>
                  <a:rPr lang="sr-Latn-RS" i="1" dirty="0" smtClean="0"/>
                  <a:t>K</a:t>
                </a:r>
              </a:p>
              <a:p>
                <a:r>
                  <a:rPr lang="sr-Latn-RS" dirty="0" smtClean="0"/>
                  <a:t>Individual </a:t>
                </a:r>
                <a:r>
                  <a:rPr lang="sr-Latn-RS" i="1" dirty="0" smtClean="0"/>
                  <a:t>a </a:t>
                </a:r>
                <a:r>
                  <a:rPr lang="sr-Latn-RS" dirty="0" smtClean="0"/>
                  <a:t>je instnca koncepta </a:t>
                </a:r>
                <a:r>
                  <a:rPr lang="sr-Latn-RS" i="1" dirty="0" smtClean="0"/>
                  <a:t>C</a:t>
                </a:r>
                <a:r>
                  <a:rPr lang="sr-Latn-RS" dirty="0" smtClean="0"/>
                  <a:t> u odnosu na </a:t>
                </a:r>
                <a:r>
                  <a:rPr lang="sr-Latn-RS" i="1" dirty="0" smtClean="0"/>
                  <a:t>K</a:t>
                </a:r>
                <a:r>
                  <a:rPr lang="sr-Latn-RS" dirty="0" smtClean="0"/>
                  <a:t> (</a:t>
                </a:r>
                <a14:m>
                  <m:oMath xmlns:m="http://schemas.openxmlformats.org/officeDocument/2006/math">
                    <m:r>
                      <m:rPr>
                        <m:nor/>
                      </m:rPr>
                      <a:rPr lang="sr-Latn-RS" i="1" dirty="0"/>
                      <m:t>K</m:t>
                    </m:r>
                    <m:r>
                      <a:rPr lang="sr-Latn-RS" i="1" dirty="0">
                        <a:latin typeface="Cambria Math"/>
                        <a:ea typeface="Cambria Math"/>
                      </a:rPr>
                      <m:t>⊢</m:t>
                    </m:r>
                    <m:r>
                      <m:rPr>
                        <m:nor/>
                      </m:rPr>
                      <a:rPr lang="sr-Latn-RS" b="0" i="1" dirty="0" smtClean="0"/>
                      <m:t>a</m:t>
                    </m:r>
                    <m:r>
                      <m:rPr>
                        <m:nor/>
                      </m:rPr>
                      <a:rPr lang="sr-Latn-RS" dirty="0">
                        <a:latin typeface="Cambria Math"/>
                        <a:ea typeface="Cambria Math"/>
                      </a:rPr>
                      <m:t>:</m:t>
                    </m:r>
                    <m:r>
                      <m:rPr>
                        <m:nor/>
                      </m:rPr>
                      <a:rPr lang="sr-Latn-RS" b="0" i="1" dirty="0" smtClean="0"/>
                      <m:t>C</m:t>
                    </m:r>
                  </m:oMath>
                </a14:m>
                <a:r>
                  <a:rPr lang="sr-Latn-RS" dirty="0" smtClean="0"/>
                  <a:t>) ako </a:t>
                </a:r>
                <a:r>
                  <a:rPr lang="en-GB" i="1" dirty="0" err="1" smtClean="0"/>
                  <a:t>a</a:t>
                </a:r>
                <a:r>
                  <a:rPr lang="en-GB" i="1" baseline="30000" dirty="0" err="1" smtClean="0"/>
                  <a:t>I</a:t>
                </a:r>
                <a:r>
                  <a:rPr lang="en-GB" i="1" dirty="0" smtClean="0"/>
                  <a:t> </a:t>
                </a:r>
                <a:r>
                  <a:rPr lang="en-GB" dirty="0"/>
                  <a:t>∈ </a:t>
                </a:r>
                <a:r>
                  <a:rPr lang="en-GB" i="1" dirty="0" smtClean="0"/>
                  <a:t>C</a:t>
                </a:r>
                <a:r>
                  <a:rPr lang="en-GB" i="1" baseline="30000" dirty="0" smtClean="0"/>
                  <a:t>I</a:t>
                </a:r>
                <a:r>
                  <a:rPr lang="sr-Latn-RS" i="1" dirty="0" smtClean="0"/>
                  <a:t> </a:t>
                </a:r>
                <a:r>
                  <a:rPr lang="sr-Latn-RS" dirty="0" smtClean="0"/>
                  <a:t>važi za svaki model </a:t>
                </a:r>
                <a:r>
                  <a:rPr lang="sr-Latn-RS" i="1" dirty="0" smtClean="0"/>
                  <a:t>I</a:t>
                </a:r>
                <a:r>
                  <a:rPr lang="sr-Latn-RS" dirty="0" smtClean="0"/>
                  <a:t> baze znanja </a:t>
                </a:r>
                <a:r>
                  <a:rPr lang="sr-Latn-RS" i="1" dirty="0" smtClean="0"/>
                  <a:t>K</a:t>
                </a:r>
              </a:p>
              <a:p>
                <a:r>
                  <a:rPr lang="sr-Latn-RS" dirty="0" smtClean="0"/>
                  <a:t>Par individuala </a:t>
                </a:r>
                <a:r>
                  <a:rPr lang="sr-Latn-RS" i="1" dirty="0" smtClean="0"/>
                  <a:t>(a,b)</a:t>
                </a:r>
                <a:r>
                  <a:rPr lang="sr-Latn-RS" dirty="0" smtClean="0"/>
                  <a:t> je u relaciji </a:t>
                </a:r>
                <a:r>
                  <a:rPr lang="sr-Latn-RS" i="1" dirty="0" smtClean="0"/>
                  <a:t>r</a:t>
                </a:r>
                <a:r>
                  <a:rPr lang="sr-Latn-RS" dirty="0" smtClean="0"/>
                  <a:t> u odnosu na </a:t>
                </a:r>
                <a:r>
                  <a:rPr lang="sr-Latn-RS" i="1" dirty="0" smtClean="0"/>
                  <a:t>K</a:t>
                </a:r>
                <a:r>
                  <a:rPr lang="sr-Latn-RS" dirty="0" smtClean="0"/>
                  <a:t> </a:t>
                </a:r>
                <a:r>
                  <a:rPr lang="sr-Latn-RS" dirty="0"/>
                  <a:t>(</a:t>
                </a:r>
                <a14:m>
                  <m:oMath xmlns:m="http://schemas.openxmlformats.org/officeDocument/2006/math">
                    <m:r>
                      <m:rPr>
                        <m:nor/>
                      </m:rPr>
                      <a:rPr lang="sr-Latn-RS" i="1" dirty="0"/>
                      <m:t>K</m:t>
                    </m:r>
                    <m:r>
                      <a:rPr lang="sr-Latn-RS" i="1" dirty="0">
                        <a:latin typeface="Cambria Math"/>
                        <a:ea typeface="Cambria Math"/>
                      </a:rPr>
                      <m:t>⊢</m:t>
                    </m:r>
                    <m:r>
                      <m:rPr>
                        <m:nor/>
                      </m:rPr>
                      <a:rPr lang="sr-Latn-RS" i="1" dirty="0"/>
                      <m:t>(</m:t>
                    </m:r>
                    <m:r>
                      <m:rPr>
                        <m:nor/>
                      </m:rPr>
                      <a:rPr lang="sr-Latn-RS" i="1" dirty="0"/>
                      <m:t>a</m:t>
                    </m:r>
                    <m:r>
                      <m:rPr>
                        <m:nor/>
                      </m:rPr>
                      <a:rPr lang="sr-Latn-RS" b="0" i="1" dirty="0" smtClean="0"/>
                      <m:t>,</m:t>
                    </m:r>
                    <m:r>
                      <m:rPr>
                        <m:nor/>
                      </m:rPr>
                      <a:rPr lang="sr-Latn-RS" b="0" i="1" dirty="0" smtClean="0"/>
                      <m:t>b</m:t>
                    </m:r>
                    <m:r>
                      <m:rPr>
                        <m:nor/>
                      </m:rPr>
                      <a:rPr lang="sr-Latn-RS" b="0" i="1" dirty="0" smtClean="0"/>
                      <m:t>)</m:t>
                    </m:r>
                    <m:r>
                      <a:rPr lang="sr-Latn-RS" b="0" i="1" dirty="0" smtClean="0">
                        <a:latin typeface="Cambria Math"/>
                      </a:rPr>
                      <m:t> </m:t>
                    </m:r>
                    <m:r>
                      <m:rPr>
                        <m:nor/>
                      </m:rPr>
                      <a:rPr lang="sr-Latn-RS" dirty="0">
                        <a:latin typeface="Cambria Math"/>
                        <a:ea typeface="Cambria Math"/>
                      </a:rPr>
                      <m:t>:</m:t>
                    </m:r>
                    <m:r>
                      <m:rPr>
                        <m:nor/>
                      </m:rPr>
                      <a:rPr lang="sr-Latn-RS" i="1" dirty="0"/>
                      <m:t>r</m:t>
                    </m:r>
                  </m:oMath>
                </a14:m>
                <a:r>
                  <a:rPr lang="sr-Latn-RS" dirty="0" smtClean="0"/>
                  <a:t>) ako </a:t>
                </a:r>
                <a:r>
                  <a:rPr lang="sr-Latn-RS" i="1" dirty="0" smtClean="0"/>
                  <a:t>(a</a:t>
                </a:r>
                <a:r>
                  <a:rPr lang="sr-Latn-RS" i="1" baseline="30000" dirty="0" smtClean="0"/>
                  <a:t>I</a:t>
                </a:r>
                <a:r>
                  <a:rPr lang="sr-Latn-RS" i="1" dirty="0" smtClean="0"/>
                  <a:t>, b</a:t>
                </a:r>
                <a:r>
                  <a:rPr lang="sr-Latn-RS" i="1" baseline="30000" dirty="0" smtClean="0"/>
                  <a:t>I</a:t>
                </a:r>
                <a:r>
                  <a:rPr lang="sr-Latn-RS" i="1" dirty="0" smtClean="0"/>
                  <a:t>)</a:t>
                </a:r>
                <a:r>
                  <a:rPr lang="en-GB" dirty="0"/>
                  <a:t> ∈</a:t>
                </a:r>
                <a:r>
                  <a:rPr lang="sr-Latn-RS" dirty="0"/>
                  <a:t> </a:t>
                </a:r>
                <a:r>
                  <a:rPr lang="sr-Latn-RS" i="1" dirty="0" smtClean="0"/>
                  <a:t>r</a:t>
                </a:r>
                <a:r>
                  <a:rPr lang="sr-Latn-RS" i="1" baseline="30000" dirty="0" smtClean="0"/>
                  <a:t>I </a:t>
                </a:r>
                <a:r>
                  <a:rPr lang="sr-Latn-RS" dirty="0" smtClean="0"/>
                  <a:t>za svaki </a:t>
                </a:r>
                <a:r>
                  <a:rPr lang="sr-Latn-RS" i="1" dirty="0" smtClean="0"/>
                  <a:t>I</a:t>
                </a:r>
                <a:r>
                  <a:rPr lang="sr-Latn-RS" dirty="0" smtClean="0"/>
                  <a:t> </a:t>
                </a:r>
                <a:r>
                  <a:rPr lang="sr-Latn-RS" dirty="0" smtClean="0"/>
                  <a:t>model</a:t>
                </a:r>
                <a:r>
                  <a:rPr lang="en-GB" dirty="0" smtClean="0"/>
                  <a:t>a</a:t>
                </a:r>
                <a:r>
                  <a:rPr lang="sr-Latn-RS" dirty="0" smtClean="0"/>
                  <a:t> </a:t>
                </a:r>
                <a:r>
                  <a:rPr lang="sr-Latn-RS" i="1" dirty="0" smtClean="0"/>
                  <a:t>K</a:t>
                </a:r>
                <a:endParaRPr lang="en-GB" i="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5" t="-2156" r="-963"/>
                </a:stretch>
              </a:blipFill>
            </p:spPr>
            <p:txBody>
              <a:bodyPr/>
              <a:lstStyle/>
              <a:p>
                <a:r>
                  <a:rPr lang="en-GB">
                    <a:noFill/>
                  </a:rPr>
                  <a:t> </a:t>
                </a:r>
              </a:p>
            </p:txBody>
          </p:sp>
        </mc:Fallback>
      </mc:AlternateContent>
    </p:spTree>
    <p:extLst>
      <p:ext uri="{BB962C8B-B14F-4D97-AF65-F5344CB8AC3E}">
        <p14:creationId xmlns:p14="http://schemas.microsoft.com/office/powerpoint/2010/main" val="45227372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Rezonovanje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sr-Latn-RS" dirty="0" smtClean="0"/>
                  <a:t>Za deskriptivne logike sa Bulovim operatorima (kao što je </a:t>
                </a:r>
                <a:r>
                  <a:rPr lang="sr-Latn-RS" i="1" dirty="0">
                    <a:latin typeface="Monotype Corsiva" panose="03010101010201010101" pitchFamily="66" charset="0"/>
                  </a:rPr>
                  <a:t>ALC</a:t>
                </a:r>
                <a:r>
                  <a:rPr lang="sr-Latn-RS" dirty="0" smtClean="0"/>
                  <a:t>) svo rezonovanje se svodi na proveru konzistentnosti baze znanja</a:t>
                </a:r>
              </a:p>
              <a:p>
                <a:r>
                  <a:rPr lang="sr-Latn-RS" dirty="0" smtClean="0"/>
                  <a:t>Na primer, individual </a:t>
                </a:r>
                <a:r>
                  <a:rPr lang="sr-Latn-RS" i="1" dirty="0" smtClean="0"/>
                  <a:t>a</a:t>
                </a:r>
                <a:r>
                  <a:rPr lang="sr-Latn-RS" dirty="0" smtClean="0"/>
                  <a:t> je instanca koncepta </a:t>
                </a:r>
                <a:r>
                  <a:rPr lang="sr-Latn-RS" i="1" dirty="0" smtClean="0"/>
                  <a:t>C</a:t>
                </a:r>
                <a:r>
                  <a:rPr lang="sr-Latn-RS" dirty="0" smtClean="0"/>
                  <a:t> </a:t>
                </a:r>
                <a14:m>
                  <m:oMath xmlns:m="http://schemas.openxmlformats.org/officeDocument/2006/math">
                    <m:r>
                      <m:rPr>
                        <m:nor/>
                      </m:rPr>
                      <a:rPr lang="sr-Latn-RS" b="0" i="1" dirty="0" smtClean="0"/>
                      <m:t>(</m:t>
                    </m:r>
                    <m:r>
                      <m:rPr>
                        <m:nor/>
                      </m:rPr>
                      <a:rPr lang="sr-Latn-RS" b="0" i="1" dirty="0" smtClean="0"/>
                      <m:t>T</m:t>
                    </m:r>
                    <m:r>
                      <m:rPr>
                        <m:nor/>
                      </m:rPr>
                      <a:rPr lang="sr-Latn-RS" b="0" i="1" dirty="0" smtClean="0"/>
                      <m:t>,</m:t>
                    </m:r>
                    <m:r>
                      <m:rPr>
                        <m:nor/>
                      </m:rPr>
                      <a:rPr lang="sr-Latn-RS" b="0" i="1" dirty="0" smtClean="0"/>
                      <m:t>A</m:t>
                    </m:r>
                    <m:r>
                      <m:rPr>
                        <m:nor/>
                      </m:rPr>
                      <a:rPr lang="sr-Latn-RS" b="0" i="1" dirty="0" smtClean="0"/>
                      <m:t>)</m:t>
                    </m:r>
                    <m:r>
                      <a:rPr lang="sr-Latn-RS" i="1" dirty="0">
                        <a:latin typeface="Cambria Math"/>
                        <a:ea typeface="Cambria Math"/>
                      </a:rPr>
                      <m:t>⊢</m:t>
                    </m:r>
                    <m:r>
                      <m:rPr>
                        <m:nor/>
                      </m:rPr>
                      <a:rPr lang="sr-Latn-RS" i="1" dirty="0"/>
                      <m:t>a</m:t>
                    </m:r>
                    <m:r>
                      <m:rPr>
                        <m:nor/>
                      </m:rPr>
                      <a:rPr lang="sr-Latn-RS" dirty="0">
                        <a:latin typeface="Cambria Math"/>
                        <a:ea typeface="Cambria Math"/>
                      </a:rPr>
                      <m:t>:</m:t>
                    </m:r>
                    <m:r>
                      <m:rPr>
                        <m:nor/>
                      </m:rPr>
                      <a:rPr lang="sr-Latn-RS" i="1" dirty="0"/>
                      <m:t>C</m:t>
                    </m:r>
                  </m:oMath>
                </a14:m>
                <a:r>
                  <a:rPr lang="sr-Latn-RS" dirty="0" smtClean="0"/>
                  <a:t> akko je baza znanja </a:t>
                </a:r>
                <a14:m>
                  <m:oMath xmlns:m="http://schemas.openxmlformats.org/officeDocument/2006/math">
                    <m:r>
                      <m:rPr>
                        <m:nor/>
                      </m:rPr>
                      <a:rPr lang="sr-Latn-RS" i="1" dirty="0"/>
                      <m:t>(</m:t>
                    </m:r>
                    <m:r>
                      <m:rPr>
                        <m:nor/>
                      </m:rPr>
                      <a:rPr lang="sr-Latn-RS" i="1" dirty="0"/>
                      <m:t>T</m:t>
                    </m:r>
                    <m:r>
                      <m:rPr>
                        <m:nor/>
                      </m:rPr>
                      <a:rPr lang="sr-Latn-RS" i="1" dirty="0"/>
                      <m:t>,</m:t>
                    </m:r>
                    <m:r>
                      <m:rPr>
                        <m:nor/>
                      </m:rPr>
                      <a:rPr lang="sr-Latn-RS" i="1" dirty="0"/>
                      <m:t>A</m:t>
                    </m:r>
                    <m:r>
                      <a:rPr lang="sr-Latn-RS" i="1" dirty="0" smtClean="0">
                        <a:latin typeface="Cambria Math"/>
                        <a:ea typeface="Cambria Math"/>
                      </a:rPr>
                      <m:t>∪</m:t>
                    </m:r>
                    <m:r>
                      <m:rPr>
                        <m:nor/>
                      </m:rPr>
                      <a:rPr lang="sr-Latn-RS" i="1" dirty="0"/>
                      <m:t>{</m:t>
                    </m:r>
                    <m:r>
                      <m:rPr>
                        <m:nor/>
                      </m:rPr>
                      <a:rPr lang="sr-Latn-RS" i="1" dirty="0"/>
                      <m:t>a</m:t>
                    </m:r>
                    <m:r>
                      <m:rPr>
                        <m:nor/>
                      </m:rPr>
                      <a:rPr lang="sr-Latn-RS" dirty="0">
                        <a:latin typeface="Cambria Math"/>
                        <a:ea typeface="Cambria Math"/>
                      </a:rPr>
                      <m:t>:</m:t>
                    </m:r>
                    <m:r>
                      <a:rPr lang="sr-Latn-RS" i="1" dirty="0" smtClean="0">
                        <a:latin typeface="Cambria Math"/>
                        <a:ea typeface="Cambria Math"/>
                      </a:rPr>
                      <m:t>¬</m:t>
                    </m:r>
                    <m:r>
                      <m:rPr>
                        <m:nor/>
                      </m:rPr>
                      <a:rPr lang="sr-Latn-RS" i="1" dirty="0"/>
                      <m:t>C</m:t>
                    </m:r>
                    <m:r>
                      <m:rPr>
                        <m:nor/>
                      </m:rPr>
                      <a:rPr lang="sr-Latn-RS" b="0" i="1" dirty="0" smtClean="0"/>
                      <m:t>})</m:t>
                    </m:r>
                  </m:oMath>
                </a14:m>
                <a:r>
                  <a:rPr lang="sr-Latn-RS" dirty="0" smtClean="0"/>
                  <a:t> nekonzistentna </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1704"/>
                </a:stretch>
              </a:blipFill>
            </p:spPr>
            <p:txBody>
              <a:bodyPr/>
              <a:lstStyle/>
              <a:p>
                <a:r>
                  <a:rPr lang="en-GB">
                    <a:noFill/>
                  </a:rPr>
                  <a:t> </a:t>
                </a:r>
              </a:p>
            </p:txBody>
          </p:sp>
        </mc:Fallback>
      </mc:AlternateContent>
    </p:spTree>
    <p:extLst>
      <p:ext uri="{BB962C8B-B14F-4D97-AF65-F5344CB8AC3E}">
        <p14:creationId xmlns:p14="http://schemas.microsoft.com/office/powerpoint/2010/main" val="310851606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dirty="0" smtClean="0"/>
              <a:t>Važna proširenja </a:t>
            </a:r>
            <a:r>
              <a:rPr lang="sr-Latn-RS" i="1" dirty="0">
                <a:latin typeface="Monotype Corsiva" panose="03010101010201010101" pitchFamily="66" charset="0"/>
              </a:rPr>
              <a:t>ALC</a:t>
            </a:r>
            <a:r>
              <a:rPr lang="sr-Latn-RS" dirty="0" smtClean="0"/>
              <a:t> </a:t>
            </a:r>
            <a:endParaRPr lang="en-GB" dirty="0"/>
          </a:p>
        </p:txBody>
      </p:sp>
      <p:sp>
        <p:nvSpPr>
          <p:cNvPr id="3" name="Content Placeholder 2"/>
          <p:cNvSpPr>
            <a:spLocks noGrp="1"/>
          </p:cNvSpPr>
          <p:nvPr>
            <p:ph idx="1"/>
          </p:nvPr>
        </p:nvSpPr>
        <p:spPr/>
        <p:txBody>
          <a:bodyPr>
            <a:normAutofit fontScale="92500" lnSpcReduction="10000"/>
          </a:bodyPr>
          <a:lstStyle/>
          <a:p>
            <a:r>
              <a:rPr lang="sr-Latn-RS" dirty="0" smtClean="0"/>
              <a:t>Veoma važna primena deskriptivnih logika je fromalni osnov za jezike za specificiranje ontologija (OIL, OIL+DAML, OWL)</a:t>
            </a:r>
          </a:p>
          <a:p>
            <a:r>
              <a:rPr lang="sr-Latn-RS" dirty="0" smtClean="0"/>
              <a:t>Neka od tipičnih priširenja </a:t>
            </a:r>
            <a:r>
              <a:rPr lang="sr-Latn-RS" i="1" dirty="0">
                <a:latin typeface="Monotype Corsiva" panose="03010101010201010101" pitchFamily="66" charset="0"/>
              </a:rPr>
              <a:t>ALC</a:t>
            </a:r>
            <a:r>
              <a:rPr lang="sr-Latn-RS" dirty="0" smtClean="0"/>
              <a:t> obuhvataju:</a:t>
            </a:r>
          </a:p>
          <a:p>
            <a:pPr lvl="1"/>
            <a:r>
              <a:rPr lang="sr-Latn-RS" dirty="0" smtClean="0"/>
              <a:t>Ograničenja brojeva</a:t>
            </a:r>
          </a:p>
          <a:p>
            <a:pPr lvl="1"/>
            <a:r>
              <a:rPr lang="sr-Latn-RS" dirty="0" smtClean="0"/>
              <a:t>Inverzne role</a:t>
            </a:r>
          </a:p>
          <a:p>
            <a:pPr lvl="1"/>
            <a:r>
              <a:rPr lang="sr-Latn-RS" dirty="0" smtClean="0"/>
              <a:t>Tranzitivne role</a:t>
            </a:r>
          </a:p>
          <a:p>
            <a:pPr lvl="1"/>
            <a:r>
              <a:rPr lang="sr-Latn-RS" dirty="0" smtClean="0"/>
              <a:t>Podrole</a:t>
            </a:r>
          </a:p>
          <a:p>
            <a:pPr lvl="1"/>
            <a:r>
              <a:rPr lang="sr-Latn-RS" dirty="0" smtClean="0"/>
              <a:t>Konkretne domene</a:t>
            </a:r>
          </a:p>
          <a:p>
            <a:pPr lvl="1"/>
            <a:r>
              <a:rPr lang="sr-Latn-RS" dirty="0" smtClean="0"/>
              <a:t>Nominale </a:t>
            </a:r>
            <a:endParaRPr lang="en-GB" dirty="0"/>
          </a:p>
        </p:txBody>
      </p:sp>
    </p:spTree>
    <p:extLst>
      <p:ext uri="{BB962C8B-B14F-4D97-AF65-F5344CB8AC3E}">
        <p14:creationId xmlns:p14="http://schemas.microsoft.com/office/powerpoint/2010/main" val="38735588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Ograničenja brojeva</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sr-Latn-RS" dirty="0" smtClean="0"/>
                  <a:t>Kardinaliteti</a:t>
                </a:r>
              </a:p>
              <a:p>
                <a:r>
                  <a:rPr lang="sr-Latn-RS" dirty="0" smtClean="0"/>
                  <a:t>Moguće je specificirati u koliko instanci relacija određenog tipa individual može da učestvuje</a:t>
                </a:r>
              </a:p>
              <a:p>
                <a:r>
                  <a:rPr lang="sr-Latn-RS" b="0" dirty="0" smtClean="0"/>
                  <a:t>Na primer:</a:t>
                </a:r>
              </a:p>
              <a:p>
                <a:pPr marL="0" indent="0">
                  <a:buNone/>
                </a:pPr>
                <a14:m>
                  <m:oMathPara xmlns:m="http://schemas.openxmlformats.org/officeDocument/2006/math">
                    <m:oMathParaPr>
                      <m:jc m:val="center"/>
                    </m:oMathParaPr>
                    <m:oMath xmlns:m="http://schemas.openxmlformats.org/officeDocument/2006/math">
                      <m:r>
                        <m:rPr>
                          <m:nor/>
                        </m:rPr>
                        <a:rPr lang="sr-Latn-RS" b="0" dirty="0" smtClean="0"/>
                        <m:t>Person</m:t>
                      </m:r>
                      <m:r>
                        <a:rPr lang="sr-Latn-RS" i="0" dirty="0" smtClean="0">
                          <a:latin typeface="Cambria Math"/>
                          <a:ea typeface="Cambria Math"/>
                        </a:rPr>
                        <m:t>≤</m:t>
                      </m:r>
                      <m:r>
                        <m:rPr>
                          <m:nor/>
                        </m:rPr>
                        <a:rPr lang="sr-Latn-RS" b="0" dirty="0" smtClean="0"/>
                        <m:t>1 </m:t>
                      </m:r>
                      <m:r>
                        <m:rPr>
                          <m:nor/>
                        </m:rPr>
                        <a:rPr lang="sr-Latn-RS" b="0" dirty="0" smtClean="0"/>
                        <m:t>married</m:t>
                      </m:r>
                    </m:oMath>
                  </m:oMathPara>
                </a14:m>
                <a:endParaRPr lang="sr-Latn-RS" dirty="0" smtClean="0"/>
              </a:p>
              <a:p>
                <a:r>
                  <a:rPr lang="sr-Latn-RS" dirty="0" smtClean="0"/>
                  <a:t>Ili:</a:t>
                </a:r>
              </a:p>
              <a:p>
                <a:pPr marL="0" indent="0">
                  <a:buNone/>
                </a:pPr>
                <a14:m>
                  <m:oMathPara xmlns:m="http://schemas.openxmlformats.org/officeDocument/2006/math">
                    <m:oMathParaPr>
                      <m:jc m:val="centerGroup"/>
                    </m:oMathParaPr>
                    <m:oMath xmlns:m="http://schemas.openxmlformats.org/officeDocument/2006/math">
                      <m:r>
                        <m:rPr>
                          <m:nor/>
                        </m:rPr>
                        <a:rPr lang="sr-Latn-RS"/>
                        <m:t>HappyMan</m:t>
                      </m:r>
                      <m:r>
                        <a:rPr lang="sr-Latn-RS" i="1">
                          <a:latin typeface="Cambria Math"/>
                          <a:ea typeface="Cambria Math"/>
                        </a:rPr>
                        <m:t>≡ </m:t>
                      </m:r>
                      <m:r>
                        <m:rPr>
                          <m:nor/>
                        </m:rPr>
                        <a:rPr lang="en-GB"/>
                        <m:t>Human</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a:rPr lang="en-GB" i="1">
                          <a:latin typeface="Cambria Math"/>
                          <a:ea typeface="Cambria Math"/>
                        </a:rPr>
                        <m:t>¬</m:t>
                      </m:r>
                      <m:r>
                        <m:rPr>
                          <m:nor/>
                        </m:rPr>
                        <a:rPr lang="en-GB"/>
                        <m:t>Female</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married</m:t>
                      </m:r>
                      <m:r>
                        <m:rPr>
                          <m:nor/>
                        </m:rPr>
                        <a:rPr lang="en-GB" i="1"/>
                        <m:t>.</m:t>
                      </m:r>
                      <m:r>
                        <m:rPr>
                          <m:nor/>
                        </m:rPr>
                        <a:rPr lang="en-GB"/>
                        <m:t>Doctor</m:t>
                      </m:r>
                      <m:r>
                        <a:rPr lang="sr-Latn-RS" i="1">
                          <a:latin typeface="Cambria Math"/>
                        </a:rPr>
                        <m:t>)</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hasChild</m:t>
                      </m:r>
                      <m:r>
                        <m:rPr>
                          <m:nor/>
                        </m:rPr>
                        <a:rPr lang="en-GB" i="1"/>
                        <m:t>.</m:t>
                      </m:r>
                      <m:r>
                        <m:rPr>
                          <m:nor/>
                        </m:rPr>
                        <a:rPr lang="en-GB"/>
                        <m:t>(</m:t>
                      </m:r>
                      <m:r>
                        <m:rPr>
                          <m:nor/>
                        </m:rPr>
                        <a:rPr lang="en-GB"/>
                        <m:t>Doctor</m:t>
                      </m:r>
                      <m:r>
                        <m:rPr>
                          <m:nor/>
                        </m:rPr>
                        <a:rPr lang="en-GB"/>
                        <m:t> </m:t>
                      </m:r>
                      <m:r>
                        <a:rPr lang="en-GB" i="1">
                          <a:latin typeface="Cambria Math"/>
                          <a:ea typeface="Cambria Math"/>
                        </a:rPr>
                        <m:t>⊔</m:t>
                      </m:r>
                      <m:r>
                        <m:rPr>
                          <m:nor/>
                        </m:rPr>
                        <a:rPr lang="en-GB"/>
                        <m:t>Professor</m:t>
                      </m:r>
                      <m:r>
                        <m:rPr>
                          <m:nor/>
                        </m:rPr>
                        <a:rPr lang="en-GB"/>
                        <m:t>))</m:t>
                      </m:r>
                      <m:r>
                        <a:rPr lang="en-GB" i="1" smtClean="0">
                          <a:latin typeface="Cambria Math"/>
                          <a:ea typeface="Cambria Math"/>
                        </a:rPr>
                        <m:t>⊓</m:t>
                      </m:r>
                    </m:oMath>
                  </m:oMathPara>
                </a14:m>
                <a:endParaRPr lang="sr-Latn-RS" dirty="0"/>
              </a:p>
              <a:p>
                <a:pPr marL="0" indent="0">
                  <a:buNone/>
                </a:pPr>
                <a14:m>
                  <m:oMathPara xmlns:m="http://schemas.openxmlformats.org/officeDocument/2006/math">
                    <m:oMathParaPr>
                      <m:jc m:val="centerGroup"/>
                    </m:oMathParaPr>
                    <m:oMath xmlns:m="http://schemas.openxmlformats.org/officeDocument/2006/math">
                      <m:r>
                        <a:rPr lang="sr-Latn-RS" b="1" i="1" smtClean="0">
                          <a:latin typeface="Cambria Math"/>
                          <a:ea typeface="Cambria Math"/>
                        </a:rPr>
                        <m:t>≥</m:t>
                      </m:r>
                      <m:r>
                        <m:rPr>
                          <m:nor/>
                        </m:rPr>
                        <a:rPr lang="sr-Latn-RS" b="1" i="0" smtClean="0"/>
                        <m:t>2 </m:t>
                      </m:r>
                      <m:r>
                        <m:rPr>
                          <m:nor/>
                        </m:rPr>
                        <a:rPr lang="sr-Latn-RS" b="1" i="0" smtClean="0"/>
                        <m:t>hasChild</m:t>
                      </m:r>
                      <m:r>
                        <a:rPr lang="en-GB" b="1" i="1" smtClean="0">
                          <a:latin typeface="Cambria Math"/>
                          <a:ea typeface="Cambria Math"/>
                        </a:rPr>
                        <m:t>⊓</m:t>
                      </m:r>
                      <m:r>
                        <a:rPr lang="sr-Latn-RS" b="1" i="1" smtClean="0">
                          <a:latin typeface="Cambria Math"/>
                          <a:ea typeface="Cambria Math"/>
                        </a:rPr>
                        <m:t> </m:t>
                      </m:r>
                    </m:oMath>
                  </m:oMathPara>
                </a14:m>
                <a:endParaRPr lang="sr-Latn-RS" b="1" i="1" dirty="0" smtClean="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sr-Latn-RS" b="1" i="1" smtClean="0">
                          <a:latin typeface="Cambria Math"/>
                          <a:ea typeface="Cambria Math"/>
                        </a:rPr>
                        <m:t>≤</m:t>
                      </m:r>
                      <m:r>
                        <m:rPr>
                          <m:nor/>
                        </m:rPr>
                        <a:rPr lang="sr-Latn-RS" b="1" i="0" smtClean="0"/>
                        <m:t>4</m:t>
                      </m:r>
                      <m:r>
                        <m:rPr>
                          <m:nor/>
                        </m:rPr>
                        <a:rPr lang="sr-Latn-RS" b="1"/>
                        <m:t> </m:t>
                      </m:r>
                      <m:r>
                        <m:rPr>
                          <m:nor/>
                        </m:rPr>
                        <a:rPr lang="sr-Latn-RS" b="1"/>
                        <m:t>hasChild</m:t>
                      </m:r>
                    </m:oMath>
                  </m:oMathPara>
                </a14:m>
                <a:endParaRPr lang="sr-Latn-RS" b="1" dirty="0"/>
              </a:p>
              <a:p>
                <a:endParaRPr lang="sr-Latn-R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37" t="-2426"/>
                </a:stretch>
              </a:blipFill>
            </p:spPr>
            <p:txBody>
              <a:bodyPr/>
              <a:lstStyle/>
              <a:p>
                <a:r>
                  <a:rPr lang="en-GB">
                    <a:noFill/>
                  </a:rPr>
                  <a:t> </a:t>
                </a:r>
              </a:p>
            </p:txBody>
          </p:sp>
        </mc:Fallback>
      </mc:AlternateContent>
    </p:spTree>
    <p:extLst>
      <p:ext uri="{BB962C8B-B14F-4D97-AF65-F5344CB8AC3E}">
        <p14:creationId xmlns:p14="http://schemas.microsoft.com/office/powerpoint/2010/main" val="111828053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Ograničenja brojeva</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sr-Latn-RS" dirty="0" smtClean="0"/>
                  <a:t>Moguće je specificirati i tip individuala koji se nalazi u relaiciji ograničenog kardinaliteta</a:t>
                </a:r>
              </a:p>
              <a:p>
                <a:pPr marL="0" indent="0">
                  <a:buNone/>
                </a:pPr>
                <a14:m>
                  <m:oMathPara xmlns:m="http://schemas.openxmlformats.org/officeDocument/2006/math">
                    <m:oMathParaPr>
                      <m:jc m:val="centerGroup"/>
                    </m:oMathParaPr>
                    <m:oMath xmlns:m="http://schemas.openxmlformats.org/officeDocument/2006/math">
                      <m:r>
                        <m:rPr>
                          <m:nor/>
                        </m:rPr>
                        <a:rPr lang="sr-Latn-RS"/>
                        <m:t>HappyMan</m:t>
                      </m:r>
                      <m:r>
                        <a:rPr lang="sr-Latn-RS" i="1">
                          <a:latin typeface="Cambria Math"/>
                          <a:ea typeface="Cambria Math"/>
                        </a:rPr>
                        <m:t>≡ </m:t>
                      </m:r>
                      <m:r>
                        <m:rPr>
                          <m:nor/>
                        </m:rPr>
                        <a:rPr lang="en-GB"/>
                        <m:t>Human</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a:rPr lang="en-GB" i="1">
                          <a:latin typeface="Cambria Math"/>
                          <a:ea typeface="Cambria Math"/>
                        </a:rPr>
                        <m:t>¬</m:t>
                      </m:r>
                      <m:r>
                        <m:rPr>
                          <m:nor/>
                        </m:rPr>
                        <a:rPr lang="en-GB"/>
                        <m:t>Female</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married</m:t>
                      </m:r>
                      <m:r>
                        <m:rPr>
                          <m:nor/>
                        </m:rPr>
                        <a:rPr lang="en-GB" i="1"/>
                        <m:t>.</m:t>
                      </m:r>
                      <m:r>
                        <m:rPr>
                          <m:nor/>
                        </m:rPr>
                        <a:rPr lang="en-GB"/>
                        <m:t>Doctor</m:t>
                      </m:r>
                      <m:r>
                        <a:rPr lang="sr-Latn-RS" i="1">
                          <a:latin typeface="Cambria Math"/>
                        </a:rPr>
                        <m:t>)</m:t>
                      </m:r>
                      <m:r>
                        <a:rPr lang="en-GB" i="1">
                          <a:latin typeface="Cambria Math"/>
                          <a:ea typeface="Cambria Math"/>
                        </a:rPr>
                        <m:t>⊓</m:t>
                      </m:r>
                    </m:oMath>
                  </m:oMathPara>
                </a14:m>
                <a:endParaRPr lang="sr-Latn-RS" i="1" dirty="0">
                  <a:ea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GB"/>
                        <m:t>(∀</m:t>
                      </m:r>
                      <m:r>
                        <m:rPr>
                          <m:nor/>
                        </m:rPr>
                        <a:rPr lang="en-GB"/>
                        <m:t>hasChild</m:t>
                      </m:r>
                      <m:r>
                        <m:rPr>
                          <m:nor/>
                        </m:rPr>
                        <a:rPr lang="en-GB" i="1"/>
                        <m:t>.</m:t>
                      </m:r>
                      <m:r>
                        <m:rPr>
                          <m:nor/>
                        </m:rPr>
                        <a:rPr lang="en-GB"/>
                        <m:t>(</m:t>
                      </m:r>
                      <m:r>
                        <m:rPr>
                          <m:nor/>
                        </m:rPr>
                        <a:rPr lang="en-GB"/>
                        <m:t>Doctor</m:t>
                      </m:r>
                      <m:r>
                        <m:rPr>
                          <m:nor/>
                        </m:rPr>
                        <a:rPr lang="en-GB"/>
                        <m:t> </m:t>
                      </m:r>
                      <m:r>
                        <a:rPr lang="en-GB" i="1">
                          <a:latin typeface="Cambria Math"/>
                          <a:ea typeface="Cambria Math"/>
                        </a:rPr>
                        <m:t>⊔</m:t>
                      </m:r>
                      <m:r>
                        <m:rPr>
                          <m:nor/>
                        </m:rPr>
                        <a:rPr lang="en-GB"/>
                        <m:t>Professor</m:t>
                      </m:r>
                      <m:r>
                        <m:rPr>
                          <m:nor/>
                        </m:rPr>
                        <a:rPr lang="en-GB"/>
                        <m:t>))</m:t>
                      </m:r>
                      <m:r>
                        <a:rPr lang="en-GB" i="1">
                          <a:latin typeface="Cambria Math"/>
                          <a:ea typeface="Cambria Math"/>
                        </a:rPr>
                        <m:t>⊓</m:t>
                      </m:r>
                    </m:oMath>
                  </m:oMathPara>
                </a14:m>
                <a:endParaRPr lang="sr-Latn-RS" dirty="0"/>
              </a:p>
              <a:p>
                <a:pPr marL="0" indent="0">
                  <a:buNone/>
                </a:pPr>
                <a14:m>
                  <m:oMathPara xmlns:m="http://schemas.openxmlformats.org/officeDocument/2006/math">
                    <m:oMathParaPr>
                      <m:jc m:val="centerGroup"/>
                    </m:oMathParaPr>
                    <m:oMath xmlns:m="http://schemas.openxmlformats.org/officeDocument/2006/math">
                      <m:r>
                        <a:rPr lang="sr-Latn-RS" i="1">
                          <a:latin typeface="Cambria Math"/>
                          <a:ea typeface="Cambria Math"/>
                        </a:rPr>
                        <m:t>≥</m:t>
                      </m:r>
                      <m:r>
                        <m:rPr>
                          <m:nor/>
                        </m:rPr>
                        <a:rPr lang="sr-Latn-RS"/>
                        <m:t>2 </m:t>
                      </m:r>
                      <m:r>
                        <m:rPr>
                          <m:nor/>
                        </m:rPr>
                        <a:rPr lang="sr-Latn-RS"/>
                        <m:t>hasChild</m:t>
                      </m:r>
                      <m:r>
                        <m:rPr>
                          <m:nor/>
                        </m:rPr>
                        <a:rPr lang="sr-Latn-RS" b="1" i="0" smtClean="0"/>
                        <m:t>.</m:t>
                      </m:r>
                      <m:r>
                        <m:rPr>
                          <m:nor/>
                        </m:rPr>
                        <a:rPr lang="sr-Latn-RS" b="1" i="0" smtClean="0"/>
                        <m:t>Doctor</m:t>
                      </m:r>
                      <m:r>
                        <a:rPr lang="en-GB" i="1">
                          <a:latin typeface="Cambria Math"/>
                          <a:ea typeface="Cambria Math"/>
                        </a:rPr>
                        <m:t>⊓</m:t>
                      </m:r>
                      <m:r>
                        <a:rPr lang="sr-Latn-RS" i="1">
                          <a:latin typeface="Cambria Math"/>
                          <a:ea typeface="Cambria Math"/>
                        </a:rPr>
                        <m:t> </m:t>
                      </m:r>
                    </m:oMath>
                  </m:oMathPara>
                </a14:m>
                <a:endParaRPr lang="sr-Latn-RS" i="1" dirty="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sr-Latn-RS" i="1">
                          <a:latin typeface="Cambria Math"/>
                          <a:ea typeface="Cambria Math"/>
                        </a:rPr>
                        <m:t>≤</m:t>
                      </m:r>
                      <m:r>
                        <m:rPr>
                          <m:nor/>
                        </m:rPr>
                        <a:rPr lang="sr-Latn-RS"/>
                        <m:t>4 </m:t>
                      </m:r>
                      <m:r>
                        <m:rPr>
                          <m:nor/>
                        </m:rPr>
                        <a:rPr lang="sr-Latn-RS"/>
                        <m:t>hasChild</m:t>
                      </m:r>
                    </m:oMath>
                  </m:oMathPara>
                </a14:m>
                <a:endParaRPr lang="sr-Latn-RS" dirty="0" smtClean="0"/>
              </a:p>
              <a:p>
                <a:endParaRPr lang="sr-Latn-RS"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GB">
                    <a:noFill/>
                  </a:rPr>
                  <a:t> </a:t>
                </a:r>
              </a:p>
            </p:txBody>
          </p:sp>
        </mc:Fallback>
      </mc:AlternateContent>
    </p:spTree>
    <p:extLst>
      <p:ext uri="{BB962C8B-B14F-4D97-AF65-F5344CB8AC3E}">
        <p14:creationId xmlns:p14="http://schemas.microsoft.com/office/powerpoint/2010/main" val="367999920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Inverzne, tranzitivne i podrole</a:t>
            </a:r>
            <a:endParaRPr lang="en-GB" dirty="0"/>
          </a:p>
        </p:txBody>
      </p:sp>
      <p:sp>
        <p:nvSpPr>
          <p:cNvPr id="3" name="Content Placeholder 2"/>
          <p:cNvSpPr>
            <a:spLocks noGrp="1"/>
          </p:cNvSpPr>
          <p:nvPr>
            <p:ph idx="1"/>
          </p:nvPr>
        </p:nvSpPr>
        <p:spPr/>
        <p:txBody>
          <a:bodyPr/>
          <a:lstStyle/>
          <a:p>
            <a:r>
              <a:rPr lang="sr-Latn-RS" dirty="0" smtClean="0"/>
              <a:t>Uz rolu hasChild možemo definisiati:</a:t>
            </a:r>
          </a:p>
          <a:p>
            <a:pPr lvl="1"/>
            <a:r>
              <a:rPr lang="sr-Latn-RS" dirty="0" smtClean="0"/>
              <a:t>hasParent – Inverzna rola</a:t>
            </a:r>
          </a:p>
          <a:p>
            <a:pPr lvl="1"/>
            <a:r>
              <a:rPr lang="sr-Latn-RS" dirty="0" smtClean="0"/>
              <a:t>hasAncestor – Tranzitivna rola</a:t>
            </a:r>
          </a:p>
          <a:p>
            <a:pPr lvl="1"/>
            <a:r>
              <a:rPr lang="sr-Latn-RS" dirty="0" smtClean="0"/>
              <a:t>hasParent je podrola od hasAncestor</a:t>
            </a:r>
            <a:endParaRPr lang="en-GB" dirty="0"/>
          </a:p>
        </p:txBody>
      </p:sp>
    </p:spTree>
    <p:extLst>
      <p:ext uri="{BB962C8B-B14F-4D97-AF65-F5344CB8AC3E}">
        <p14:creationId xmlns:p14="http://schemas.microsoft.com/office/powerpoint/2010/main" val="150515601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Konkretni domeni</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sr-Latn-RS" dirty="0" smtClean="0"/>
                  <a:t>Povezuju deskriptivne logike sa konkretni skupovima (na primer realni brojevi, celi brojevi, stringovi) i konretnim predikatima definisantim nad tim skupovima (na primer numerički operator </a:t>
                </a:r>
                <a14:m>
                  <m:oMath xmlns:m="http://schemas.openxmlformats.org/officeDocument/2006/math">
                    <m:r>
                      <a:rPr lang="sr-Latn-RS" i="1">
                        <a:latin typeface="Cambria Math"/>
                        <a:ea typeface="Cambria Math"/>
                      </a:rPr>
                      <m:t>≤</m:t>
                    </m:r>
                  </m:oMath>
                </a14:m>
                <a:r>
                  <a:rPr lang="sr-Latn-RS" dirty="0" smtClean="0"/>
                  <a:t> ili stringovski operator isPrefixOf)</a:t>
                </a:r>
              </a:p>
              <a:p>
                <a:r>
                  <a:rPr lang="sr-Latn-RS" dirty="0" smtClean="0"/>
                  <a:t>Ovim je moguće modelovanje konkretnih svojstava apstraktnih objekata kao što su broj godina, težina, ime, prezime, ... i poređenje ovih vrednosti</a:t>
                </a:r>
              </a:p>
              <a:p>
                <a:r>
                  <a:rPr lang="sr-Latn-RS" dirty="0" smtClean="0"/>
                  <a:t>Neograničeno uvođenje konretnih domena može da naruši odlučivost rezonovanja</a:t>
                </a:r>
              </a:p>
              <a:p>
                <a:r>
                  <a:rPr lang="sr-Latn-RS" dirty="0" smtClean="0"/>
                  <a:t>Stoga se koriste samo neki ograničeni domeni - </a:t>
                </a:r>
                <a:r>
                  <a:rPr lang="sr-Latn-RS" i="1" dirty="0" smtClean="0"/>
                  <a:t>datatypes</a:t>
                </a:r>
                <a:endParaRPr lang="en-GB"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85" t="-2695"/>
                </a:stretch>
              </a:blipFill>
            </p:spPr>
            <p:txBody>
              <a:bodyPr/>
              <a:lstStyle/>
              <a:p>
                <a:r>
                  <a:rPr lang="en-GB">
                    <a:noFill/>
                  </a:rPr>
                  <a:t> </a:t>
                </a:r>
              </a:p>
            </p:txBody>
          </p:sp>
        </mc:Fallback>
      </mc:AlternateContent>
    </p:spTree>
    <p:extLst>
      <p:ext uri="{BB962C8B-B14F-4D97-AF65-F5344CB8AC3E}">
        <p14:creationId xmlns:p14="http://schemas.microsoft.com/office/powerpoint/2010/main" val="305206348"/>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Nominali</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sr-Latn-RS" dirty="0" smtClean="0"/>
                  <a:t>Omogućuju da se indvidual koristi kao koncept</a:t>
                </a:r>
              </a:p>
              <a:p>
                <a:r>
                  <a:rPr lang="sr-Latn-RS" dirty="0" smtClean="0"/>
                  <a:t>Ako je </a:t>
                </a:r>
                <a:r>
                  <a:rPr lang="sr-Latn-RS" i="1" dirty="0" smtClean="0"/>
                  <a:t>a </a:t>
                </a:r>
                <a:r>
                  <a:rPr lang="sr-Latn-RS" dirty="0" smtClean="0"/>
                  <a:t>individual, onda je nominal </a:t>
                </a:r>
                <a:r>
                  <a:rPr lang="sr-Latn-RS" i="1" dirty="0" smtClean="0"/>
                  <a:t>{a}</a:t>
                </a:r>
                <a:r>
                  <a:rPr lang="sr-Latn-RS" dirty="0" smtClean="0"/>
                  <a:t> koncept koji se interpretira kao singlton skup koji sadrži taj individual</a:t>
                </a:r>
              </a:p>
              <a:p>
                <a:r>
                  <a:rPr lang="sr-Latn-RS" dirty="0" smtClean="0"/>
                  <a:t>Primer: Naučnik koji je upoznao Tjuringa</a:t>
                </a:r>
              </a:p>
              <a:p>
                <a:pPr marL="457200" lvl="1" indent="0">
                  <a:buNone/>
                </a:pPr>
                <a:endParaRPr lang="sr-Latn-RS" dirty="0" smtClean="0"/>
              </a:p>
              <a:p>
                <a:pPr marL="457200" lvl="1" indent="0">
                  <a:buNone/>
                </a:pPr>
                <a14:m>
                  <m:oMathPara xmlns:m="http://schemas.openxmlformats.org/officeDocument/2006/math">
                    <m:oMathParaPr>
                      <m:jc m:val="centerGroup"/>
                    </m:oMathParaPr>
                    <m:oMath xmlns:m="http://schemas.openxmlformats.org/officeDocument/2006/math">
                      <m:r>
                        <m:rPr>
                          <m:nor/>
                        </m:rPr>
                        <a:rPr lang="en-GB" dirty="0"/>
                        <m:t>CScientist</m:t>
                      </m:r>
                      <m:r>
                        <a:rPr lang="en-GB" i="1">
                          <a:latin typeface="Cambria Math"/>
                          <a:ea typeface="Cambria Math"/>
                        </a:rPr>
                        <m:t>⊓</m:t>
                      </m:r>
                      <m:r>
                        <m:rPr>
                          <m:nor/>
                        </m:rPr>
                        <a:rPr lang="en-GB" dirty="0"/>
                        <m:t>∃</m:t>
                      </m:r>
                      <m:r>
                        <m:rPr>
                          <m:nor/>
                        </m:rPr>
                        <a:rPr lang="en-GB" dirty="0"/>
                        <m:t>hasMet</m:t>
                      </m:r>
                      <m:r>
                        <m:rPr>
                          <m:nor/>
                        </m:rPr>
                        <a:rPr lang="en-GB" i="1" dirty="0"/>
                        <m:t>.</m:t>
                      </m:r>
                      <m:r>
                        <m:rPr>
                          <m:nor/>
                        </m:rPr>
                        <a:rPr lang="en-GB" dirty="0"/>
                        <m:t>{</m:t>
                      </m:r>
                      <m:r>
                        <m:rPr>
                          <m:nor/>
                        </m:rPr>
                        <a:rPr lang="en-GB" dirty="0"/>
                        <m:t>Turing</m:t>
                      </m:r>
                      <m:r>
                        <m:rPr>
                          <m:nor/>
                        </m:rPr>
                        <a:rPr lang="en-GB" dirty="0"/>
                        <m:t>}</m:t>
                      </m:r>
                    </m:oMath>
                  </m:oMathPara>
                </a14:m>
                <a:endParaRPr lang="sr-Latn-RS" dirty="0" smtClean="0"/>
              </a:p>
              <a:p>
                <a:pPr marL="457200" lvl="1" indent="0">
                  <a:buNone/>
                </a:pPr>
                <a:endParaRPr lang="sr-Latn-RS" dirty="0" smtClean="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1333"/>
                </a:stretch>
              </a:blipFill>
            </p:spPr>
            <p:txBody>
              <a:bodyPr/>
              <a:lstStyle/>
              <a:p>
                <a:r>
                  <a:rPr lang="en-GB">
                    <a:noFill/>
                  </a:rPr>
                  <a:t> </a:t>
                </a:r>
              </a:p>
            </p:txBody>
          </p:sp>
        </mc:Fallback>
      </mc:AlternateContent>
    </p:spTree>
    <p:extLst>
      <p:ext uri="{BB962C8B-B14F-4D97-AF65-F5344CB8AC3E}">
        <p14:creationId xmlns:p14="http://schemas.microsoft.com/office/powerpoint/2010/main" val="132127674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Nazivi deskriptivnih logika</a:t>
            </a:r>
            <a:endParaRPr lang="en-GB" dirty="0"/>
          </a:p>
        </p:txBody>
      </p:sp>
      <p:sp>
        <p:nvSpPr>
          <p:cNvPr id="3" name="Content Placeholder 2"/>
          <p:cNvSpPr>
            <a:spLocks noGrp="1"/>
          </p:cNvSpPr>
          <p:nvPr>
            <p:ph idx="1"/>
          </p:nvPr>
        </p:nvSpPr>
        <p:spPr/>
        <p:txBody>
          <a:bodyPr>
            <a:normAutofit fontScale="70000" lnSpcReduction="20000"/>
          </a:bodyPr>
          <a:lstStyle/>
          <a:p>
            <a:r>
              <a:rPr lang="sr-Latn-RS" dirty="0" smtClean="0"/>
              <a:t>Osnovna logika se zove </a:t>
            </a:r>
            <a:r>
              <a:rPr lang="sr-Latn-RS" i="1" dirty="0">
                <a:latin typeface="Monotype Corsiva" panose="03010101010201010101" pitchFamily="66" charset="0"/>
              </a:rPr>
              <a:t>ALC</a:t>
            </a:r>
            <a:endParaRPr lang="sr-Latn-RS" dirty="0" smtClean="0"/>
          </a:p>
          <a:p>
            <a:r>
              <a:rPr lang="sr-Latn-RS" dirty="0" smtClean="0"/>
              <a:t>U bogatijim logikama, </a:t>
            </a:r>
            <a:r>
              <a:rPr lang="sr-Latn-RS" i="1" dirty="0">
                <a:latin typeface="Monotype Corsiva" panose="03010101010201010101" pitchFamily="66" charset="0"/>
              </a:rPr>
              <a:t>ALC </a:t>
            </a:r>
            <a:r>
              <a:rPr lang="sr-Latn-RS" dirty="0" smtClean="0"/>
              <a:t>sa tranzitivnim rolama se označava sa </a:t>
            </a:r>
            <a:r>
              <a:rPr lang="sr-Latn-RS" dirty="0" smtClean="0">
                <a:latin typeface="Monotype Corsiva" panose="03010101010201010101" pitchFamily="66" charset="0"/>
              </a:rPr>
              <a:t>S</a:t>
            </a:r>
          </a:p>
          <a:p>
            <a:r>
              <a:rPr lang="sr-Latn-RS" dirty="0" smtClean="0">
                <a:latin typeface="Monotype Corsiva" panose="03010101010201010101" pitchFamily="66" charset="0"/>
              </a:rPr>
              <a:t>H</a:t>
            </a:r>
            <a:r>
              <a:rPr lang="sr-Latn-RS" dirty="0" smtClean="0"/>
              <a:t> znači da logika podržava podrole (</a:t>
            </a:r>
            <a:r>
              <a:rPr lang="sr-Latn-RS" b="1" dirty="0" smtClean="0"/>
              <a:t>h</a:t>
            </a:r>
            <a:r>
              <a:rPr lang="sr-Latn-RS" dirty="0" smtClean="0"/>
              <a:t>ijerarhiju rola)</a:t>
            </a:r>
          </a:p>
          <a:p>
            <a:r>
              <a:rPr lang="sr-Latn-RS" dirty="0" smtClean="0">
                <a:latin typeface="Monotype Corsiva" panose="03010101010201010101" pitchFamily="66" charset="0"/>
              </a:rPr>
              <a:t>O</a:t>
            </a:r>
            <a:r>
              <a:rPr lang="sr-Latn-RS" dirty="0" smtClean="0"/>
              <a:t> znači da podržava n</a:t>
            </a:r>
            <a:r>
              <a:rPr lang="sr-Latn-RS" b="1" dirty="0" smtClean="0"/>
              <a:t>o</a:t>
            </a:r>
            <a:r>
              <a:rPr lang="sr-Latn-RS" dirty="0" smtClean="0"/>
              <a:t>minale</a:t>
            </a:r>
          </a:p>
          <a:p>
            <a:r>
              <a:rPr lang="sr-Latn-RS" dirty="0" smtClean="0">
                <a:latin typeface="Monotype Corsiva" panose="03010101010201010101" pitchFamily="66" charset="0"/>
              </a:rPr>
              <a:t>I</a:t>
            </a:r>
            <a:r>
              <a:rPr lang="sr-Latn-RS" dirty="0" smtClean="0"/>
              <a:t> znači da podržava </a:t>
            </a:r>
            <a:r>
              <a:rPr lang="sr-Latn-RS" b="1" dirty="0" smtClean="0"/>
              <a:t>i</a:t>
            </a:r>
            <a:r>
              <a:rPr lang="sr-Latn-RS" dirty="0" smtClean="0"/>
              <a:t>nverzne role</a:t>
            </a:r>
          </a:p>
          <a:p>
            <a:r>
              <a:rPr lang="sr-Latn-RS" dirty="0" smtClean="0">
                <a:latin typeface="Monotype Corsiva" panose="03010101010201010101" pitchFamily="66" charset="0"/>
              </a:rPr>
              <a:t>N</a:t>
            </a:r>
            <a:r>
              <a:rPr lang="sr-Latn-RS" dirty="0" smtClean="0"/>
              <a:t> znači da podržava kardinalitete (</a:t>
            </a:r>
            <a:r>
              <a:rPr lang="sr-Latn-RS" b="1" dirty="0" smtClean="0"/>
              <a:t>n</a:t>
            </a:r>
            <a:r>
              <a:rPr lang="sr-Latn-RS" dirty="0" smtClean="0"/>
              <a:t>umerička ograničenja)</a:t>
            </a:r>
          </a:p>
          <a:p>
            <a:r>
              <a:rPr lang="sr-Latn-RS" dirty="0" smtClean="0">
                <a:latin typeface="Monotype Corsiva" panose="03010101010201010101" pitchFamily="66" charset="0"/>
              </a:rPr>
              <a:t>Q</a:t>
            </a:r>
            <a:r>
              <a:rPr lang="sr-Latn-RS" dirty="0" smtClean="0"/>
              <a:t> znači da podržava </a:t>
            </a:r>
            <a:r>
              <a:rPr lang="sr-Latn-RS" b="1" dirty="0" smtClean="0"/>
              <a:t>kv</a:t>
            </a:r>
            <a:r>
              <a:rPr lang="sr-Latn-RS" dirty="0" smtClean="0"/>
              <a:t>alifikovane kardinalitete</a:t>
            </a:r>
          </a:p>
          <a:p>
            <a:r>
              <a:rPr lang="sr-Latn-RS" dirty="0" smtClean="0"/>
              <a:t>Podrška za konkretni domen/tip podataka navodi se tako što se naziv tog tipa podataka zada u zagradama</a:t>
            </a:r>
          </a:p>
          <a:p>
            <a:pPr lvl="1"/>
            <a:r>
              <a:rPr lang="sr-Latn-RS" dirty="0" smtClean="0"/>
              <a:t>Generički tipovi podataka navode se sa (</a:t>
            </a:r>
            <a:r>
              <a:rPr lang="sr-Latn-RS" b="1" dirty="0" smtClean="0"/>
              <a:t>D</a:t>
            </a:r>
            <a:r>
              <a:rPr lang="sr-Latn-RS" dirty="0" smtClean="0"/>
              <a:t>)</a:t>
            </a:r>
          </a:p>
          <a:p>
            <a:r>
              <a:rPr lang="sr-Latn-RS" dirty="0" smtClean="0"/>
              <a:t>Deskriptivna logika koja odgovara OWL DL jeziku je </a:t>
            </a:r>
            <a:r>
              <a:rPr lang="sr-Latn-RS" dirty="0" smtClean="0">
                <a:latin typeface="Monotype Corsiva" panose="03010101010201010101" pitchFamily="66" charset="0"/>
              </a:rPr>
              <a:t>SHOIN</a:t>
            </a:r>
            <a:r>
              <a:rPr lang="sr-Latn-RS" dirty="0" smtClean="0"/>
              <a:t>(</a:t>
            </a:r>
            <a:r>
              <a:rPr lang="sr-Latn-RS" b="1" dirty="0" smtClean="0"/>
              <a:t>D</a:t>
            </a:r>
            <a:r>
              <a:rPr lang="sr-Latn-RS" dirty="0" smtClean="0"/>
              <a:t>)</a:t>
            </a:r>
            <a:endParaRPr lang="en-GB" dirty="0"/>
          </a:p>
        </p:txBody>
      </p:sp>
    </p:spTree>
    <p:extLst>
      <p:ext uri="{BB962C8B-B14F-4D97-AF65-F5344CB8AC3E}">
        <p14:creationId xmlns:p14="http://schemas.microsoft.com/office/powerpoint/2010/main" val="3792464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sr-Latn-RS" dirty="0"/>
              <a:t>Primer pravila</a:t>
            </a:r>
            <a:endParaRPr lang="el-GR" dirty="0" smtClean="0"/>
          </a:p>
        </p:txBody>
      </p:sp>
      <p:sp>
        <p:nvSpPr>
          <p:cNvPr id="11267" name="Rectangle 3"/>
          <p:cNvSpPr>
            <a:spLocks noGrp="1" noChangeArrowheads="1"/>
          </p:cNvSpPr>
          <p:nvPr>
            <p:ph type="body" idx="1"/>
          </p:nvPr>
        </p:nvSpPr>
        <p:spPr>
          <a:xfrm>
            <a:off x="808892" y="1598614"/>
            <a:ext cx="8124092" cy="4751387"/>
          </a:xfrm>
        </p:spPr>
        <p:txBody>
          <a:bodyPr>
            <a:normAutofit/>
          </a:bodyPr>
          <a:lstStyle/>
          <a:p>
            <a:r>
              <a:rPr lang="en-US" sz="2800" i="1" dirty="0" smtClean="0"/>
              <a:t>bill</a:t>
            </a:r>
            <a:r>
              <a:rPr lang="en-US" sz="2800" dirty="0" smtClean="0"/>
              <a:t> </a:t>
            </a:r>
            <a:r>
              <a:rPr lang="sr-Latn-RS" sz="2800" dirty="0" smtClean="0"/>
              <a:t>je objekat i </a:t>
            </a:r>
            <a:r>
              <a:rPr lang="en-US" sz="2800" i="1" dirty="0">
                <a:sym typeface="Symbol" pitchFamily="18" charset="2"/>
              </a:rPr>
              <a:t>account </a:t>
            </a:r>
            <a:r>
              <a:rPr lang="sr-Latn-RS" sz="2800" dirty="0" smtClean="0">
                <a:sym typeface="Symbol" pitchFamily="18" charset="2"/>
              </a:rPr>
              <a:t>je objekat</a:t>
            </a:r>
            <a:endParaRPr lang="en-US" sz="2800" dirty="0" smtClean="0"/>
          </a:p>
          <a:p>
            <a:pPr eaLnBrk="1" hangingPunct="1"/>
            <a:r>
              <a:rPr lang="en-US" sz="2800" i="1" dirty="0" smtClean="0"/>
              <a:t>name</a:t>
            </a:r>
            <a:r>
              <a:rPr lang="en-US" sz="2800" dirty="0" smtClean="0"/>
              <a:t>, </a:t>
            </a:r>
            <a:r>
              <a:rPr lang="en-US" sz="2800" i="1" dirty="0" smtClean="0"/>
              <a:t>status</a:t>
            </a:r>
            <a:r>
              <a:rPr lang="en-US" sz="2800" dirty="0" smtClean="0"/>
              <a:t>, </a:t>
            </a:r>
            <a:r>
              <a:rPr lang="en-US" sz="2800" i="1" dirty="0" smtClean="0"/>
              <a:t>amount</a:t>
            </a:r>
            <a:r>
              <a:rPr lang="en-US" sz="2800" dirty="0" smtClean="0"/>
              <a:t> </a:t>
            </a:r>
            <a:r>
              <a:rPr lang="sr-Latn-RS" sz="2800" dirty="0" smtClean="0"/>
              <a:t>su atributi kojima slede njihove vrednosti</a:t>
            </a:r>
            <a:endParaRPr lang="en-US" sz="2800" dirty="0" smtClean="0"/>
          </a:p>
          <a:p>
            <a:pPr eaLnBrk="1" hangingPunct="1"/>
            <a:r>
              <a:rPr lang="en-US" sz="2800" i="1" dirty="0" smtClean="0"/>
              <a:t>remove</a:t>
            </a:r>
            <a:r>
              <a:rPr lang="en-US" sz="2800" dirty="0" smtClean="0"/>
              <a:t> </a:t>
            </a:r>
            <a:r>
              <a:rPr lang="sr-Latn-RS" sz="2800" dirty="0" smtClean="0"/>
              <a:t>i</a:t>
            </a:r>
            <a:r>
              <a:rPr lang="en-US" sz="2800" dirty="0" smtClean="0"/>
              <a:t> </a:t>
            </a:r>
            <a:r>
              <a:rPr lang="en-US" sz="2800" i="1" dirty="0" smtClean="0"/>
              <a:t>assert</a:t>
            </a:r>
            <a:r>
              <a:rPr lang="en-US" sz="2800" dirty="0" smtClean="0"/>
              <a:t> </a:t>
            </a:r>
            <a:r>
              <a:rPr lang="sr-Latn-RS" sz="2800" dirty="0" smtClean="0"/>
              <a:t>su primitive koje uklanjaju ili dodaju činjenice u radnu memoriju</a:t>
            </a:r>
            <a:endParaRPr lang="en-US" sz="2800" dirty="0" smtClean="0"/>
          </a:p>
          <a:p>
            <a:pPr eaLnBrk="1" hangingPunct="1"/>
            <a:r>
              <a:rPr lang="en-US" sz="2800" dirty="0" smtClean="0"/>
              <a:t>Problem:</a:t>
            </a:r>
          </a:p>
          <a:p>
            <a:pPr lvl="1" eaLnBrk="1" hangingPunct="1"/>
            <a:r>
              <a:rPr lang="sr-Latn-RS" sz="2400" dirty="0" smtClean="0"/>
              <a:t>Pravilo bi se moralo kreirati za svaki iznos i svaki tip računa</a:t>
            </a:r>
          </a:p>
        </p:txBody>
      </p:sp>
    </p:spTree>
    <p:extLst>
      <p:ext uri="{BB962C8B-B14F-4D97-AF65-F5344CB8AC3E}">
        <p14:creationId xmlns:p14="http://schemas.microsoft.com/office/powerpoint/2010/main" val="269863169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Deskriptivne logike i prediktska logika</a:t>
            </a:r>
            <a:endParaRPr lang="en-GB" dirty="0"/>
          </a:p>
        </p:txBody>
      </p:sp>
      <p:sp>
        <p:nvSpPr>
          <p:cNvPr id="3" name="Content Placeholder 2"/>
          <p:cNvSpPr>
            <a:spLocks noGrp="1"/>
          </p:cNvSpPr>
          <p:nvPr>
            <p:ph idx="1"/>
          </p:nvPr>
        </p:nvSpPr>
        <p:spPr/>
        <p:txBody>
          <a:bodyPr>
            <a:normAutofit lnSpcReduction="10000"/>
          </a:bodyPr>
          <a:lstStyle/>
          <a:p>
            <a:r>
              <a:rPr lang="sr-Latn-RS" dirty="0" smtClean="0"/>
              <a:t>Deskriptivne logike su uglavnom podskupovi logike prvog reda</a:t>
            </a:r>
          </a:p>
          <a:p>
            <a:pPr lvl="1"/>
            <a:r>
              <a:rPr lang="sr-Latn-RS" dirty="0" smtClean="0"/>
              <a:t>Mogu da sadrže i konstrukte logike drugo reda (na primer tranzitivno zatvaranje rola)</a:t>
            </a:r>
          </a:p>
          <a:p>
            <a:pPr lvl="1"/>
            <a:r>
              <a:rPr lang="sr-Latn-RS" dirty="0" smtClean="0"/>
              <a:t>Role su binarne funkcije</a:t>
            </a:r>
          </a:p>
          <a:p>
            <a:pPr lvl="1"/>
            <a:r>
              <a:rPr lang="sr-Latn-RS" dirty="0" smtClean="0"/>
              <a:t>Koncepti su unarne funkcije</a:t>
            </a:r>
          </a:p>
          <a:p>
            <a:r>
              <a:rPr lang="sr-Latn-RS" dirty="0" smtClean="0"/>
              <a:t>Deskriptivne logike se koriste umesto predikatske logike jer su uglavnom odlučivi fragmenti predikatske logike</a:t>
            </a:r>
          </a:p>
        </p:txBody>
      </p:sp>
    </p:spTree>
    <p:extLst>
      <p:ext uri="{BB962C8B-B14F-4D97-AF65-F5344CB8AC3E}">
        <p14:creationId xmlns:p14="http://schemas.microsoft.com/office/powerpoint/2010/main" val="348570635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SW i predstavljanje znanja</a:t>
            </a:r>
            <a:endParaRPr lang="en-GB" dirty="0"/>
          </a:p>
        </p:txBody>
      </p:sp>
      <p:sp>
        <p:nvSpPr>
          <p:cNvPr id="3" name="Content Placeholder 2"/>
          <p:cNvSpPr>
            <a:spLocks noGrp="1"/>
          </p:cNvSpPr>
          <p:nvPr>
            <p:ph idx="1"/>
          </p:nvPr>
        </p:nvSpPr>
        <p:spPr/>
        <p:txBody>
          <a:bodyPr/>
          <a:lstStyle/>
          <a:p>
            <a:r>
              <a:rPr lang="sr-Latn-RS" dirty="0" smtClean="0"/>
              <a:t>Formalno reprezentovanje znanja na Webu</a:t>
            </a:r>
          </a:p>
          <a:p>
            <a:r>
              <a:rPr lang="sr-Latn-RS" dirty="0" smtClean="0"/>
              <a:t>Rezonovanje nad tim formalno reprezentovanim znanjem</a:t>
            </a:r>
          </a:p>
          <a:p>
            <a:r>
              <a:rPr lang="sr-Latn-RS" dirty="0" smtClean="0"/>
              <a:t>Jezik za reprezentovanje znanja je OWL (Web Ontology Language)</a:t>
            </a:r>
          </a:p>
          <a:p>
            <a:pPr lvl="1"/>
            <a:r>
              <a:rPr lang="sr-Latn-RS" dirty="0" smtClean="0"/>
              <a:t>Razvijen od strane W3C</a:t>
            </a:r>
          </a:p>
          <a:p>
            <a:endParaRPr lang="sr-Latn-RS" dirty="0" smtClean="0"/>
          </a:p>
        </p:txBody>
      </p:sp>
    </p:spTree>
    <p:extLst>
      <p:ext uri="{BB962C8B-B14F-4D97-AF65-F5344CB8AC3E}">
        <p14:creationId xmlns:p14="http://schemas.microsoft.com/office/powerpoint/2010/main" val="142895788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OWL semantika</a:t>
            </a:r>
            <a:endParaRPr lang="en-GB" dirty="0"/>
          </a:p>
        </p:txBody>
      </p:sp>
      <p:sp>
        <p:nvSpPr>
          <p:cNvPr id="3" name="Content Placeholder 2"/>
          <p:cNvSpPr>
            <a:spLocks noGrp="1"/>
          </p:cNvSpPr>
          <p:nvPr>
            <p:ph idx="1"/>
          </p:nvPr>
        </p:nvSpPr>
        <p:spPr/>
        <p:txBody>
          <a:bodyPr>
            <a:normAutofit fontScale="92500"/>
          </a:bodyPr>
          <a:lstStyle/>
          <a:p>
            <a:r>
              <a:rPr lang="sr-Latn-RS" dirty="0" smtClean="0"/>
              <a:t>Semantika OWL se definiše prevođenjima u ekspresivnu deskriptivnu logiku</a:t>
            </a:r>
          </a:p>
          <a:p>
            <a:r>
              <a:rPr lang="sr-Latn-RS" dirty="0" smtClean="0"/>
              <a:t>To nije slučajno – to je bio cilj</a:t>
            </a:r>
          </a:p>
          <a:p>
            <a:pPr lvl="1"/>
            <a:r>
              <a:rPr lang="sr-Latn-RS" dirty="0" smtClean="0"/>
              <a:t>Omogućeno je da OWL koristi rezultate istraživanja iz oblasti desrkitpivnih logika (na primer odlučivost i složenosti tipičnih problema rezonovanja)</a:t>
            </a:r>
          </a:p>
          <a:p>
            <a:pPr lvl="1"/>
            <a:r>
              <a:rPr lang="sr-Latn-RS" dirty="0" smtClean="0"/>
              <a:t>Omogućeno je da OWL koristi gotove DL rezonere</a:t>
            </a:r>
          </a:p>
          <a:p>
            <a:pPr lvl="2"/>
            <a:r>
              <a:rPr lang="sr-Latn-RS" dirty="0" smtClean="0"/>
              <a:t>FaCT, </a:t>
            </a:r>
          </a:p>
          <a:p>
            <a:pPr lvl="2"/>
            <a:r>
              <a:rPr lang="sr-Latn-RS" dirty="0" smtClean="0"/>
              <a:t>RACER,</a:t>
            </a:r>
          </a:p>
          <a:p>
            <a:pPr lvl="2"/>
            <a:r>
              <a:rPr lang="sr-Latn-RS" dirty="0" smtClean="0"/>
              <a:t>...</a:t>
            </a:r>
          </a:p>
          <a:p>
            <a:pPr lvl="1"/>
            <a:endParaRPr lang="en-GB" dirty="0"/>
          </a:p>
        </p:txBody>
      </p:sp>
    </p:spTree>
    <p:extLst>
      <p:ext uri="{BB962C8B-B14F-4D97-AF65-F5344CB8AC3E}">
        <p14:creationId xmlns:p14="http://schemas.microsoft.com/office/powerpoint/2010/main" val="394442540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OWL ontologija</a:t>
            </a:r>
            <a:endParaRPr lang="en-GB" dirty="0"/>
          </a:p>
        </p:txBody>
      </p:sp>
      <p:sp>
        <p:nvSpPr>
          <p:cNvPr id="3" name="Content Placeholder 2"/>
          <p:cNvSpPr>
            <a:spLocks noGrp="1"/>
          </p:cNvSpPr>
          <p:nvPr>
            <p:ph idx="1"/>
          </p:nvPr>
        </p:nvSpPr>
        <p:spPr/>
        <p:txBody>
          <a:bodyPr/>
          <a:lstStyle/>
          <a:p>
            <a:r>
              <a:rPr lang="sr-Latn-RS" smtClean="0"/>
              <a:t>Baza znanja</a:t>
            </a:r>
          </a:p>
          <a:p>
            <a:r>
              <a:rPr lang="sr-Latn-RS" dirty="0" smtClean="0"/>
              <a:t>DL TBox sa hijerarhijom rola</a:t>
            </a:r>
          </a:p>
          <a:p>
            <a:pPr lvl="1"/>
            <a:r>
              <a:rPr lang="sr-Latn-RS" dirty="0" smtClean="0"/>
              <a:t>Klase (Classes) – koncepti iz DL</a:t>
            </a:r>
          </a:p>
          <a:p>
            <a:pPr lvl="1"/>
            <a:r>
              <a:rPr lang="sr-Latn-RS" dirty="0" smtClean="0"/>
              <a:t>Svojstva (Properties) – role iz DL</a:t>
            </a:r>
          </a:p>
          <a:p>
            <a:r>
              <a:rPr lang="sr-Latn-RS" dirty="0" smtClean="0"/>
              <a:t>Ontologija se sastoji od skupa </a:t>
            </a:r>
            <a:r>
              <a:rPr lang="sr-Latn-RS" i="1" dirty="0" smtClean="0"/>
              <a:t>aksioma – </a:t>
            </a:r>
            <a:r>
              <a:rPr lang="sr-Latn-RS" dirty="0" smtClean="0"/>
              <a:t>relacija uključivanja između klasa i svojstava </a:t>
            </a:r>
          </a:p>
          <a:p>
            <a:r>
              <a:rPr lang="sr-Latn-RS" dirty="0" smtClean="0"/>
              <a:t>Kao i u deskriptivnim logikama, i u OWL klasa može da bude data imenom </a:t>
            </a:r>
            <a:endParaRPr lang="en-GB" dirty="0"/>
          </a:p>
        </p:txBody>
      </p:sp>
    </p:spTree>
    <p:extLst>
      <p:ext uri="{BB962C8B-B14F-4D97-AF65-F5344CB8AC3E}">
        <p14:creationId xmlns:p14="http://schemas.microsoft.com/office/powerpoint/2010/main" val="45673699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normAutofit fontScale="90000"/>
          </a:bodyPr>
          <a:lstStyle/>
          <a:p>
            <a:pPr indent="0" eaLnBrk="1" hangingPunct="1">
              <a:defRPr/>
            </a:pPr>
            <a:r>
              <a:rPr lang="sr-Latn-RS" dirty="0" smtClean="0"/>
              <a:t>Reprezentacija, rezonovanje i logika</a:t>
            </a:r>
            <a:endParaRPr lang="en-US" dirty="0" smtClean="0"/>
          </a:p>
        </p:txBody>
      </p:sp>
      <p:sp>
        <p:nvSpPr>
          <p:cNvPr id="61445" name="Rectangle 4"/>
          <p:cNvSpPr>
            <a:spLocks noGrp="1" noChangeArrowheads="1"/>
          </p:cNvSpPr>
          <p:nvPr>
            <p:ph type="body" idx="1"/>
          </p:nvPr>
        </p:nvSpPr>
        <p:spPr/>
        <p:txBody>
          <a:bodyPr rIns="130174"/>
          <a:lstStyle/>
          <a:p>
            <a:pPr eaLnBrk="1" hangingPunct="1"/>
            <a:r>
              <a:rPr lang="sr-Latn-RS" dirty="0" smtClean="0"/>
              <a:t>Dva su dela jezika za reprezentaciju znanja</a:t>
            </a:r>
            <a:r>
              <a:rPr lang="en-US" dirty="0" smtClean="0"/>
              <a:t>: </a:t>
            </a:r>
          </a:p>
          <a:p>
            <a:pPr marL="723900" lvl="1" eaLnBrk="1" hangingPunct="1"/>
            <a:r>
              <a:rPr lang="sr-Latn-RS" dirty="0" smtClean="0"/>
              <a:t>sintaksa</a:t>
            </a:r>
            <a:endParaRPr lang="en-US" dirty="0" smtClean="0"/>
          </a:p>
          <a:p>
            <a:pPr marL="1066800" lvl="2" eaLnBrk="1" hangingPunct="1"/>
            <a:r>
              <a:rPr lang="sr-Latn-RS" dirty="0" smtClean="0"/>
              <a:t>Opisuje moguće konfiguracije koje konstituišu rečenice</a:t>
            </a:r>
            <a:endParaRPr lang="en-US" dirty="0" smtClean="0"/>
          </a:p>
          <a:p>
            <a:pPr marL="723900" lvl="1" eaLnBrk="1" hangingPunct="1"/>
            <a:r>
              <a:rPr lang="sr-Latn-RS" dirty="0" smtClean="0"/>
              <a:t>semantika</a:t>
            </a:r>
            <a:endParaRPr lang="en-US" dirty="0" smtClean="0"/>
          </a:p>
          <a:p>
            <a:pPr marL="1066800" lvl="2" eaLnBrk="1" hangingPunct="1"/>
            <a:r>
              <a:rPr lang="sr-Latn-RS" dirty="0" smtClean="0"/>
              <a:t>Određuje činjenice u svetu na koji se rečenice odnose</a:t>
            </a:r>
            <a:endParaRPr lang="en-US" dirty="0" smtClean="0"/>
          </a:p>
          <a:p>
            <a:pPr marL="1066800" lvl="2" eaLnBrk="1" hangingPunct="1"/>
            <a:r>
              <a:rPr lang="sr-Latn-RS" dirty="0" smtClean="0"/>
              <a:t>Kaže nam u šta agent veruje</a:t>
            </a:r>
            <a:endParaRPr lang="en-US" dirty="0" smtClean="0"/>
          </a:p>
        </p:txBody>
      </p:sp>
      <p:sp>
        <p:nvSpPr>
          <p:cNvPr id="61446" name="Rectangle 5"/>
          <p:cNvSpPr>
            <a:spLocks/>
          </p:cNvSpPr>
          <p:nvPr/>
        </p:nvSpPr>
        <p:spPr bwMode="auto">
          <a:xfrm>
            <a:off x="3815556" y="5334000"/>
            <a:ext cx="12715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u="sng" dirty="0">
                <a:solidFill>
                  <a:srgbClr val="C000C0"/>
                </a:solidFill>
                <a:latin typeface="Helvetica" charset="0"/>
                <a:cs typeface="Helvetica" charset="0"/>
                <a:sym typeface="Helvetica" charset="0"/>
                <a:hlinkClick r:id="rId2" action="ppaction://hlinksldjump"/>
              </a:rPr>
              <a:t>[Rogers 1999]</a:t>
            </a:r>
            <a:endParaRPr lang="en-US" sz="1400" u="sng" dirty="0">
              <a:solidFill>
                <a:srgbClr val="C000C0"/>
              </a:solidFill>
              <a:latin typeface="Helvetica" charset="0"/>
              <a:cs typeface="Helvetica" charset="0"/>
              <a:sym typeface="Helvetica" charset="0"/>
            </a:endParaRPr>
          </a:p>
        </p:txBody>
      </p:sp>
    </p:spTree>
    <p:extLst>
      <p:ext uri="{BB962C8B-B14F-4D97-AF65-F5344CB8AC3E}">
        <p14:creationId xmlns:p14="http://schemas.microsoft.com/office/powerpoint/2010/main" val="2854845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lstStyle/>
          <a:p>
            <a:pPr indent="0" eaLnBrk="1" hangingPunct="1">
              <a:defRPr/>
            </a:pPr>
            <a:r>
              <a:rPr lang="sr-Latn-RS" dirty="0" smtClean="0"/>
              <a:t>Rezonovanje </a:t>
            </a:r>
            <a:endParaRPr lang="en-US" dirty="0" smtClean="0"/>
          </a:p>
        </p:txBody>
      </p:sp>
      <p:sp>
        <p:nvSpPr>
          <p:cNvPr id="62469" name="Rectangle 4"/>
          <p:cNvSpPr>
            <a:spLocks noGrp="1" noChangeArrowheads="1"/>
          </p:cNvSpPr>
          <p:nvPr>
            <p:ph type="body" idx="1"/>
          </p:nvPr>
        </p:nvSpPr>
        <p:spPr/>
        <p:txBody>
          <a:bodyPr rIns="130174">
            <a:normAutofit lnSpcReduction="10000"/>
          </a:bodyPr>
          <a:lstStyle/>
          <a:p>
            <a:pPr eaLnBrk="1" hangingPunct="1"/>
            <a:r>
              <a:rPr lang="sr-Latn-RS" dirty="0" smtClean="0"/>
              <a:t>Proces konstruisanja novih konfiguracija </a:t>
            </a:r>
            <a:r>
              <a:rPr lang="en-US" dirty="0" smtClean="0"/>
              <a:t>(</a:t>
            </a:r>
            <a:r>
              <a:rPr lang="sr-Latn-RS" dirty="0" smtClean="0"/>
              <a:t>rečenica</a:t>
            </a:r>
            <a:r>
              <a:rPr lang="en-US" dirty="0" smtClean="0"/>
              <a:t>) </a:t>
            </a:r>
            <a:r>
              <a:rPr lang="sr-Latn-RS" dirty="0" smtClean="0"/>
              <a:t>iz starih</a:t>
            </a:r>
            <a:endParaRPr lang="en-US" dirty="0" smtClean="0"/>
          </a:p>
          <a:p>
            <a:pPr marL="723900" lvl="1" eaLnBrk="1" hangingPunct="1"/>
            <a:r>
              <a:rPr lang="sr-Latn-RS" dirty="0" smtClean="0"/>
              <a:t>Ispravno rezonovanje osigurava da nove konfiguracije predstavljaju činjenice koje slede iz činjenica koje su predstavljene starim konfiguracijama</a:t>
            </a:r>
            <a:endParaRPr lang="en-US" dirty="0" smtClean="0"/>
          </a:p>
          <a:p>
            <a:pPr marL="723900" lvl="1" eaLnBrk="1" hangingPunct="1"/>
            <a:r>
              <a:rPr lang="sr-Latn-RS" dirty="0" smtClean="0"/>
              <a:t>Ova veza zove se </a:t>
            </a:r>
            <a:r>
              <a:rPr lang="sr-Latn-RS" i="1" dirty="0" smtClean="0"/>
              <a:t> posledičnost </a:t>
            </a:r>
            <a:r>
              <a:rPr lang="sr-Latn-RS" dirty="0" smtClean="0"/>
              <a:t>(</a:t>
            </a:r>
            <a:r>
              <a:rPr lang="en-US" dirty="0" smtClean="0">
                <a:latin typeface="Arial Italic" charset="0"/>
                <a:cs typeface="Arial Italic" charset="0"/>
                <a:sym typeface="Arial Italic" charset="0"/>
              </a:rPr>
              <a:t>entailment</a:t>
            </a:r>
            <a:r>
              <a:rPr lang="sr-Latn-RS" i="1" dirty="0" smtClean="0">
                <a:latin typeface="Arial Italic" charset="0"/>
                <a:cs typeface="Arial Italic" charset="0"/>
                <a:sym typeface="Arial Italic" charset="0"/>
              </a:rPr>
              <a:t>)</a:t>
            </a:r>
            <a:r>
              <a:rPr lang="sr-Latn-RS" dirty="0" smtClean="0">
                <a:latin typeface="Arial Italic" charset="0"/>
                <a:cs typeface="Arial Italic" charset="0"/>
                <a:sym typeface="Arial Italic" charset="0"/>
              </a:rPr>
              <a:t> </a:t>
            </a:r>
            <a:r>
              <a:rPr lang="sr-Latn-RS" dirty="0">
                <a:sym typeface="Arial Italic" charset="0"/>
              </a:rPr>
              <a:t>što se piše kao</a:t>
            </a:r>
            <a:r>
              <a:rPr lang="en-US" dirty="0"/>
              <a:t/>
            </a:r>
            <a:br>
              <a:rPr lang="en-US" dirty="0"/>
            </a:br>
            <a:r>
              <a:rPr lang="en-US" dirty="0" smtClean="0"/>
              <a:t>KB |= alpha </a:t>
            </a:r>
          </a:p>
          <a:p>
            <a:pPr marL="1066800" lvl="2"/>
            <a:r>
              <a:rPr lang="sr-Latn-RS" dirty="0" smtClean="0"/>
              <a:t>Rečenica </a:t>
            </a:r>
            <a:r>
              <a:rPr lang="en-US" dirty="0" smtClean="0"/>
              <a:t>alpha </a:t>
            </a:r>
            <a:r>
              <a:rPr lang="sr-Latn-RS" dirty="0" smtClean="0"/>
              <a:t>je posledica baze znanja</a:t>
            </a:r>
            <a:r>
              <a:rPr lang="en-US" dirty="0" smtClean="0"/>
              <a:t> KB</a:t>
            </a:r>
          </a:p>
        </p:txBody>
      </p:sp>
      <p:sp>
        <p:nvSpPr>
          <p:cNvPr id="62470" name="Rectangle 5"/>
          <p:cNvSpPr>
            <a:spLocks/>
          </p:cNvSpPr>
          <p:nvPr/>
        </p:nvSpPr>
        <p:spPr bwMode="auto">
          <a:xfrm>
            <a:off x="3962400" y="6096000"/>
            <a:ext cx="12715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u="sng" dirty="0">
                <a:solidFill>
                  <a:srgbClr val="C000C0"/>
                </a:solidFill>
                <a:latin typeface="Helvetica" charset="0"/>
                <a:cs typeface="Helvetica" charset="0"/>
                <a:sym typeface="Helvetica" charset="0"/>
                <a:hlinkClick r:id="rId2" action="ppaction://hlinksldjump"/>
              </a:rPr>
              <a:t>[Rogers 1999]</a:t>
            </a:r>
            <a:endParaRPr lang="en-US" sz="1400" u="sng" dirty="0">
              <a:solidFill>
                <a:srgbClr val="C000C0"/>
              </a:solidFill>
              <a:latin typeface="Helvetica" charset="0"/>
              <a:cs typeface="Helvetica" charset="0"/>
              <a:sym typeface="Helvetica" charset="0"/>
            </a:endParaRPr>
          </a:p>
        </p:txBody>
      </p:sp>
    </p:spTree>
    <p:extLst>
      <p:ext uri="{BB962C8B-B14F-4D97-AF65-F5344CB8AC3E}">
        <p14:creationId xmlns:p14="http://schemas.microsoft.com/office/powerpoint/2010/main" val="1195490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lstStyle/>
          <a:p>
            <a:pPr indent="0" eaLnBrk="1" hangingPunct="1">
              <a:defRPr/>
            </a:pPr>
            <a:r>
              <a:rPr lang="sr-Latn-RS" dirty="0" smtClean="0"/>
              <a:t>Metode zaključivanja</a:t>
            </a:r>
            <a:endParaRPr lang="en-US" dirty="0" smtClean="0"/>
          </a:p>
        </p:txBody>
      </p:sp>
      <p:sp>
        <p:nvSpPr>
          <p:cNvPr id="63493" name="Rectangle 4"/>
          <p:cNvSpPr>
            <a:spLocks noGrp="1" noChangeArrowheads="1"/>
          </p:cNvSpPr>
          <p:nvPr>
            <p:ph type="body" idx="1"/>
          </p:nvPr>
        </p:nvSpPr>
        <p:spPr/>
        <p:txBody>
          <a:bodyPr rIns="130174">
            <a:normAutofit fontScale="92500" lnSpcReduction="10000"/>
          </a:bodyPr>
          <a:lstStyle/>
          <a:p>
            <a:pPr eaLnBrk="1" hangingPunct="1">
              <a:spcBef>
                <a:spcPct val="0"/>
              </a:spcBef>
            </a:pPr>
            <a:r>
              <a:rPr lang="sr-Latn-RS" sz="2600" dirty="0" smtClean="0"/>
              <a:t>Procedura zaključivanja može da uradi jednu od dve stvari</a:t>
            </a:r>
            <a:r>
              <a:rPr lang="en-US" sz="2600" dirty="0" smtClean="0"/>
              <a:t>: </a:t>
            </a:r>
          </a:p>
          <a:p>
            <a:pPr marL="723900" lvl="1" eaLnBrk="1" hangingPunct="1">
              <a:spcBef>
                <a:spcPts val="563"/>
              </a:spcBef>
            </a:pPr>
            <a:r>
              <a:rPr lang="sr-Latn-RS" sz="2200" dirty="0" smtClean="0"/>
              <a:t>Ako je data baza znanja </a:t>
            </a:r>
            <a:r>
              <a:rPr lang="en-US" sz="2200" dirty="0" smtClean="0"/>
              <a:t>KB, </a:t>
            </a:r>
            <a:r>
              <a:rPr lang="sr-Latn-RS" sz="2200" dirty="0" smtClean="0"/>
              <a:t>procedura može da izvede nove rečenice </a:t>
            </a:r>
            <a:r>
              <a:rPr lang="en-US" sz="2200" dirty="0" smtClean="0"/>
              <a:t>α </a:t>
            </a:r>
            <a:r>
              <a:rPr lang="sr-Latn-RS" sz="2200" dirty="0" smtClean="0"/>
              <a:t>koje su</a:t>
            </a:r>
            <a:r>
              <a:rPr lang="en-US" sz="2200" dirty="0" smtClean="0"/>
              <a:t> (</a:t>
            </a:r>
            <a:r>
              <a:rPr lang="sr-Latn-RS" sz="2200" dirty="0" smtClean="0"/>
              <a:t>pretpostavljeno</a:t>
            </a:r>
            <a:r>
              <a:rPr lang="en-US" sz="2200" dirty="0" smtClean="0"/>
              <a:t>) </a:t>
            </a:r>
            <a:r>
              <a:rPr lang="sr-Latn-RS" sz="2200" dirty="0" smtClean="0"/>
              <a:t>posledica</a:t>
            </a:r>
            <a:r>
              <a:rPr lang="en-US" sz="2200" dirty="0" smtClean="0"/>
              <a:t> KB </a:t>
            </a:r>
            <a:br>
              <a:rPr lang="en-US" sz="2200" dirty="0" smtClean="0"/>
            </a:br>
            <a:r>
              <a:rPr lang="en-US" sz="2200" dirty="0" err="1" smtClean="0"/>
              <a:t>KB</a:t>
            </a:r>
            <a:r>
              <a:rPr lang="en-US" sz="2200" dirty="0" smtClean="0"/>
              <a:t> |- α  ==&gt; KB |= α</a:t>
            </a:r>
          </a:p>
          <a:p>
            <a:pPr marL="723900" lvl="1">
              <a:spcBef>
                <a:spcPts val="563"/>
              </a:spcBef>
            </a:pPr>
            <a:r>
              <a:rPr lang="sr-Latn-RS" sz="2200" dirty="0"/>
              <a:t>Ako je data baza znanja</a:t>
            </a:r>
            <a:r>
              <a:rPr lang="en-US" sz="2200" dirty="0" smtClean="0"/>
              <a:t> KB </a:t>
            </a:r>
            <a:r>
              <a:rPr lang="sr-Latn-RS" sz="2200" dirty="0" smtClean="0"/>
              <a:t>i druga rečenica </a:t>
            </a:r>
            <a:r>
              <a:rPr lang="en-US" sz="2200" dirty="0" smtClean="0"/>
              <a:t>α</a:t>
            </a:r>
            <a:r>
              <a:rPr lang="sr-Latn-RS" sz="2200" dirty="0" smtClean="0"/>
              <a:t>, procedura može da utvrdi da li je </a:t>
            </a:r>
            <a:r>
              <a:rPr lang="en-US" sz="2200" dirty="0"/>
              <a:t>α </a:t>
            </a:r>
            <a:r>
              <a:rPr lang="sr-Latn-RS" sz="2200" dirty="0" smtClean="0"/>
              <a:t> posledica KB ili nije</a:t>
            </a:r>
            <a:r>
              <a:rPr lang="en-US" sz="2200" dirty="0" smtClean="0"/>
              <a:t/>
            </a:r>
            <a:br>
              <a:rPr lang="en-US" sz="2200" dirty="0" smtClean="0"/>
            </a:br>
            <a:r>
              <a:rPr lang="en-US" sz="2200" dirty="0" err="1" smtClean="0">
                <a:ea typeface="Apple Symbols" charset="0"/>
                <a:cs typeface="Apple Symbols" charset="0"/>
              </a:rPr>
              <a:t>KB</a:t>
            </a:r>
            <a:r>
              <a:rPr lang="en-US" sz="2200" dirty="0" smtClean="0">
                <a:ea typeface="Apple Symbols" charset="0"/>
                <a:cs typeface="Apple Symbols" charset="0"/>
              </a:rPr>
              <a:t> ∧ α  ==&gt; KB |= α</a:t>
            </a:r>
            <a:endParaRPr lang="en-US" sz="2200" dirty="0" smtClean="0"/>
          </a:p>
          <a:p>
            <a:pPr eaLnBrk="1" hangingPunct="1">
              <a:spcBef>
                <a:spcPts val="563"/>
              </a:spcBef>
            </a:pPr>
            <a:r>
              <a:rPr lang="sr-Latn-RS" sz="2600" dirty="0" smtClean="0"/>
              <a:t>Procedura zaključivanja koja generiše samo posledične rečenice naziva se saglasnom (</a:t>
            </a:r>
            <a:r>
              <a:rPr lang="en-US" sz="2600" dirty="0" smtClean="0"/>
              <a:t>sound</a:t>
            </a:r>
            <a:r>
              <a:rPr lang="sr-Latn-RS" sz="2600" dirty="0" smtClean="0"/>
              <a:t>) ili</a:t>
            </a:r>
            <a:r>
              <a:rPr lang="en-US" sz="2600" dirty="0" smtClean="0"/>
              <a:t> </a:t>
            </a:r>
            <a:r>
              <a:rPr lang="en-US" sz="2600" i="1" dirty="0" smtClean="0"/>
              <a:t>truth-preserving</a:t>
            </a:r>
            <a:r>
              <a:rPr lang="en-US" sz="2600" dirty="0" smtClean="0"/>
              <a:t> </a:t>
            </a:r>
          </a:p>
          <a:p>
            <a:pPr eaLnBrk="1" hangingPunct="1">
              <a:spcBef>
                <a:spcPts val="563"/>
              </a:spcBef>
            </a:pPr>
            <a:r>
              <a:rPr lang="sr-Latn-RS" sz="2600" dirty="0" smtClean="0"/>
              <a:t>Zapis operacija saglasne procedure zaključivanja zove se dokaz (</a:t>
            </a:r>
            <a:r>
              <a:rPr lang="en-US" sz="2600" dirty="0" smtClean="0"/>
              <a:t>proof</a:t>
            </a:r>
            <a:r>
              <a:rPr lang="sr-Latn-RS" sz="2600" dirty="0" smtClean="0"/>
              <a:t>).</a:t>
            </a:r>
            <a:r>
              <a:rPr lang="en-US" sz="2600" dirty="0" smtClean="0"/>
              <a:t> </a:t>
            </a:r>
          </a:p>
          <a:p>
            <a:pPr eaLnBrk="1" hangingPunct="1">
              <a:spcBef>
                <a:spcPts val="563"/>
              </a:spcBef>
            </a:pPr>
            <a:r>
              <a:rPr lang="sr-Latn-RS" sz="2600" dirty="0" smtClean="0"/>
              <a:t>Za proceduru zaključivanja kaže se da je kompletna ako može da nadje svaki dokaz za svaku rečenicu koja je posledična.</a:t>
            </a:r>
            <a:r>
              <a:rPr lang="en-US" sz="2600" dirty="0" smtClean="0"/>
              <a:t> </a:t>
            </a:r>
          </a:p>
        </p:txBody>
      </p:sp>
      <p:sp>
        <p:nvSpPr>
          <p:cNvPr id="63494" name="Rectangle 5"/>
          <p:cNvSpPr>
            <a:spLocks/>
          </p:cNvSpPr>
          <p:nvPr/>
        </p:nvSpPr>
        <p:spPr bwMode="auto">
          <a:xfrm>
            <a:off x="3179763" y="6553200"/>
            <a:ext cx="12715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u="sng">
                <a:solidFill>
                  <a:srgbClr val="C000C0"/>
                </a:solidFill>
                <a:latin typeface="Helvetica" charset="0"/>
                <a:cs typeface="Helvetica" charset="0"/>
                <a:sym typeface="Helvetica" charset="0"/>
                <a:hlinkClick r:id="rId2" action="ppaction://hlinksldjump"/>
              </a:rPr>
              <a:t>[Rogers 1999]</a:t>
            </a:r>
            <a:endParaRPr lang="en-US" sz="1400" u="sng">
              <a:solidFill>
                <a:srgbClr val="C000C0"/>
              </a:solidFill>
              <a:latin typeface="Helvetica" charset="0"/>
              <a:cs typeface="Helvetica" charset="0"/>
              <a:sym typeface="Helvetica" charset="0"/>
            </a:endParaRPr>
          </a:p>
        </p:txBody>
      </p:sp>
    </p:spTree>
    <p:extLst>
      <p:ext uri="{BB962C8B-B14F-4D97-AF65-F5344CB8AC3E}">
        <p14:creationId xmlns:p14="http://schemas.microsoft.com/office/powerpoint/2010/main" val="2489543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normAutofit/>
          </a:bodyPr>
          <a:lstStyle/>
          <a:p>
            <a:pPr indent="0" eaLnBrk="1" hangingPunct="1">
              <a:defRPr/>
            </a:pPr>
            <a:r>
              <a:rPr lang="sr-Latn-RS" sz="4100" dirty="0" smtClean="0"/>
              <a:t>Jezici RZ i programski jezici</a:t>
            </a:r>
            <a:endParaRPr lang="en-US" sz="4100" dirty="0" smtClean="0"/>
          </a:p>
        </p:txBody>
      </p:sp>
      <p:sp>
        <p:nvSpPr>
          <p:cNvPr id="64517" name="Rectangle 4"/>
          <p:cNvSpPr>
            <a:spLocks noGrp="1" noChangeArrowheads="1"/>
          </p:cNvSpPr>
          <p:nvPr>
            <p:ph type="body" idx="1"/>
          </p:nvPr>
        </p:nvSpPr>
        <p:spPr/>
        <p:txBody>
          <a:bodyPr rIns="130174">
            <a:normAutofit lnSpcReduction="10000"/>
          </a:bodyPr>
          <a:lstStyle/>
          <a:p>
            <a:pPr eaLnBrk="1" hangingPunct="1"/>
            <a:r>
              <a:rPr lang="sr-Latn-RS" dirty="0" smtClean="0"/>
              <a:t>Po čemu se jezici za RZ razlikuju od drugih progra</a:t>
            </a:r>
            <a:r>
              <a:rPr lang="en-US" dirty="0" smtClean="0"/>
              <a:t>m</a:t>
            </a:r>
            <a:r>
              <a:rPr lang="sr-Latn-RS" dirty="0" smtClean="0"/>
              <a:t>skih jezika</a:t>
            </a:r>
            <a:r>
              <a:rPr lang="en-US" dirty="0" smtClean="0"/>
              <a:t> (Java, C++)? </a:t>
            </a:r>
          </a:p>
          <a:p>
            <a:pPr marL="723900" lvl="1" eaLnBrk="1" hangingPunct="1"/>
            <a:r>
              <a:rPr lang="sr-Latn-RS" dirty="0" smtClean="0"/>
              <a:t>Programski jezici mogu da predstave činjenice i iskaze</a:t>
            </a:r>
            <a:endParaRPr lang="en-US" dirty="0" smtClean="0"/>
          </a:p>
          <a:p>
            <a:pPr eaLnBrk="1" hangingPunct="1"/>
            <a:r>
              <a:rPr lang="sr-Latn-RS" dirty="0" smtClean="0"/>
              <a:t>Šta je sa situacijom</a:t>
            </a:r>
            <a:r>
              <a:rPr lang="en-US" dirty="0" smtClean="0"/>
              <a:t> „</a:t>
            </a:r>
            <a:r>
              <a:rPr lang="sr-Latn-RS" dirty="0" smtClean="0"/>
              <a:t>postoji jama u </a:t>
            </a:r>
            <a:r>
              <a:rPr lang="en-US" dirty="0" smtClean="0"/>
              <a:t>[2,2] </a:t>
            </a:r>
            <a:r>
              <a:rPr lang="sr-Latn-RS" dirty="0" smtClean="0"/>
              <a:t>ili</a:t>
            </a:r>
            <a:r>
              <a:rPr lang="en-US" dirty="0" smtClean="0"/>
              <a:t> [3,1] (</a:t>
            </a:r>
            <a:r>
              <a:rPr lang="sr-Latn-RS" dirty="0" smtClean="0"/>
              <a:t>ali nismo sigurni</a:t>
            </a:r>
            <a:r>
              <a:rPr lang="en-US" dirty="0" smtClean="0"/>
              <a:t>)" </a:t>
            </a:r>
            <a:r>
              <a:rPr lang="sr-Latn-RS" dirty="0" smtClean="0"/>
              <a:t>ili</a:t>
            </a:r>
            <a:r>
              <a:rPr lang="en-US" dirty="0" smtClean="0"/>
              <a:t> „</a:t>
            </a:r>
            <a:r>
              <a:rPr lang="sr-Latn-RS" dirty="0" smtClean="0"/>
              <a:t>postoji monstrum u nekom kvadratu</a:t>
            </a:r>
            <a:r>
              <a:rPr lang="en-US" dirty="0" smtClean="0"/>
              <a:t>" </a:t>
            </a:r>
          </a:p>
          <a:p>
            <a:pPr eaLnBrk="1" hangingPunct="1"/>
            <a:r>
              <a:rPr lang="sr-Latn-RS" dirty="0" smtClean="0"/>
              <a:t>Programski jezici nisu dovoljno izražajni za situacije sa nekompletnim informacijama</a:t>
            </a:r>
            <a:endParaRPr lang="en-US" dirty="0" smtClean="0"/>
          </a:p>
        </p:txBody>
      </p:sp>
      <p:sp>
        <p:nvSpPr>
          <p:cNvPr id="64518" name="Rectangle 5"/>
          <p:cNvSpPr>
            <a:spLocks/>
          </p:cNvSpPr>
          <p:nvPr/>
        </p:nvSpPr>
        <p:spPr bwMode="auto">
          <a:xfrm>
            <a:off x="3179763" y="6553200"/>
            <a:ext cx="12715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u="sng">
                <a:solidFill>
                  <a:srgbClr val="C000C0"/>
                </a:solidFill>
                <a:latin typeface="Helvetica" charset="0"/>
                <a:cs typeface="Helvetica" charset="0"/>
                <a:sym typeface="Helvetica" charset="0"/>
                <a:hlinkClick r:id="rId2" action="ppaction://hlinksldjump"/>
              </a:rPr>
              <a:t>[Rogers 1999]</a:t>
            </a:r>
            <a:endParaRPr lang="en-US" sz="1400" u="sng">
              <a:solidFill>
                <a:srgbClr val="C000C0"/>
              </a:solidFill>
              <a:latin typeface="Helvetica" charset="0"/>
              <a:cs typeface="Helvetica" charset="0"/>
              <a:sym typeface="Helvetica" charset="0"/>
            </a:endParaRPr>
          </a:p>
        </p:txBody>
      </p:sp>
    </p:spTree>
    <p:extLst>
      <p:ext uri="{BB962C8B-B14F-4D97-AF65-F5344CB8AC3E}">
        <p14:creationId xmlns:p14="http://schemas.microsoft.com/office/powerpoint/2010/main" val="1030731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normAutofit/>
          </a:bodyPr>
          <a:lstStyle/>
          <a:p>
            <a:pPr>
              <a:defRPr/>
            </a:pPr>
            <a:r>
              <a:rPr lang="sr-Latn-RS" sz="4000" dirty="0"/>
              <a:t>Jezici RZ </a:t>
            </a:r>
            <a:r>
              <a:rPr lang="sr-Latn-RS" sz="4000" dirty="0" smtClean="0"/>
              <a:t> i prirodni jezik</a:t>
            </a:r>
            <a:endParaRPr lang="en-US" sz="4300" dirty="0" smtClean="0"/>
          </a:p>
        </p:txBody>
      </p:sp>
      <p:sp>
        <p:nvSpPr>
          <p:cNvPr id="65541" name="Rectangle 4"/>
          <p:cNvSpPr>
            <a:spLocks noGrp="1" noChangeArrowheads="1"/>
          </p:cNvSpPr>
          <p:nvPr>
            <p:ph type="body" idx="1"/>
          </p:nvPr>
        </p:nvSpPr>
        <p:spPr/>
        <p:txBody>
          <a:bodyPr rIns="130174">
            <a:normAutofit/>
          </a:bodyPr>
          <a:lstStyle/>
          <a:p>
            <a:pPr eaLnBrk="1" hangingPunct="1"/>
            <a:r>
              <a:rPr lang="sr-Latn-RS" sz="2400" dirty="0" smtClean="0"/>
              <a:t>Po čemu se jezici za predstavljanje zanja razlikuju od prirodnih jezika</a:t>
            </a:r>
          </a:p>
          <a:p>
            <a:pPr eaLnBrk="1" hangingPunct="1"/>
            <a:r>
              <a:rPr lang="sr-Latn-RS" sz="2400" dirty="0" smtClean="0"/>
              <a:t>Prirodni jezici su izražajni ali su se razvijali da zadovolje potrebe komunikacije a ne reprezentacije</a:t>
            </a:r>
            <a:endParaRPr lang="en-US" sz="2400" dirty="0" smtClean="0"/>
          </a:p>
          <a:p>
            <a:pPr eaLnBrk="1" hangingPunct="1"/>
            <a:r>
              <a:rPr lang="sr-Latn-RS" sz="2400" dirty="0" smtClean="0"/>
              <a:t>Značanje rečenice zavisi od same rečenice i od konteksta u kome je izrečena</a:t>
            </a:r>
            <a:endParaRPr lang="en-US" sz="2400" dirty="0" smtClean="0"/>
          </a:p>
          <a:p>
            <a:pPr marL="723900" lvl="1" eaLnBrk="1" hangingPunct="1"/>
            <a:r>
              <a:rPr lang="sr-Latn-RS" sz="2000" dirty="0" smtClean="0"/>
              <a:t>n</a:t>
            </a:r>
            <a:r>
              <a:rPr lang="en-US" sz="2000" dirty="0" smtClean="0"/>
              <a:t>.</a:t>
            </a:r>
            <a:r>
              <a:rPr lang="sr-Latn-RS" sz="2000" dirty="0" smtClean="0"/>
              <a:t>pr</a:t>
            </a:r>
            <a:r>
              <a:rPr lang="en-US" sz="2000" dirty="0" smtClean="0"/>
              <a:t>. “Look!” </a:t>
            </a:r>
          </a:p>
          <a:p>
            <a:pPr eaLnBrk="1" hangingPunct="1"/>
            <a:r>
              <a:rPr lang="sr-Latn-RS" sz="2400" dirty="0" smtClean="0"/>
              <a:t>Razmena znanja se obavlja bez eksplicitne reprezentacije samog znanja</a:t>
            </a:r>
            <a:endParaRPr lang="en-US" sz="2400" dirty="0" smtClean="0"/>
          </a:p>
          <a:p>
            <a:pPr eaLnBrk="1" hangingPunct="1"/>
            <a:r>
              <a:rPr lang="sr-Latn-RS" sz="2400" dirty="0" smtClean="0"/>
              <a:t>neodređenosti</a:t>
            </a:r>
            <a:r>
              <a:rPr lang="en-US" sz="2400" dirty="0" smtClean="0"/>
              <a:t> (</a:t>
            </a:r>
            <a:r>
              <a:rPr lang="sr-Latn-RS" sz="2400" dirty="0" smtClean="0"/>
              <a:t>n</a:t>
            </a:r>
            <a:r>
              <a:rPr lang="en-US" sz="2400" dirty="0" smtClean="0"/>
              <a:t>.</a:t>
            </a:r>
            <a:r>
              <a:rPr lang="sr-Latn-RS" sz="2400" dirty="0" smtClean="0"/>
              <a:t>pr</a:t>
            </a:r>
            <a:r>
              <a:rPr lang="en-US" sz="2400" dirty="0" smtClean="0"/>
              <a:t>. </a:t>
            </a:r>
            <a:r>
              <a:rPr lang="sr-Latn-RS" sz="2400" dirty="0" smtClean="0"/>
              <a:t>Mali psi i mačke</a:t>
            </a:r>
            <a:r>
              <a:rPr lang="en-US" sz="2400" dirty="0" smtClean="0"/>
              <a:t>) </a:t>
            </a:r>
          </a:p>
        </p:txBody>
      </p:sp>
      <p:sp>
        <p:nvSpPr>
          <p:cNvPr id="65542" name="Rectangle 5"/>
          <p:cNvSpPr>
            <a:spLocks/>
          </p:cNvSpPr>
          <p:nvPr/>
        </p:nvSpPr>
        <p:spPr bwMode="auto">
          <a:xfrm>
            <a:off x="3179763" y="6553200"/>
            <a:ext cx="12715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u="sng">
                <a:solidFill>
                  <a:srgbClr val="C000C0"/>
                </a:solidFill>
                <a:latin typeface="Helvetica" charset="0"/>
                <a:cs typeface="Helvetica" charset="0"/>
                <a:sym typeface="Helvetica" charset="0"/>
                <a:hlinkClick r:id="rId2" action="ppaction://hlinksldjump"/>
              </a:rPr>
              <a:t>[Rogers 1999]</a:t>
            </a:r>
            <a:endParaRPr lang="en-US" sz="1400" u="sng">
              <a:solidFill>
                <a:srgbClr val="C000C0"/>
              </a:solidFill>
              <a:latin typeface="Helvetica" charset="0"/>
              <a:cs typeface="Helvetica" charset="0"/>
              <a:sym typeface="Helvetica" charset="0"/>
            </a:endParaRPr>
          </a:p>
        </p:txBody>
      </p:sp>
    </p:spTree>
    <p:extLst>
      <p:ext uri="{BB962C8B-B14F-4D97-AF65-F5344CB8AC3E}">
        <p14:creationId xmlns:p14="http://schemas.microsoft.com/office/powerpoint/2010/main" val="1557134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normAutofit/>
          </a:bodyPr>
          <a:lstStyle/>
          <a:p>
            <a:pPr indent="0" eaLnBrk="1" hangingPunct="1">
              <a:defRPr/>
            </a:pPr>
            <a:r>
              <a:rPr lang="sr-Latn-RS" sz="4100" dirty="0" smtClean="0"/>
              <a:t>Dobri RZ jezici</a:t>
            </a:r>
            <a:endParaRPr lang="en-US" sz="4100" dirty="0" smtClean="0"/>
          </a:p>
        </p:txBody>
      </p:sp>
      <p:sp>
        <p:nvSpPr>
          <p:cNvPr id="66565" name="Rectangle 4"/>
          <p:cNvSpPr>
            <a:spLocks noGrp="1" noChangeArrowheads="1"/>
          </p:cNvSpPr>
          <p:nvPr>
            <p:ph type="body" idx="1"/>
          </p:nvPr>
        </p:nvSpPr>
        <p:spPr/>
        <p:txBody>
          <a:bodyPr rIns="130174">
            <a:normAutofit/>
          </a:bodyPr>
          <a:lstStyle/>
          <a:p>
            <a:pPr eaLnBrk="1" hangingPunct="1"/>
            <a:r>
              <a:rPr lang="sr-Latn-RS" sz="2400" dirty="0" smtClean="0"/>
              <a:t>Kombinuju prednosti prirodnih i formalnih jezika</a:t>
            </a:r>
            <a:r>
              <a:rPr lang="en-US" sz="2400" dirty="0" smtClean="0"/>
              <a:t>: </a:t>
            </a:r>
          </a:p>
          <a:p>
            <a:pPr marL="723900" lvl="1" eaLnBrk="1" hangingPunct="1"/>
            <a:r>
              <a:rPr lang="sr-Latn-RS" sz="2000" dirty="0" smtClean="0"/>
              <a:t>izražajni</a:t>
            </a:r>
            <a:r>
              <a:rPr lang="en-US" sz="2000" dirty="0" smtClean="0"/>
              <a:t> </a:t>
            </a:r>
          </a:p>
          <a:p>
            <a:pPr marL="723900" lvl="1" eaLnBrk="1" hangingPunct="1"/>
            <a:r>
              <a:rPr lang="sr-Latn-RS" sz="2000" dirty="0" smtClean="0"/>
              <a:t>koncizni</a:t>
            </a:r>
            <a:r>
              <a:rPr lang="en-US" sz="2000" dirty="0" smtClean="0"/>
              <a:t> </a:t>
            </a:r>
          </a:p>
          <a:p>
            <a:pPr marL="723900" lvl="1" eaLnBrk="1" hangingPunct="1"/>
            <a:r>
              <a:rPr lang="sr-Latn-RS" sz="2000" dirty="0" smtClean="0"/>
              <a:t>nedvosmisleni</a:t>
            </a:r>
            <a:r>
              <a:rPr lang="en-US" sz="2000" dirty="0" smtClean="0"/>
              <a:t> </a:t>
            </a:r>
          </a:p>
          <a:p>
            <a:pPr marL="723900" lvl="1" eaLnBrk="1" hangingPunct="1"/>
            <a:r>
              <a:rPr lang="sr-Latn-RS" sz="2000" dirty="0" smtClean="0"/>
              <a:t>Nezavisni od konteksta</a:t>
            </a:r>
            <a:r>
              <a:rPr lang="en-US" sz="2000" dirty="0" smtClean="0"/>
              <a:t> </a:t>
            </a:r>
          </a:p>
          <a:p>
            <a:pPr marL="1066800" lvl="2" eaLnBrk="1" hangingPunct="1"/>
            <a:r>
              <a:rPr lang="sr-Latn-RS" sz="1800" dirty="0" smtClean="0"/>
              <a:t>Što se iskaže danas moći će da se interpretira sutra</a:t>
            </a:r>
            <a:endParaRPr lang="en-US" sz="1800" dirty="0" smtClean="0"/>
          </a:p>
          <a:p>
            <a:pPr marL="723900" lvl="1" eaLnBrk="1" hangingPunct="1"/>
            <a:r>
              <a:rPr lang="sr-Latn-RS" sz="2000" dirty="0" smtClean="0"/>
              <a:t>Efikasni</a:t>
            </a:r>
            <a:endParaRPr lang="en-US" sz="2000" dirty="0" smtClean="0"/>
          </a:p>
          <a:p>
            <a:pPr marL="1066800" lvl="2" eaLnBrk="1" hangingPunct="1"/>
            <a:r>
              <a:rPr lang="sr-Latn-RS" sz="1800" dirty="0" smtClean="0"/>
              <a:t>Znanje se može predstaviti u mašinski čitljivom obliku</a:t>
            </a:r>
            <a:endParaRPr lang="en-US" sz="1800" dirty="0" smtClean="0"/>
          </a:p>
          <a:p>
            <a:pPr marL="1066800" lvl="2" eaLnBrk="1" hangingPunct="1"/>
            <a:r>
              <a:rPr lang="sr-Latn-RS" sz="1800" dirty="0" smtClean="0"/>
              <a:t>Za odabrani format postoje praktične procedure zaključivanja</a:t>
            </a:r>
            <a:endParaRPr lang="en-US" sz="1800" dirty="0" smtClean="0"/>
          </a:p>
          <a:p>
            <a:pPr marL="723900" lvl="1" eaLnBrk="1" hangingPunct="1"/>
            <a:r>
              <a:rPr lang="sr-Latn-RS" sz="2000" dirty="0" smtClean="0"/>
              <a:t>Efektivni</a:t>
            </a:r>
            <a:endParaRPr lang="en-US" sz="2000" dirty="0" smtClean="0"/>
          </a:p>
          <a:p>
            <a:pPr marL="1066800" lvl="2" eaLnBrk="1" hangingPunct="1"/>
            <a:r>
              <a:rPr lang="sr-Latn-RS" sz="1800" dirty="0" smtClean="0"/>
              <a:t>Postoji procedura zaključivanja kojom se iz reprezentacije znanja mogu napraviti nove rečenice</a:t>
            </a:r>
            <a:endParaRPr lang="en-US" sz="1800" dirty="0" smtClean="0"/>
          </a:p>
        </p:txBody>
      </p:sp>
      <p:sp>
        <p:nvSpPr>
          <p:cNvPr id="66566" name="Rectangle 5"/>
          <p:cNvSpPr>
            <a:spLocks/>
          </p:cNvSpPr>
          <p:nvPr/>
        </p:nvSpPr>
        <p:spPr bwMode="auto">
          <a:xfrm>
            <a:off x="3179763" y="6553200"/>
            <a:ext cx="12715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u="sng">
                <a:solidFill>
                  <a:srgbClr val="C000C0"/>
                </a:solidFill>
                <a:latin typeface="Helvetica" charset="0"/>
                <a:cs typeface="Helvetica" charset="0"/>
                <a:sym typeface="Helvetica" charset="0"/>
                <a:hlinkClick r:id="rId2" action="ppaction://hlinksldjump"/>
              </a:rPr>
              <a:t>[Rogers 1999]</a:t>
            </a:r>
            <a:endParaRPr lang="en-US" sz="1400" u="sng">
              <a:solidFill>
                <a:srgbClr val="C000C0"/>
              </a:solidFill>
              <a:latin typeface="Helvetica" charset="0"/>
              <a:cs typeface="Helvetica" charset="0"/>
              <a:sym typeface="Helvetica" charset="0"/>
            </a:endParaRPr>
          </a:p>
        </p:txBody>
      </p:sp>
    </p:spTree>
    <p:extLst>
      <p:ext uri="{BB962C8B-B14F-4D97-AF65-F5344CB8AC3E}">
        <p14:creationId xmlns:p14="http://schemas.microsoft.com/office/powerpoint/2010/main" val="1305617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sr-Latn-RS" dirty="0"/>
              <a:t>Primer pravila</a:t>
            </a:r>
            <a:endParaRPr lang="el-GR" dirty="0" smtClean="0"/>
          </a:p>
        </p:txBody>
      </p:sp>
      <p:sp>
        <p:nvSpPr>
          <p:cNvPr id="11267" name="Rectangle 3"/>
          <p:cNvSpPr>
            <a:spLocks noGrp="1" noChangeArrowheads="1"/>
          </p:cNvSpPr>
          <p:nvPr>
            <p:ph type="body" idx="1"/>
          </p:nvPr>
        </p:nvSpPr>
        <p:spPr>
          <a:xfrm>
            <a:off x="808892" y="1598614"/>
            <a:ext cx="8124092" cy="4751387"/>
          </a:xfrm>
        </p:spPr>
        <p:txBody>
          <a:bodyPr>
            <a:normAutofit/>
          </a:bodyPr>
          <a:lstStyle/>
          <a:p>
            <a:r>
              <a:rPr lang="en-US" sz="2800" i="1" dirty="0" smtClean="0"/>
              <a:t>bill</a:t>
            </a:r>
            <a:r>
              <a:rPr lang="en-US" sz="2800" dirty="0" smtClean="0"/>
              <a:t> </a:t>
            </a:r>
            <a:r>
              <a:rPr lang="sr-Latn-RS" sz="2800" dirty="0" smtClean="0"/>
              <a:t>je objekat i </a:t>
            </a:r>
            <a:r>
              <a:rPr lang="en-US" sz="2800" i="1" dirty="0">
                <a:sym typeface="Symbol" pitchFamily="18" charset="2"/>
              </a:rPr>
              <a:t>account </a:t>
            </a:r>
            <a:r>
              <a:rPr lang="sr-Latn-RS" sz="2800" dirty="0" smtClean="0">
                <a:sym typeface="Symbol" pitchFamily="18" charset="2"/>
              </a:rPr>
              <a:t>je objekat</a:t>
            </a:r>
            <a:endParaRPr lang="en-US" sz="2800" dirty="0" smtClean="0"/>
          </a:p>
          <a:p>
            <a:pPr eaLnBrk="1" hangingPunct="1"/>
            <a:r>
              <a:rPr lang="en-US" sz="2800" i="1" dirty="0" smtClean="0"/>
              <a:t>name</a:t>
            </a:r>
            <a:r>
              <a:rPr lang="en-US" sz="2800" dirty="0" smtClean="0"/>
              <a:t>, </a:t>
            </a:r>
            <a:r>
              <a:rPr lang="en-US" sz="2800" i="1" dirty="0" smtClean="0"/>
              <a:t>status</a:t>
            </a:r>
            <a:r>
              <a:rPr lang="en-US" sz="2800" dirty="0" smtClean="0"/>
              <a:t>, </a:t>
            </a:r>
            <a:r>
              <a:rPr lang="en-US" sz="2800" i="1" dirty="0" smtClean="0"/>
              <a:t>amount</a:t>
            </a:r>
            <a:r>
              <a:rPr lang="en-US" sz="2800" dirty="0" smtClean="0"/>
              <a:t> </a:t>
            </a:r>
            <a:r>
              <a:rPr lang="sr-Latn-RS" sz="2800" dirty="0" smtClean="0"/>
              <a:t>su atributi kojima slede njihove vrednosti</a:t>
            </a:r>
            <a:endParaRPr lang="en-US" sz="2800" dirty="0" smtClean="0"/>
          </a:p>
          <a:p>
            <a:pPr eaLnBrk="1" hangingPunct="1"/>
            <a:r>
              <a:rPr lang="en-US" sz="2800" i="1" dirty="0" smtClean="0"/>
              <a:t>remove</a:t>
            </a:r>
            <a:r>
              <a:rPr lang="en-US" sz="2800" dirty="0" smtClean="0"/>
              <a:t> </a:t>
            </a:r>
            <a:r>
              <a:rPr lang="sr-Latn-RS" sz="2800" dirty="0" smtClean="0"/>
              <a:t>i</a:t>
            </a:r>
            <a:r>
              <a:rPr lang="en-US" sz="2800" dirty="0" smtClean="0"/>
              <a:t> </a:t>
            </a:r>
            <a:r>
              <a:rPr lang="en-US" sz="2800" i="1" dirty="0" smtClean="0"/>
              <a:t>assert</a:t>
            </a:r>
            <a:r>
              <a:rPr lang="en-US" sz="2800" dirty="0" smtClean="0"/>
              <a:t> </a:t>
            </a:r>
            <a:r>
              <a:rPr lang="sr-Latn-RS" sz="2800" dirty="0" smtClean="0"/>
              <a:t>su primitive koje uklanjaju ili dodaju činjenice u radnu memoriju</a:t>
            </a:r>
            <a:endParaRPr lang="en-US" sz="2800" dirty="0" smtClean="0"/>
          </a:p>
          <a:p>
            <a:pPr eaLnBrk="1" hangingPunct="1"/>
            <a:r>
              <a:rPr lang="en-US" sz="2800" dirty="0" smtClean="0"/>
              <a:t>Problem:</a:t>
            </a:r>
          </a:p>
          <a:p>
            <a:pPr lvl="1" eaLnBrk="1" hangingPunct="1"/>
            <a:r>
              <a:rPr lang="sr-Latn-RS" sz="2400" dirty="0" smtClean="0"/>
              <a:t>Pravilo bi se moralo kreirati za svaki iznos i svaki tip računa</a:t>
            </a:r>
          </a:p>
          <a:p>
            <a:r>
              <a:rPr lang="sr-Latn-RS" sz="2800" b="1" dirty="0"/>
              <a:t>Rešenje </a:t>
            </a:r>
            <a:endParaRPr lang="en-US" sz="2800" b="1" dirty="0"/>
          </a:p>
          <a:p>
            <a:pPr lvl="1"/>
            <a:r>
              <a:rPr lang="sr-Latn-RS" sz="2400" b="1" dirty="0"/>
              <a:t>Uvode se varijable i operacije</a:t>
            </a:r>
            <a:endParaRPr lang="el-GR" sz="2400" b="1" dirty="0"/>
          </a:p>
          <a:p>
            <a:pPr lvl="1" eaLnBrk="1" hangingPunct="1"/>
            <a:endParaRPr lang="sr-Latn-RS" sz="2400" dirty="0" smtClean="0"/>
          </a:p>
        </p:txBody>
      </p:sp>
    </p:spTree>
    <p:extLst>
      <p:ext uri="{BB962C8B-B14F-4D97-AF65-F5344CB8AC3E}">
        <p14:creationId xmlns:p14="http://schemas.microsoft.com/office/powerpoint/2010/main" val="4064921464"/>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888A25CF-208C-4661-B14B-9669CB432F90}" type="slidenum">
              <a:rPr lang="en-US" sz="900" smtClean="0">
                <a:solidFill>
                  <a:srgbClr val="003399"/>
                </a:solidFill>
                <a:latin typeface="Arial" charset="0"/>
                <a:cs typeface="Arial" charset="0"/>
                <a:sym typeface="Arial" charset="0"/>
              </a:rPr>
              <a:pPr eaLnBrk="1" hangingPunct="1"/>
              <a:t>250</a:t>
            </a:fld>
            <a:endParaRPr lang="en-US" sz="900" smtClean="0">
              <a:solidFill>
                <a:srgbClr val="003399"/>
              </a:solidFill>
              <a:latin typeface="Arial" charset="0"/>
              <a:cs typeface="Arial" charset="0"/>
              <a:sym typeface="Arial" charset="0"/>
            </a:endParaRPr>
          </a:p>
        </p:txBody>
      </p:sp>
      <p:sp>
        <p:nvSpPr>
          <p:cNvPr id="67588" name="Rectangle 5"/>
          <p:cNvSpPr>
            <a:spLocks noGrp="1" noChangeArrowheads="1"/>
          </p:cNvSpPr>
          <p:nvPr>
            <p:ph type="title"/>
          </p:nvPr>
        </p:nvSpPr>
        <p:spPr/>
        <p:txBody>
          <a:bodyPr/>
          <a:lstStyle/>
          <a:p>
            <a:pPr eaLnBrk="1" hangingPunct="1"/>
            <a:r>
              <a:rPr lang="sr-Latn-RS" dirty="0" smtClean="0"/>
              <a:t>Primer</a:t>
            </a:r>
            <a:r>
              <a:rPr lang="en-US" dirty="0" smtClean="0"/>
              <a:t>: </a:t>
            </a:r>
            <a:r>
              <a:rPr lang="sr-Latn-RS" dirty="0" smtClean="0"/>
              <a:t>Metodi reprezentacije</a:t>
            </a:r>
            <a:endParaRPr lang="en-US" dirty="0" smtClean="0"/>
          </a:p>
        </p:txBody>
      </p:sp>
      <p:sp>
        <p:nvSpPr>
          <p:cNvPr id="67589" name="Rectangle 6"/>
          <p:cNvSpPr>
            <a:spLocks noGrp="1" noChangeArrowheads="1"/>
          </p:cNvSpPr>
          <p:nvPr>
            <p:ph type="body" idx="1"/>
          </p:nvPr>
        </p:nvSpPr>
        <p:spPr/>
        <p:txBody>
          <a:bodyPr/>
          <a:lstStyle/>
          <a:p>
            <a:pPr eaLnBrk="1" hangingPunct="1"/>
            <a:endParaRPr lang="en-US" smtClean="0"/>
          </a:p>
        </p:txBody>
      </p:sp>
      <p:pic>
        <p:nvPicPr>
          <p:cNvPr id="67590"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425575"/>
            <a:ext cx="8121650"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67591" name="Rectangle 8"/>
          <p:cNvSpPr>
            <a:spLocks/>
          </p:cNvSpPr>
          <p:nvPr/>
        </p:nvSpPr>
        <p:spPr bwMode="auto">
          <a:xfrm>
            <a:off x="4114800" y="6372225"/>
            <a:ext cx="169068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solidFill>
                  <a:schemeClr val="tx1"/>
                </a:solidFill>
                <a:latin typeface="News Gothic MT" charset="0"/>
                <a:ea typeface="News Gothic MT" charset="0"/>
                <a:cs typeface="News Gothic MT" charset="0"/>
                <a:sym typeface="News Gothic MT" charset="0"/>
              </a:rPr>
              <a:t>[Guinness 1995]</a:t>
            </a:r>
          </a:p>
        </p:txBody>
      </p:sp>
      <p:sp>
        <p:nvSpPr>
          <p:cNvPr id="67592" name="Text Box 9"/>
          <p:cNvSpPr txBox="1">
            <a:spLocks noChangeArrowheads="1"/>
          </p:cNvSpPr>
          <p:nvPr/>
        </p:nvSpPr>
        <p:spPr bwMode="auto">
          <a:xfrm>
            <a:off x="8774113" y="6532563"/>
            <a:ext cx="217487"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algn="ctr" eaLnBrk="1" hangingPunct="1"/>
            <a:fld id="{04088697-3B86-4856-BF3D-3B78D38B31ED}" type="slidenum">
              <a:rPr lang="en-US" sz="900" b="1">
                <a:solidFill>
                  <a:srgbClr val="003399"/>
                </a:solidFill>
                <a:latin typeface="Arial" charset="0"/>
                <a:cs typeface="Arial" charset="0"/>
                <a:sym typeface="Arial" charset="0"/>
              </a:rPr>
              <a:pPr algn="ctr" eaLnBrk="1" hangingPunct="1"/>
              <a:t>250</a:t>
            </a:fld>
            <a:endParaRPr lang="en-US" sz="900" b="1">
              <a:solidFill>
                <a:srgbClr val="003399"/>
              </a:solidFill>
              <a:latin typeface="Arial" charset="0"/>
              <a:cs typeface="Arial" charset="0"/>
              <a:sym typeface="Arial" charset="0"/>
            </a:endParaRPr>
          </a:p>
        </p:txBody>
      </p:sp>
    </p:spTree>
    <p:extLst>
      <p:ext uri="{BB962C8B-B14F-4D97-AF65-F5344CB8AC3E}">
        <p14:creationId xmlns:p14="http://schemas.microsoft.com/office/powerpoint/2010/main" val="144379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Ontologije</a:t>
            </a:r>
            <a:endParaRPr lang="en-US" dirty="0"/>
          </a:p>
        </p:txBody>
      </p:sp>
      <p:sp>
        <p:nvSpPr>
          <p:cNvPr id="3" name="Content Placeholder 2"/>
          <p:cNvSpPr>
            <a:spLocks noGrp="1"/>
          </p:cNvSpPr>
          <p:nvPr>
            <p:ph idx="1"/>
          </p:nvPr>
        </p:nvSpPr>
        <p:spPr/>
        <p:txBody>
          <a:bodyPr>
            <a:normAutofit lnSpcReduction="10000"/>
          </a:bodyPr>
          <a:lstStyle/>
          <a:p>
            <a:r>
              <a:rPr lang="sr-Latn-RS" dirty="0" smtClean="0"/>
              <a:t>U računarskoj i informacionoj nauci ontologija je formalno imenovanje i definisanje tipova, svojstava i veza entiteta koji stvarno ili fundamentalno postoje u odrešenom domenu diskursa. </a:t>
            </a:r>
          </a:p>
          <a:p>
            <a:r>
              <a:rPr lang="sr-Latn-RS" dirty="0"/>
              <a:t>Ontologija je formalna specifikacija deljene konceptualizacije (Tomas Gruber)</a:t>
            </a:r>
          </a:p>
          <a:p>
            <a:pPr lvl="1"/>
            <a:r>
              <a:rPr lang="sr-Latn-RS" dirty="0" smtClean="0"/>
              <a:t>Ovu definiciju najviše koriste u praktičnom računarstvu</a:t>
            </a:r>
          </a:p>
        </p:txBody>
      </p:sp>
    </p:spTree>
    <p:extLst>
      <p:ext uri="{BB962C8B-B14F-4D97-AF65-F5344CB8AC3E}">
        <p14:creationId xmlns:p14="http://schemas.microsoft.com/office/powerpoint/2010/main" val="171363742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6267F27C-A4CC-4607-8A6D-173D3D092430}" type="slidenum">
              <a:rPr lang="en-US" sz="900" smtClean="0">
                <a:solidFill>
                  <a:srgbClr val="003399"/>
                </a:solidFill>
                <a:latin typeface="Arial" charset="0"/>
                <a:cs typeface="Arial" charset="0"/>
                <a:sym typeface="Arial" charset="0"/>
              </a:rPr>
              <a:pPr eaLnBrk="1" hangingPunct="1"/>
              <a:t>252</a:t>
            </a:fld>
            <a:endParaRPr lang="en-US" sz="900" smtClean="0">
              <a:solidFill>
                <a:srgbClr val="003399"/>
              </a:solidFill>
              <a:latin typeface="Arial" charset="0"/>
              <a:cs typeface="Arial" charset="0"/>
              <a:sym typeface="Arial" charset="0"/>
            </a:endParaRPr>
          </a:p>
        </p:txBody>
      </p:sp>
      <p:sp>
        <p:nvSpPr>
          <p:cNvPr id="68611" name="Rectangle 4"/>
          <p:cNvSpPr>
            <a:spLocks/>
          </p:cNvSpPr>
          <p:nvPr/>
        </p:nvSpPr>
        <p:spPr bwMode="auto">
          <a:xfrm>
            <a:off x="3068638" y="6553200"/>
            <a:ext cx="29845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nchor="ctr"/>
          <a:lstStyle/>
          <a:p>
            <a:pPr algn="ctr"/>
            <a:r>
              <a:rPr lang="en-US" sz="1100" dirty="0">
                <a:solidFill>
                  <a:srgbClr val="6EB7D7"/>
                </a:solidFill>
                <a:latin typeface="News Gothic MT" charset="0"/>
                <a:ea typeface="News Gothic MT" charset="0"/>
                <a:cs typeface="News Gothic MT" charset="0"/>
                <a:sym typeface="News Gothic MT" charset="0"/>
              </a:rPr>
              <a:t>© Franz J. </a:t>
            </a:r>
            <a:r>
              <a:rPr lang="en-US" sz="1100" dirty="0" err="1">
                <a:solidFill>
                  <a:srgbClr val="6EB7D7"/>
                </a:solidFill>
                <a:latin typeface="News Gothic MT" charset="0"/>
                <a:ea typeface="News Gothic MT" charset="0"/>
                <a:cs typeface="News Gothic MT" charset="0"/>
                <a:sym typeface="News Gothic MT" charset="0"/>
              </a:rPr>
              <a:t>Kurfess</a:t>
            </a:r>
            <a:endParaRPr lang="en-US" sz="1100" dirty="0">
              <a:solidFill>
                <a:srgbClr val="6EB7D7"/>
              </a:solidFill>
              <a:latin typeface="News Gothic MT" charset="0"/>
              <a:ea typeface="News Gothic MT" charset="0"/>
              <a:cs typeface="News Gothic MT" charset="0"/>
              <a:sym typeface="News Gothic MT" charset="0"/>
            </a:endParaRPr>
          </a:p>
        </p:txBody>
      </p:sp>
      <p:sp>
        <p:nvSpPr>
          <p:cNvPr id="68612" name="Rectangle 5"/>
          <p:cNvSpPr>
            <a:spLocks noGrp="1" noChangeArrowheads="1"/>
          </p:cNvSpPr>
          <p:nvPr>
            <p:ph type="title"/>
          </p:nvPr>
        </p:nvSpPr>
        <p:spPr/>
        <p:txBody>
          <a:bodyPr/>
          <a:lstStyle/>
          <a:p>
            <a:pPr eaLnBrk="1" hangingPunct="1"/>
            <a:r>
              <a:rPr lang="sr-Latn-RS" dirty="0" smtClean="0"/>
              <a:t>Ontologije</a:t>
            </a:r>
            <a:endParaRPr lang="en-US" dirty="0" smtClean="0"/>
          </a:p>
        </p:txBody>
      </p:sp>
      <p:sp>
        <p:nvSpPr>
          <p:cNvPr id="68613" name="Rectangle 6"/>
          <p:cNvSpPr>
            <a:spLocks noGrp="1" noChangeArrowheads="1"/>
          </p:cNvSpPr>
          <p:nvPr>
            <p:ph type="body" idx="1"/>
          </p:nvPr>
        </p:nvSpPr>
        <p:spPr/>
        <p:txBody>
          <a:bodyPr>
            <a:normAutofit fontScale="92500" lnSpcReduction="10000"/>
          </a:bodyPr>
          <a:lstStyle/>
          <a:p>
            <a:pPr marL="685800" lvl="1" eaLnBrk="1" hangingPunct="1"/>
            <a:r>
              <a:rPr lang="sr-Latn-RS" dirty="0" smtClean="0"/>
              <a:t>Principi </a:t>
            </a:r>
            <a:endParaRPr lang="en-US" dirty="0" smtClean="0"/>
          </a:p>
          <a:p>
            <a:pPr marL="968375" lvl="2" eaLnBrk="1" hangingPunct="1"/>
            <a:r>
              <a:rPr lang="sr-Latn-RS" dirty="0" smtClean="0"/>
              <a:t>Definicije termina</a:t>
            </a:r>
            <a:endParaRPr lang="en-US" dirty="0" smtClean="0"/>
          </a:p>
          <a:p>
            <a:pPr marL="1263650" lvl="3" eaLnBrk="1" hangingPunct="1"/>
            <a:r>
              <a:rPr lang="sr-Latn-RS" dirty="0" smtClean="0"/>
              <a:t>leksikon</a:t>
            </a:r>
            <a:r>
              <a:rPr lang="en-US" dirty="0" smtClean="0"/>
              <a:t>, </a:t>
            </a:r>
            <a:r>
              <a:rPr lang="sr-Latn-RS" dirty="0" smtClean="0"/>
              <a:t>rečnik</a:t>
            </a:r>
            <a:endParaRPr lang="en-US" dirty="0" smtClean="0"/>
          </a:p>
          <a:p>
            <a:pPr marL="968375" lvl="2" eaLnBrk="1" hangingPunct="1"/>
            <a:r>
              <a:rPr lang="sr-Latn-RS" dirty="0" smtClean="0"/>
              <a:t>Relacije meću terminima</a:t>
            </a:r>
            <a:endParaRPr lang="en-US" dirty="0" smtClean="0"/>
          </a:p>
          <a:p>
            <a:pPr marL="1263650" lvl="3" eaLnBrk="1" hangingPunct="1"/>
            <a:r>
              <a:rPr lang="sr-Latn-RS" dirty="0" smtClean="0"/>
              <a:t>taksonomija</a:t>
            </a:r>
            <a:r>
              <a:rPr lang="en-US" dirty="0" smtClean="0"/>
              <a:t>, </a:t>
            </a:r>
            <a:r>
              <a:rPr lang="en-US" dirty="0" err="1" smtClean="0"/>
              <a:t>te</a:t>
            </a:r>
            <a:r>
              <a:rPr lang="sr-Latn-RS" dirty="0"/>
              <a:t>z</a:t>
            </a:r>
            <a:r>
              <a:rPr lang="en-US" dirty="0" err="1" smtClean="0"/>
              <a:t>aurus</a:t>
            </a:r>
            <a:endParaRPr lang="en-US" dirty="0" smtClean="0"/>
          </a:p>
          <a:p>
            <a:pPr marL="685800" lvl="1" eaLnBrk="1" hangingPunct="1"/>
            <a:r>
              <a:rPr lang="sr-Latn-RS" dirty="0" smtClean="0"/>
              <a:t>Svrha</a:t>
            </a:r>
            <a:endParaRPr lang="en-US" dirty="0" smtClean="0"/>
          </a:p>
          <a:p>
            <a:pPr marL="968375" lvl="2" eaLnBrk="1" hangingPunct="1"/>
            <a:r>
              <a:rPr lang="sr-Latn-RS" dirty="0" smtClean="0"/>
              <a:t>Uspostavljanje zajedničkog rečnika za domen</a:t>
            </a:r>
            <a:endParaRPr lang="en-US" dirty="0" smtClean="0"/>
          </a:p>
          <a:p>
            <a:pPr marL="685800" lvl="1" eaLnBrk="1" hangingPunct="1"/>
            <a:r>
              <a:rPr lang="sr-Latn-RS" dirty="0" smtClean="0"/>
              <a:t>Grafička reprezentacija</a:t>
            </a:r>
            <a:endParaRPr lang="en-US" dirty="0" smtClean="0"/>
          </a:p>
          <a:p>
            <a:pPr marL="968375" lvl="2" eaLnBrk="1" hangingPunct="1"/>
            <a:r>
              <a:rPr lang="en-US" dirty="0" smtClean="0"/>
              <a:t>UML, </a:t>
            </a:r>
            <a:r>
              <a:rPr lang="sr-Latn-RS" dirty="0" smtClean="0"/>
              <a:t>topografske mape</a:t>
            </a:r>
            <a:endParaRPr lang="en-US" dirty="0" smtClean="0"/>
          </a:p>
          <a:p>
            <a:pPr marL="685800" lvl="1" eaLnBrk="1" hangingPunct="1"/>
            <a:r>
              <a:rPr lang="sr-Latn-RS" dirty="0" smtClean="0"/>
              <a:t>Primeri</a:t>
            </a:r>
            <a:endParaRPr lang="en-US" dirty="0" smtClean="0"/>
          </a:p>
          <a:p>
            <a:pPr marL="968375" lvl="2" eaLnBrk="1" hangingPunct="1"/>
            <a:r>
              <a:rPr lang="en-US" dirty="0" smtClean="0"/>
              <a:t>IEEE SUO, SUMO, </a:t>
            </a:r>
            <a:r>
              <a:rPr lang="en-US" dirty="0" err="1" smtClean="0"/>
              <a:t>Cyc</a:t>
            </a:r>
            <a:r>
              <a:rPr lang="en-US" dirty="0" smtClean="0"/>
              <a:t>, </a:t>
            </a:r>
            <a:r>
              <a:rPr lang="en-US" dirty="0" err="1" smtClean="0"/>
              <a:t>WordNet</a:t>
            </a:r>
            <a:endParaRPr lang="en-US" dirty="0" smtClean="0"/>
          </a:p>
        </p:txBody>
      </p:sp>
    </p:spTree>
    <p:extLst>
      <p:ext uri="{BB962C8B-B14F-4D97-AF65-F5344CB8AC3E}">
        <p14:creationId xmlns:p14="http://schemas.microsoft.com/office/powerpoint/2010/main" val="3204756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6955046F-3F3B-4C16-8F58-F9FEE5126F76}" type="slidenum">
              <a:rPr lang="en-US" sz="900" smtClean="0">
                <a:solidFill>
                  <a:srgbClr val="003399"/>
                </a:solidFill>
                <a:latin typeface="Arial" charset="0"/>
                <a:cs typeface="Arial" charset="0"/>
                <a:sym typeface="Arial" charset="0"/>
              </a:rPr>
              <a:pPr eaLnBrk="1" hangingPunct="1"/>
              <a:t>253</a:t>
            </a:fld>
            <a:endParaRPr lang="en-US" sz="900" smtClean="0">
              <a:solidFill>
                <a:srgbClr val="003399"/>
              </a:solidFill>
              <a:latin typeface="Arial" charset="0"/>
              <a:cs typeface="Arial" charset="0"/>
              <a:sym typeface="Arial" charset="0"/>
            </a:endParaRPr>
          </a:p>
        </p:txBody>
      </p:sp>
      <p:sp>
        <p:nvSpPr>
          <p:cNvPr id="69636" name="Rectangle 5"/>
          <p:cNvSpPr>
            <a:spLocks noGrp="1" noChangeArrowheads="1"/>
          </p:cNvSpPr>
          <p:nvPr>
            <p:ph type="title"/>
          </p:nvPr>
        </p:nvSpPr>
        <p:spPr/>
        <p:txBody>
          <a:bodyPr/>
          <a:lstStyle/>
          <a:p>
            <a:pPr eaLnBrk="1" hangingPunct="1"/>
            <a:r>
              <a:rPr lang="sr-Latn-RS" dirty="0" smtClean="0"/>
              <a:t>Terminologija</a:t>
            </a:r>
            <a:endParaRPr lang="en-US" dirty="0" smtClean="0"/>
          </a:p>
        </p:txBody>
      </p:sp>
      <p:sp>
        <p:nvSpPr>
          <p:cNvPr id="69637" name="Rectangle 6"/>
          <p:cNvSpPr>
            <a:spLocks noGrp="1" noChangeArrowheads="1"/>
          </p:cNvSpPr>
          <p:nvPr>
            <p:ph type="body" idx="1"/>
          </p:nvPr>
        </p:nvSpPr>
        <p:spPr/>
        <p:txBody>
          <a:bodyPr>
            <a:normAutofit lnSpcReduction="10000"/>
          </a:bodyPr>
          <a:lstStyle/>
          <a:p>
            <a:pPr eaLnBrk="1" hangingPunct="1">
              <a:spcBef>
                <a:spcPct val="0"/>
              </a:spcBef>
            </a:pPr>
            <a:r>
              <a:rPr lang="sr-Latn-RS" sz="1900" dirty="0" smtClean="0"/>
              <a:t>Ontologija </a:t>
            </a:r>
            <a:endParaRPr lang="en-US" sz="1900" dirty="0" smtClean="0"/>
          </a:p>
          <a:p>
            <a:pPr marL="685800" lvl="1" eaLnBrk="1" hangingPunct="1">
              <a:spcBef>
                <a:spcPts val="513"/>
              </a:spcBef>
            </a:pPr>
            <a:r>
              <a:rPr lang="sr-Latn-RS" sz="1700" dirty="0" smtClean="0"/>
              <a:t>Obezbeđuje semantiku za koncepte</a:t>
            </a:r>
            <a:endParaRPr lang="en-US" sz="1700" dirty="0" smtClean="0"/>
          </a:p>
          <a:p>
            <a:pPr marL="685800" lvl="1" eaLnBrk="1" hangingPunct="1">
              <a:spcBef>
                <a:spcPts val="513"/>
              </a:spcBef>
            </a:pPr>
            <a:r>
              <a:rPr lang="sr-Latn-RS" sz="1700" dirty="0" smtClean="0"/>
              <a:t>Reči se koriste kao deskriptori koncepata</a:t>
            </a:r>
            <a:endParaRPr lang="en-US" sz="1700" dirty="0" smtClean="0"/>
          </a:p>
          <a:p>
            <a:pPr eaLnBrk="1" hangingPunct="1">
              <a:spcBef>
                <a:spcPts val="1738"/>
              </a:spcBef>
            </a:pPr>
            <a:r>
              <a:rPr lang="sr-Latn-RS" sz="1900" dirty="0"/>
              <a:t>L</a:t>
            </a:r>
            <a:r>
              <a:rPr lang="sr-Latn-RS" sz="1900" dirty="0" smtClean="0"/>
              <a:t>eksikon</a:t>
            </a:r>
            <a:endParaRPr lang="en-US" sz="1900" dirty="0" smtClean="0"/>
          </a:p>
          <a:p>
            <a:pPr marL="685800" lvl="1" eaLnBrk="1" hangingPunct="1">
              <a:spcBef>
                <a:spcPts val="513"/>
              </a:spcBef>
            </a:pPr>
            <a:r>
              <a:rPr lang="sr-Latn-RS" sz="1700" dirty="0" smtClean="0"/>
              <a:t>Obezbešuje semantiku za sve reči u jeziku tako što definiše reči opisima njihovog značenja</a:t>
            </a:r>
            <a:endParaRPr lang="en-US" sz="1700" dirty="0" smtClean="0"/>
          </a:p>
          <a:p>
            <a:pPr eaLnBrk="1" hangingPunct="1">
              <a:spcBef>
                <a:spcPts val="1738"/>
              </a:spcBef>
            </a:pPr>
            <a:r>
              <a:rPr lang="sr-Latn-RS" sz="1900" dirty="0" smtClean="0"/>
              <a:t>T</a:t>
            </a:r>
            <a:r>
              <a:rPr lang="en-US" sz="1900" dirty="0" smtClean="0"/>
              <a:t>e</a:t>
            </a:r>
            <a:r>
              <a:rPr lang="sr-Latn-RS" sz="1900" dirty="0" smtClean="0"/>
              <a:t>z</a:t>
            </a:r>
            <a:r>
              <a:rPr lang="en-US" sz="1900" dirty="0" err="1" smtClean="0"/>
              <a:t>aurus</a:t>
            </a:r>
            <a:endParaRPr lang="en-US" sz="1900" dirty="0" smtClean="0"/>
          </a:p>
          <a:p>
            <a:pPr marL="685800" lvl="1" eaLnBrk="1" hangingPunct="1">
              <a:spcBef>
                <a:spcPts val="513"/>
              </a:spcBef>
            </a:pPr>
            <a:r>
              <a:rPr lang="sr-Latn-RS" sz="1700" dirty="0" smtClean="0"/>
              <a:t>Uspostavlja relacije mešu rečima</a:t>
            </a:r>
            <a:endParaRPr lang="en-US" sz="1700" dirty="0" smtClean="0"/>
          </a:p>
          <a:p>
            <a:pPr marL="968375" lvl="2" eaLnBrk="1" hangingPunct="1">
              <a:spcBef>
                <a:spcPts val="513"/>
              </a:spcBef>
            </a:pPr>
            <a:r>
              <a:rPr lang="sr-Latn-RS" sz="1500" dirty="0" smtClean="0"/>
              <a:t>sinonimi</a:t>
            </a:r>
            <a:r>
              <a:rPr lang="en-US" sz="1500" dirty="0" smtClean="0"/>
              <a:t>, </a:t>
            </a:r>
            <a:r>
              <a:rPr lang="en-US" sz="1500" dirty="0" err="1" smtClean="0"/>
              <a:t>homon</a:t>
            </a:r>
            <a:r>
              <a:rPr lang="sr-Latn-RS" sz="1500" dirty="0" smtClean="0"/>
              <a:t>i</a:t>
            </a:r>
            <a:r>
              <a:rPr lang="en-US" sz="1500" dirty="0" smtClean="0"/>
              <a:t>m</a:t>
            </a:r>
            <a:r>
              <a:rPr lang="sr-Latn-RS" sz="1500" dirty="0" smtClean="0"/>
              <a:t>i</a:t>
            </a:r>
            <a:r>
              <a:rPr lang="en-US" sz="1500" dirty="0" smtClean="0"/>
              <a:t>, </a:t>
            </a:r>
            <a:r>
              <a:rPr lang="en-US" sz="1500" dirty="0" err="1" smtClean="0"/>
              <a:t>anton</a:t>
            </a:r>
            <a:r>
              <a:rPr lang="sr-Latn-RS" sz="1500" dirty="0" smtClean="0"/>
              <a:t>i</a:t>
            </a:r>
            <a:r>
              <a:rPr lang="en-US" sz="1500" dirty="0" smtClean="0"/>
              <a:t>m</a:t>
            </a:r>
            <a:r>
              <a:rPr lang="sr-Latn-RS" sz="1500" dirty="0" smtClean="0"/>
              <a:t>i</a:t>
            </a:r>
            <a:r>
              <a:rPr lang="en-US" sz="1500" dirty="0" smtClean="0"/>
              <a:t>, </a:t>
            </a:r>
            <a:r>
              <a:rPr lang="sr-Latn-RS" sz="1500" dirty="0" smtClean="0"/>
              <a:t>....</a:t>
            </a:r>
            <a:endParaRPr lang="en-US" sz="1500" dirty="0" smtClean="0"/>
          </a:p>
          <a:p>
            <a:pPr marL="685800" lvl="1" eaLnBrk="1" hangingPunct="1">
              <a:spcBef>
                <a:spcPts val="513"/>
              </a:spcBef>
            </a:pPr>
            <a:r>
              <a:rPr lang="sr-Latn-RS" sz="1700" dirty="0" smtClean="0"/>
              <a:t>Često se kombinuje sa taksonomijom</a:t>
            </a:r>
            <a:endParaRPr lang="en-US" sz="1700" dirty="0" smtClean="0"/>
          </a:p>
          <a:p>
            <a:pPr eaLnBrk="1" hangingPunct="1">
              <a:spcBef>
                <a:spcPts val="1738"/>
              </a:spcBef>
            </a:pPr>
            <a:r>
              <a:rPr lang="sr-Latn-RS" sz="1900" dirty="0"/>
              <a:t>T</a:t>
            </a:r>
            <a:r>
              <a:rPr lang="sr-Latn-RS" sz="1900" dirty="0" smtClean="0"/>
              <a:t>aksonomija</a:t>
            </a:r>
            <a:endParaRPr lang="en-US" sz="1900" dirty="0" smtClean="0"/>
          </a:p>
          <a:p>
            <a:pPr marL="685800" lvl="1" eaLnBrk="1" hangingPunct="1">
              <a:spcBef>
                <a:spcPts val="513"/>
              </a:spcBef>
            </a:pPr>
            <a:r>
              <a:rPr lang="sr-Latn-RS" sz="1700" dirty="0" smtClean="0"/>
              <a:t>Hijerarhijsko uređenje koncepata</a:t>
            </a:r>
            <a:endParaRPr lang="en-US" sz="1700" dirty="0" smtClean="0"/>
          </a:p>
          <a:p>
            <a:pPr marL="685800" lvl="1" eaLnBrk="1" hangingPunct="1">
              <a:spcBef>
                <a:spcPts val="513"/>
              </a:spcBef>
            </a:pPr>
            <a:r>
              <a:rPr lang="sr-Latn-RS" sz="1700" dirty="0" smtClean="0"/>
              <a:t>Često se koristi kao </a:t>
            </a:r>
            <a:r>
              <a:rPr lang="en-US" sz="1700" dirty="0" smtClean="0"/>
              <a:t>“</a:t>
            </a:r>
            <a:r>
              <a:rPr lang="sr-Latn-RS" sz="1700" dirty="0" smtClean="0"/>
              <a:t>kičma</a:t>
            </a:r>
            <a:r>
              <a:rPr lang="en-US" sz="1700" dirty="0" smtClean="0"/>
              <a:t>” </a:t>
            </a:r>
            <a:r>
              <a:rPr lang="sr-Latn-RS" sz="1700" dirty="0" smtClean="0"/>
              <a:t>ontologije</a:t>
            </a:r>
            <a:endParaRPr lang="en-US" sz="1700" dirty="0" smtClean="0"/>
          </a:p>
        </p:txBody>
      </p:sp>
    </p:spTree>
    <p:extLst>
      <p:ext uri="{BB962C8B-B14F-4D97-AF65-F5344CB8AC3E}">
        <p14:creationId xmlns:p14="http://schemas.microsoft.com/office/powerpoint/2010/main" val="1173439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5B5B6181-8635-4563-A172-4D5C03B814B7}" type="slidenum">
              <a:rPr lang="en-US" sz="900" smtClean="0">
                <a:solidFill>
                  <a:srgbClr val="003399"/>
                </a:solidFill>
                <a:latin typeface="Arial" charset="0"/>
                <a:cs typeface="Arial" charset="0"/>
                <a:sym typeface="Arial" charset="0"/>
              </a:rPr>
              <a:pPr eaLnBrk="1" hangingPunct="1"/>
              <a:t>254</a:t>
            </a:fld>
            <a:endParaRPr lang="en-US" sz="900" smtClean="0">
              <a:solidFill>
                <a:srgbClr val="003399"/>
              </a:solidFill>
              <a:latin typeface="Arial" charset="0"/>
              <a:cs typeface="Arial" charset="0"/>
              <a:sym typeface="Arial" charset="0"/>
            </a:endParaRPr>
          </a:p>
        </p:txBody>
      </p:sp>
      <p:sp>
        <p:nvSpPr>
          <p:cNvPr id="70660" name="Rectangle 5"/>
          <p:cNvSpPr>
            <a:spLocks noGrp="1" noChangeArrowheads="1"/>
          </p:cNvSpPr>
          <p:nvPr>
            <p:ph type="title"/>
          </p:nvPr>
        </p:nvSpPr>
        <p:spPr/>
        <p:txBody>
          <a:bodyPr/>
          <a:lstStyle/>
          <a:p>
            <a:pPr eaLnBrk="1" hangingPunct="1"/>
            <a:r>
              <a:rPr lang="sr-Latn-RS" dirty="0" smtClean="0"/>
              <a:t>Šta je Semantički Web</a:t>
            </a:r>
            <a:r>
              <a:rPr lang="en-US" dirty="0" smtClean="0"/>
              <a:t>?</a:t>
            </a:r>
          </a:p>
        </p:txBody>
      </p:sp>
      <p:sp>
        <p:nvSpPr>
          <p:cNvPr id="70661" name="Rectangle 6"/>
          <p:cNvSpPr>
            <a:spLocks noGrp="1" noChangeArrowheads="1"/>
          </p:cNvSpPr>
          <p:nvPr>
            <p:ph type="body" idx="1"/>
          </p:nvPr>
        </p:nvSpPr>
        <p:spPr/>
        <p:txBody>
          <a:bodyPr>
            <a:normAutofit fontScale="92500" lnSpcReduction="10000"/>
          </a:bodyPr>
          <a:lstStyle/>
          <a:p>
            <a:pPr eaLnBrk="1" hangingPunct="1"/>
            <a:r>
              <a:rPr lang="sr-Latn-RS" dirty="0" smtClean="0"/>
              <a:t>Proširenje </a:t>
            </a:r>
            <a:r>
              <a:rPr lang="en-US" dirty="0" smtClean="0"/>
              <a:t>World Wide Web</a:t>
            </a:r>
            <a:r>
              <a:rPr lang="sr-Latn-RS" dirty="0" smtClean="0"/>
              <a:t>-a</a:t>
            </a:r>
            <a:endParaRPr lang="en-US" dirty="0" smtClean="0"/>
          </a:p>
          <a:p>
            <a:pPr eaLnBrk="1" hangingPunct="1"/>
            <a:r>
              <a:rPr lang="sr-Latn-RS" dirty="0" smtClean="0"/>
              <a:t>Web koji razumeju računari a ne samo ljudi (web podataka, a ne web dokumenata)</a:t>
            </a:r>
          </a:p>
          <a:p>
            <a:pPr lvl="1"/>
            <a:r>
              <a:rPr lang="sr-Latn-RS" dirty="0" smtClean="0"/>
              <a:t>Namenjen softverskim agentima a ne samo ljudima</a:t>
            </a:r>
            <a:endParaRPr lang="en-US" dirty="0" smtClean="0"/>
          </a:p>
          <a:p>
            <a:pPr marL="685800" lvl="1" eaLnBrk="1" hangingPunct="1"/>
            <a:r>
              <a:rPr lang="sr-Latn-RS" dirty="0" smtClean="0"/>
              <a:t>Definisan strukturiranim dokumentima (recimo, ontologije) koji mogu da referenciraju jedan drugog i da formiraju na taj način ogromne mreže</a:t>
            </a:r>
            <a:endParaRPr lang="en-US" dirty="0" smtClean="0"/>
          </a:p>
          <a:p>
            <a:pPr marL="685800" lvl="1" eaLnBrk="1" hangingPunct="1"/>
            <a:r>
              <a:rPr lang="sr-Latn-RS" dirty="0" smtClean="0"/>
              <a:t>Koristi se za simulaciju znanja u računarskim sistemima</a:t>
            </a:r>
            <a:endParaRPr lang="en-US" dirty="0" smtClean="0"/>
          </a:p>
          <a:p>
            <a:pPr eaLnBrk="1" hangingPunct="1"/>
            <a:r>
              <a:rPr lang="sr-Latn-RS" dirty="0" smtClean="0"/>
              <a:t>Dokumenti Semantičkog Web-a mogu da opišu puno toga što ljudi žele da razmenu</a:t>
            </a:r>
            <a:endParaRPr lang="en-US" dirty="0" smtClean="0"/>
          </a:p>
        </p:txBody>
      </p:sp>
    </p:spTree>
    <p:extLst>
      <p:ext uri="{BB962C8B-B14F-4D97-AF65-F5344CB8AC3E}">
        <p14:creationId xmlns:p14="http://schemas.microsoft.com/office/powerpoint/2010/main" val="2192717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F1B6553C-560E-49F5-B219-2CDEAB95AC28}" type="slidenum">
              <a:rPr lang="en-US" sz="900" smtClean="0">
                <a:solidFill>
                  <a:srgbClr val="003399"/>
                </a:solidFill>
                <a:latin typeface="Arial" charset="0"/>
                <a:cs typeface="Arial" charset="0"/>
                <a:sym typeface="Arial" charset="0"/>
              </a:rPr>
              <a:pPr eaLnBrk="1" hangingPunct="1"/>
              <a:t>255</a:t>
            </a:fld>
            <a:endParaRPr lang="en-US" sz="900" smtClean="0">
              <a:solidFill>
                <a:srgbClr val="003399"/>
              </a:solidFill>
              <a:latin typeface="Arial" charset="0"/>
              <a:cs typeface="Arial" charset="0"/>
              <a:sym typeface="Arial" charset="0"/>
            </a:endParaRPr>
          </a:p>
        </p:txBody>
      </p:sp>
      <p:sp>
        <p:nvSpPr>
          <p:cNvPr id="71684" name="Rectangle 5"/>
          <p:cNvSpPr>
            <a:spLocks noGrp="1" noChangeArrowheads="1"/>
          </p:cNvSpPr>
          <p:nvPr>
            <p:ph type="title"/>
          </p:nvPr>
        </p:nvSpPr>
        <p:spPr/>
        <p:txBody>
          <a:bodyPr/>
          <a:lstStyle/>
          <a:p>
            <a:pPr eaLnBrk="1" hangingPunct="1"/>
            <a:r>
              <a:rPr lang="sr-Latn-RS" dirty="0" smtClean="0"/>
              <a:t>Ontologije i Semantički Web</a:t>
            </a:r>
            <a:endParaRPr lang="en-US" dirty="0" smtClean="0"/>
          </a:p>
        </p:txBody>
      </p:sp>
      <p:sp>
        <p:nvSpPr>
          <p:cNvPr id="71685" name="Rectangle 6"/>
          <p:cNvSpPr>
            <a:spLocks noGrp="1" noChangeArrowheads="1"/>
          </p:cNvSpPr>
          <p:nvPr>
            <p:ph type="body" idx="1"/>
          </p:nvPr>
        </p:nvSpPr>
        <p:spPr/>
        <p:txBody>
          <a:bodyPr>
            <a:normAutofit fontScale="92500" lnSpcReduction="10000"/>
          </a:bodyPr>
          <a:lstStyle/>
          <a:p>
            <a:pPr eaLnBrk="1" hangingPunct="1"/>
            <a:r>
              <a:rPr lang="sr-Latn-RS" dirty="0" smtClean="0"/>
              <a:t>Ontologije su veliki rečnici</a:t>
            </a:r>
            <a:endParaRPr lang="en-US" dirty="0" smtClean="0"/>
          </a:p>
          <a:p>
            <a:pPr marL="685800" lvl="1" eaLnBrk="1" hangingPunct="1"/>
            <a:r>
              <a:rPr lang="en-US" dirty="0" err="1" smtClean="0"/>
              <a:t>Defin</a:t>
            </a:r>
            <a:r>
              <a:rPr lang="sr-Latn-RS" dirty="0" smtClean="0"/>
              <a:t>isani u dokumentima </a:t>
            </a:r>
            <a:r>
              <a:rPr lang="en-US" dirty="0" err="1" smtClean="0"/>
              <a:t>Semanti</a:t>
            </a:r>
            <a:r>
              <a:rPr lang="sr-Latn-RS" dirty="0" smtClean="0"/>
              <a:t>čkog</a:t>
            </a:r>
            <a:r>
              <a:rPr lang="en-US" dirty="0" smtClean="0"/>
              <a:t> Web</a:t>
            </a:r>
            <a:r>
              <a:rPr lang="sr-Latn-RS" dirty="0" smtClean="0"/>
              <a:t>-a</a:t>
            </a:r>
            <a:r>
              <a:rPr lang="en-US" dirty="0" smtClean="0"/>
              <a:t> (OWL)</a:t>
            </a:r>
          </a:p>
          <a:p>
            <a:pPr marL="685800" lvl="1" eaLnBrk="1" hangingPunct="1"/>
            <a:r>
              <a:rPr lang="sr-Latn-RS" dirty="0" smtClean="0"/>
              <a:t>Definišu jezike za druge dokumente</a:t>
            </a:r>
            <a:r>
              <a:rPr lang="en-US" dirty="0" smtClean="0"/>
              <a:t> (RDF)</a:t>
            </a:r>
          </a:p>
          <a:p>
            <a:pPr marL="685800" lvl="1" eaLnBrk="1" hangingPunct="1"/>
            <a:r>
              <a:rPr lang="sr-Latn-RS" dirty="0" smtClean="0"/>
              <a:t>Resursi mogu da budu instance klasa ontologije</a:t>
            </a:r>
            <a:endParaRPr lang="en-US" dirty="0" smtClean="0"/>
          </a:p>
          <a:p>
            <a:pPr eaLnBrk="1" hangingPunct="1"/>
            <a:r>
              <a:rPr lang="en-US" dirty="0" smtClean="0"/>
              <a:t>Upper </a:t>
            </a:r>
            <a:r>
              <a:rPr lang="sr-Latn-RS" dirty="0" smtClean="0"/>
              <a:t>Ontologije definišu osnovne, apstraktne koncepte</a:t>
            </a:r>
            <a:endParaRPr lang="en-US" dirty="0" smtClean="0"/>
          </a:p>
          <a:p>
            <a:pPr eaLnBrk="1" hangingPunct="1"/>
            <a:r>
              <a:rPr lang="en-US" dirty="0" smtClean="0"/>
              <a:t>Lower </a:t>
            </a:r>
            <a:r>
              <a:rPr lang="sr-Latn-RS" dirty="0" smtClean="0"/>
              <a:t>Ontologije definišu domenski specifične koncepte</a:t>
            </a:r>
            <a:endParaRPr lang="en-US" dirty="0" smtClean="0"/>
          </a:p>
          <a:p>
            <a:pPr eaLnBrk="1" hangingPunct="1"/>
            <a:r>
              <a:rPr lang="en-US" dirty="0" smtClean="0"/>
              <a:t>Meta-</a:t>
            </a:r>
            <a:r>
              <a:rPr lang="sr-Latn-RS" dirty="0" smtClean="0"/>
              <a:t>ontologije definišu druge ontologije</a:t>
            </a:r>
            <a:endParaRPr lang="en-US" dirty="0" smtClean="0"/>
          </a:p>
        </p:txBody>
      </p:sp>
    </p:spTree>
    <p:extLst>
      <p:ext uri="{BB962C8B-B14F-4D97-AF65-F5344CB8AC3E}">
        <p14:creationId xmlns:p14="http://schemas.microsoft.com/office/powerpoint/2010/main" val="1073791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3BDFE875-7702-4187-823F-8E16E09341E9}" type="slidenum">
              <a:rPr lang="en-US" sz="900" smtClean="0">
                <a:solidFill>
                  <a:srgbClr val="003399"/>
                </a:solidFill>
                <a:latin typeface="Arial" charset="0"/>
                <a:cs typeface="Arial" charset="0"/>
                <a:sym typeface="Arial" charset="0"/>
              </a:rPr>
              <a:pPr eaLnBrk="1" hangingPunct="1"/>
              <a:t>256</a:t>
            </a:fld>
            <a:endParaRPr lang="en-US" sz="900" smtClean="0">
              <a:solidFill>
                <a:srgbClr val="003399"/>
              </a:solidFill>
              <a:latin typeface="Arial" charset="0"/>
              <a:cs typeface="Arial" charset="0"/>
              <a:sym typeface="Arial" charset="0"/>
            </a:endParaRPr>
          </a:p>
        </p:txBody>
      </p:sp>
      <p:sp>
        <p:nvSpPr>
          <p:cNvPr id="72708" name="Rectangle 5"/>
          <p:cNvSpPr>
            <a:spLocks noGrp="1" noChangeArrowheads="1"/>
          </p:cNvSpPr>
          <p:nvPr>
            <p:ph type="title"/>
          </p:nvPr>
        </p:nvSpPr>
        <p:spPr/>
        <p:txBody>
          <a:bodyPr/>
          <a:lstStyle/>
          <a:p>
            <a:pPr eaLnBrk="1" hangingPunct="1"/>
            <a:r>
              <a:rPr lang="sr-Latn-RS" dirty="0" smtClean="0"/>
              <a:t>Ontološki termini</a:t>
            </a:r>
            <a:endParaRPr lang="en-US" dirty="0" smtClean="0"/>
          </a:p>
        </p:txBody>
      </p:sp>
      <p:sp>
        <p:nvSpPr>
          <p:cNvPr id="72709" name="Rectangle 6"/>
          <p:cNvSpPr>
            <a:spLocks noGrp="1" noChangeArrowheads="1"/>
          </p:cNvSpPr>
          <p:nvPr>
            <p:ph type="body" idx="1"/>
          </p:nvPr>
        </p:nvSpPr>
        <p:spPr/>
        <p:txBody>
          <a:bodyPr>
            <a:normAutofit fontScale="92500" lnSpcReduction="20000"/>
          </a:bodyPr>
          <a:lstStyle/>
          <a:p>
            <a:pPr eaLnBrk="1" hangingPunct="1"/>
            <a:r>
              <a:rPr lang="sr-Latn-RS" dirty="0"/>
              <a:t>P</a:t>
            </a:r>
            <a:r>
              <a:rPr lang="sr-Latn-RS" dirty="0" smtClean="0"/>
              <a:t>reciznost</a:t>
            </a:r>
            <a:endParaRPr lang="en-US" dirty="0" smtClean="0"/>
          </a:p>
          <a:p>
            <a:pPr marL="685800" lvl="1" eaLnBrk="1" hangingPunct="1"/>
            <a:r>
              <a:rPr lang="sr-Latn-RS" dirty="0" smtClean="0"/>
              <a:t>Termin identifikuje tačno jedan koncept</a:t>
            </a:r>
            <a:endParaRPr lang="en-US" dirty="0" smtClean="0"/>
          </a:p>
          <a:p>
            <a:pPr eaLnBrk="1" hangingPunct="1"/>
            <a:r>
              <a:rPr lang="sr-Latn-RS" dirty="0" smtClean="0"/>
              <a:t>Izražajnost</a:t>
            </a:r>
            <a:endParaRPr lang="en-US" dirty="0" smtClean="0"/>
          </a:p>
          <a:p>
            <a:pPr marL="685800" lvl="1" eaLnBrk="1" hangingPunct="1"/>
            <a:r>
              <a:rPr lang="sr-Latn-RS" dirty="0" smtClean="0"/>
              <a:t>Reprezentacioni jezik dozvoljava formulaciju vrlo raznovrsnih iskaza</a:t>
            </a:r>
            <a:endParaRPr lang="en-US" dirty="0" smtClean="0"/>
          </a:p>
          <a:p>
            <a:pPr eaLnBrk="1" hangingPunct="1"/>
            <a:r>
              <a:rPr lang="sr-Latn-RS" dirty="0" smtClean="0"/>
              <a:t>Deskriptori za koncepte</a:t>
            </a:r>
            <a:endParaRPr lang="en-US" dirty="0" smtClean="0"/>
          </a:p>
          <a:p>
            <a:pPr marL="685800" lvl="1" eaLnBrk="1" hangingPunct="1"/>
            <a:r>
              <a:rPr lang="sr-Latn-RS" dirty="0" smtClean="0"/>
              <a:t>Bilo bi idelano da postoji mapiranje jedan-na-jedan između termina i pridruženih koncepata (i obrnuto)</a:t>
            </a:r>
            <a:r>
              <a:rPr lang="en-US" dirty="0" smtClean="0"/>
              <a:t>: </a:t>
            </a:r>
            <a:r>
              <a:rPr lang="sr-Latn-RS" dirty="0" smtClean="0"/>
              <a:t>visoka preciznost i viskoa izražajnost</a:t>
            </a:r>
            <a:endParaRPr lang="en-US" dirty="0" smtClean="0"/>
          </a:p>
          <a:p>
            <a:pPr marL="968375" lvl="2" eaLnBrk="1" hangingPunct="1"/>
            <a:r>
              <a:rPr lang="sr-Latn-RS" dirty="0" smtClean="0"/>
              <a:t>To nije slučaj sa prirodnim jezicima</a:t>
            </a:r>
            <a:endParaRPr lang="en-US" dirty="0" smtClean="0"/>
          </a:p>
          <a:p>
            <a:pPr marL="968375" lvl="2" eaLnBrk="1" hangingPunct="1"/>
            <a:r>
              <a:rPr lang="en-US" dirty="0" smtClean="0"/>
              <a:t>“</a:t>
            </a:r>
            <a:r>
              <a:rPr lang="sr-Latn-RS" dirty="0" smtClean="0"/>
              <a:t>paeazitska interpretacija</a:t>
            </a:r>
            <a:r>
              <a:rPr lang="en-US" dirty="0" smtClean="0"/>
              <a:t>” </a:t>
            </a:r>
            <a:r>
              <a:rPr lang="sr-Latn-RS" dirty="0" smtClean="0"/>
              <a:t>termina često implicira značenje koje nije (nužno) specificirano u ontologiji</a:t>
            </a:r>
            <a:endParaRPr lang="en-US" dirty="0" smtClean="0"/>
          </a:p>
        </p:txBody>
      </p:sp>
    </p:spTree>
    <p:extLst>
      <p:ext uri="{BB962C8B-B14F-4D97-AF65-F5344CB8AC3E}">
        <p14:creationId xmlns:p14="http://schemas.microsoft.com/office/powerpoint/2010/main" val="203393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629D57CE-EDB7-452A-81A4-00A6BF72AE5A}" type="slidenum">
              <a:rPr lang="en-US" sz="900" smtClean="0">
                <a:solidFill>
                  <a:srgbClr val="003399"/>
                </a:solidFill>
                <a:latin typeface="Arial" charset="0"/>
                <a:cs typeface="Arial" charset="0"/>
                <a:sym typeface="Arial" charset="0"/>
              </a:rPr>
              <a:pPr eaLnBrk="1" hangingPunct="1"/>
              <a:t>257</a:t>
            </a:fld>
            <a:endParaRPr lang="en-US" sz="900" smtClean="0">
              <a:solidFill>
                <a:srgbClr val="003399"/>
              </a:solidFill>
              <a:latin typeface="Arial" charset="0"/>
              <a:cs typeface="Arial" charset="0"/>
              <a:sym typeface="Arial" charset="0"/>
            </a:endParaRPr>
          </a:p>
        </p:txBody>
      </p:sp>
      <p:sp>
        <p:nvSpPr>
          <p:cNvPr id="73732" name="Rectangle 5"/>
          <p:cNvSpPr>
            <a:spLocks noGrp="1" noChangeArrowheads="1"/>
          </p:cNvSpPr>
          <p:nvPr>
            <p:ph type="title"/>
          </p:nvPr>
        </p:nvSpPr>
        <p:spPr/>
        <p:txBody>
          <a:bodyPr/>
          <a:lstStyle/>
          <a:p>
            <a:pPr eaLnBrk="1" hangingPunct="1"/>
            <a:r>
              <a:rPr lang="en-US" smtClean="0"/>
              <a:t>IEEE Standard Upper Ontology</a:t>
            </a:r>
          </a:p>
        </p:txBody>
      </p:sp>
      <p:sp>
        <p:nvSpPr>
          <p:cNvPr id="73733" name="Rectangle 6"/>
          <p:cNvSpPr>
            <a:spLocks noGrp="1" noChangeArrowheads="1"/>
          </p:cNvSpPr>
          <p:nvPr>
            <p:ph type="body" idx="1"/>
          </p:nvPr>
        </p:nvSpPr>
        <p:spPr/>
        <p:txBody>
          <a:bodyPr>
            <a:normAutofit fontScale="92500" lnSpcReduction="10000"/>
          </a:bodyPr>
          <a:lstStyle/>
          <a:p>
            <a:pPr eaLnBrk="1" hangingPunct="1"/>
            <a:r>
              <a:rPr lang="sr-Latn-RS" dirty="0" smtClean="0"/>
              <a:t>Projekat razvoja standarda za specifikaciju i registrovanje ontologije</a:t>
            </a:r>
            <a:endParaRPr lang="en-US" dirty="0" smtClean="0"/>
          </a:p>
          <a:p>
            <a:pPr eaLnBrk="1" hangingPunct="1"/>
            <a:r>
              <a:rPr lang="sr-Latn-RS" dirty="0" smtClean="0"/>
              <a:t>Baziran na doprinosima tri kandidatsak </a:t>
            </a:r>
            <a:r>
              <a:rPr lang="en-US" dirty="0" smtClean="0"/>
              <a:t>SUO </a:t>
            </a:r>
            <a:r>
              <a:rPr lang="sr-Latn-RS" dirty="0" smtClean="0"/>
              <a:t>projekta</a:t>
            </a:r>
            <a:endParaRPr lang="en-US" dirty="0" smtClean="0"/>
          </a:p>
          <a:p>
            <a:pPr marL="685800" lvl="1" eaLnBrk="1" hangingPunct="1"/>
            <a:r>
              <a:rPr lang="en-US" dirty="0" smtClean="0"/>
              <a:t>IFF</a:t>
            </a:r>
          </a:p>
          <a:p>
            <a:pPr marL="685800" lvl="1" eaLnBrk="1" hangingPunct="1"/>
            <a:r>
              <a:rPr lang="en-US" dirty="0" err="1" smtClean="0"/>
              <a:t>OpenCyc</a:t>
            </a:r>
            <a:r>
              <a:rPr lang="en-US" dirty="0" smtClean="0"/>
              <a:t>/</a:t>
            </a:r>
            <a:r>
              <a:rPr lang="en-US" dirty="0" err="1" smtClean="0"/>
              <a:t>CycL</a:t>
            </a:r>
            <a:endParaRPr lang="en-US" dirty="0" smtClean="0"/>
          </a:p>
          <a:p>
            <a:pPr marL="685800" lvl="1" eaLnBrk="1" hangingPunct="1"/>
            <a:r>
              <a:rPr lang="en-US" dirty="0" smtClean="0"/>
              <a:t>SUMO</a:t>
            </a:r>
          </a:p>
          <a:p>
            <a:pPr eaLnBrk="1" hangingPunct="1"/>
            <a:r>
              <a:rPr lang="en-US" dirty="0" smtClean="0"/>
              <a:t>Standard Upper Ontology Working Group (SUO WG), Cumulative Resolutions, 2003, </a:t>
            </a:r>
            <a:r>
              <a:rPr lang="en-US" dirty="0" smtClean="0">
                <a:hlinkClick r:id="rId2"/>
              </a:rPr>
              <a:t>http://suo.ieee.org/SUO/resolutions.html</a:t>
            </a:r>
            <a:endParaRPr lang="en-US" dirty="0" smtClean="0"/>
          </a:p>
        </p:txBody>
      </p:sp>
    </p:spTree>
    <p:extLst>
      <p:ext uri="{BB962C8B-B14F-4D97-AF65-F5344CB8AC3E}">
        <p14:creationId xmlns:p14="http://schemas.microsoft.com/office/powerpoint/2010/main" val="3901794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lstStyle/>
          <a:p>
            <a:pPr indent="0" eaLnBrk="1" hangingPunct="1">
              <a:defRPr/>
            </a:pPr>
            <a:r>
              <a:rPr lang="en-US" smtClean="0"/>
              <a:t>OpenCyc</a:t>
            </a:r>
          </a:p>
        </p:txBody>
      </p:sp>
      <p:sp>
        <p:nvSpPr>
          <p:cNvPr id="74757" name="Rectangle 4"/>
          <p:cNvSpPr>
            <a:spLocks noGrp="1" noChangeArrowheads="1"/>
          </p:cNvSpPr>
          <p:nvPr>
            <p:ph type="body" idx="1"/>
          </p:nvPr>
        </p:nvSpPr>
        <p:spPr/>
        <p:txBody>
          <a:bodyPr rIns="130174"/>
          <a:lstStyle/>
          <a:p>
            <a:pPr eaLnBrk="1" hangingPunct="1"/>
            <a:r>
              <a:rPr lang="sr-Latn-RS" dirty="0" smtClean="0"/>
              <a:t>Izvedena iz razvoja </a:t>
            </a:r>
            <a:r>
              <a:rPr lang="en-US" dirty="0" err="1" smtClean="0"/>
              <a:t>Cyc</a:t>
            </a:r>
            <a:endParaRPr lang="en-US" dirty="0" smtClean="0"/>
          </a:p>
          <a:p>
            <a:pPr marL="723900" lvl="1" eaLnBrk="1" hangingPunct="1"/>
            <a:r>
              <a:rPr lang="sr-Latn-RS" dirty="0" smtClean="0"/>
              <a:t>Džinovski sistem baziran na znanju</a:t>
            </a:r>
            <a:endParaRPr lang="en-US" dirty="0" smtClean="0"/>
          </a:p>
          <a:p>
            <a:pPr eaLnBrk="1" hangingPunct="1"/>
            <a:r>
              <a:rPr lang="en-US" dirty="0" err="1" smtClean="0"/>
              <a:t>Cycorp</a:t>
            </a:r>
            <a:r>
              <a:rPr lang="en-US" dirty="0" smtClean="0"/>
              <a:t>, The Syntax of </a:t>
            </a:r>
            <a:r>
              <a:rPr lang="en-US" dirty="0" err="1" smtClean="0"/>
              <a:t>CycL</a:t>
            </a:r>
            <a:r>
              <a:rPr lang="en-US" dirty="0" smtClean="0"/>
              <a:t>, 2002, http://www.cyc.com/cycdoc/ref/cycl-syntax.html</a:t>
            </a:r>
          </a:p>
        </p:txBody>
      </p:sp>
    </p:spTree>
    <p:extLst>
      <p:ext uri="{BB962C8B-B14F-4D97-AF65-F5344CB8AC3E}">
        <p14:creationId xmlns:p14="http://schemas.microsoft.com/office/powerpoint/2010/main" val="2625889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OpenCYC (1)</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err="1" smtClean="0"/>
              <a:t>OpenCyc</a:t>
            </a:r>
            <a:r>
              <a:rPr lang="en-US" dirty="0" smtClean="0"/>
              <a:t> </a:t>
            </a:r>
            <a:r>
              <a:rPr lang="en-US" dirty="0"/>
              <a:t>Platform </a:t>
            </a:r>
            <a:r>
              <a:rPr lang="sr-Latn-RS" dirty="0" smtClean="0"/>
              <a:t>je gejtvej za </a:t>
            </a:r>
            <a:r>
              <a:rPr lang="en-US" dirty="0" err="1" smtClean="0"/>
              <a:t>Cyc</a:t>
            </a:r>
            <a:r>
              <a:rPr lang="en-US" dirty="0"/>
              <a:t>, </a:t>
            </a:r>
            <a:r>
              <a:rPr lang="sr-Latn-RS" dirty="0" smtClean="0"/>
              <a:t>najveću i najkompletniju svetsku bazu znanja i modul za zadravorazumsko rezonovanje</a:t>
            </a:r>
            <a:r>
              <a:rPr lang="en-US" dirty="0" smtClean="0"/>
              <a:t>. </a:t>
            </a:r>
            <a:endParaRPr lang="sr-Latn-RS" dirty="0" smtClean="0"/>
          </a:p>
          <a:p>
            <a:pPr fontAlgn="base"/>
            <a:r>
              <a:rPr lang="en-US" dirty="0" err="1" smtClean="0"/>
              <a:t>OpenCyc</a:t>
            </a:r>
            <a:r>
              <a:rPr lang="en-US" dirty="0" smtClean="0"/>
              <a:t> </a:t>
            </a:r>
            <a:r>
              <a:rPr lang="sr-Latn-RS" dirty="0" smtClean="0"/>
              <a:t>sadrži stotine hiljada </a:t>
            </a:r>
            <a:r>
              <a:rPr lang="en-US" dirty="0" err="1" smtClean="0"/>
              <a:t>Cyc</a:t>
            </a:r>
            <a:r>
              <a:rPr lang="en-US" dirty="0" smtClean="0"/>
              <a:t> </a:t>
            </a:r>
            <a:r>
              <a:rPr lang="sr-Latn-RS" dirty="0" smtClean="0"/>
              <a:t>termina organizovanih u ontologiju</a:t>
            </a:r>
            <a:r>
              <a:rPr lang="en-US" dirty="0" smtClean="0"/>
              <a:t>. </a:t>
            </a:r>
            <a:endParaRPr lang="sr-Latn-RS" dirty="0" smtClean="0"/>
          </a:p>
          <a:p>
            <a:pPr fontAlgn="base"/>
            <a:r>
              <a:rPr lang="en-US" dirty="0" err="1" smtClean="0"/>
              <a:t>OpenCyc</a:t>
            </a:r>
            <a:r>
              <a:rPr lang="en-US" dirty="0" smtClean="0"/>
              <a:t> </a:t>
            </a:r>
            <a:r>
              <a:rPr lang="sr-Latn-RS" dirty="0" smtClean="0"/>
              <a:t>može da se koristi kao osnova za inteligentne aplikacije kao što su</a:t>
            </a:r>
            <a:r>
              <a:rPr lang="en-US" dirty="0" smtClean="0"/>
              <a:t>:</a:t>
            </a:r>
            <a:endParaRPr lang="en-US" dirty="0"/>
          </a:p>
          <a:p>
            <a:pPr lvl="1" fontAlgn="base"/>
            <a:r>
              <a:rPr lang="sr-Latn-RS" dirty="0" smtClean="0"/>
              <a:t>Modelovanje domena</a:t>
            </a:r>
            <a:endParaRPr lang="en-US" dirty="0"/>
          </a:p>
          <a:p>
            <a:pPr lvl="1" fontAlgn="base"/>
            <a:r>
              <a:rPr lang="sr-Latn-RS" dirty="0" smtClean="0"/>
              <a:t>Semantička integracija podataka</a:t>
            </a:r>
            <a:endParaRPr lang="en-US" dirty="0"/>
          </a:p>
          <a:p>
            <a:pPr lvl="1" fontAlgn="base"/>
            <a:r>
              <a:rPr lang="sr-Latn-RS" dirty="0" smtClean="0"/>
              <a:t>Razumevanje teksta</a:t>
            </a:r>
            <a:endParaRPr lang="en-US" dirty="0"/>
          </a:p>
          <a:p>
            <a:pPr lvl="1" fontAlgn="base"/>
            <a:r>
              <a:rPr lang="sr-Latn-RS" dirty="0" smtClean="0"/>
              <a:t>Domenski specifične ekspertske sisteme, itd.</a:t>
            </a:r>
            <a:endParaRPr lang="en-US" dirty="0"/>
          </a:p>
        </p:txBody>
      </p:sp>
    </p:spTree>
    <p:extLst>
      <p:ext uri="{BB962C8B-B14F-4D97-AF65-F5344CB8AC3E}">
        <p14:creationId xmlns:p14="http://schemas.microsoft.com/office/powerpoint/2010/main" val="31548852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sr-Latn-RS" dirty="0" smtClean="0"/>
              <a:t>Primer pravila</a:t>
            </a:r>
            <a:endParaRPr lang="el-GR" dirty="0" smtClean="0"/>
          </a:p>
        </p:txBody>
      </p:sp>
      <p:sp>
        <p:nvSpPr>
          <p:cNvPr id="12291" name="Rectangle 3"/>
          <p:cNvSpPr>
            <a:spLocks noGrp="1" noChangeArrowheads="1"/>
          </p:cNvSpPr>
          <p:nvPr>
            <p:ph type="body" idx="1"/>
          </p:nvPr>
        </p:nvSpPr>
        <p:spPr>
          <a:xfrm>
            <a:off x="1043354" y="1827214"/>
            <a:ext cx="7913077" cy="4446587"/>
          </a:xfrm>
        </p:spPr>
        <p:txBody>
          <a:bodyPr/>
          <a:lstStyle/>
          <a:p>
            <a:pPr eaLnBrk="1" hangingPunct="1"/>
            <a:r>
              <a:rPr lang="en-US" sz="2500" smtClean="0"/>
              <a:t>R0:</a:t>
            </a:r>
          </a:p>
          <a:p>
            <a:pPr lvl="1" eaLnBrk="1" hangingPunct="1"/>
            <a:r>
              <a:rPr lang="en-US" sz="2100" smtClean="0"/>
              <a:t>IF (bill </a:t>
            </a:r>
            <a:r>
              <a:rPr lang="en-US" sz="2100" smtClean="0">
                <a:sym typeface="Symbol" pitchFamily="18" charset="2"/>
              </a:rPr>
              <a:t> name &lt;BILL&gt;  status due   			   	   amount &lt;AMOUNT&gt;)</a:t>
            </a:r>
          </a:p>
          <a:p>
            <a:pPr lvl="1" eaLnBrk="1" hangingPunct="1">
              <a:buFont typeface="Wingdings" pitchFamily="2" charset="2"/>
              <a:buNone/>
            </a:pPr>
            <a:r>
              <a:rPr lang="en-US" sz="2100" smtClean="0">
                <a:sym typeface="Symbol" pitchFamily="18" charset="2"/>
              </a:rPr>
              <a:t>	AND (account  name checking  balance &lt;BALANCE&gt;  	      (&lt;BALANCE&gt; ≥ &lt;AMOUNT&gt;))</a:t>
            </a:r>
          </a:p>
          <a:p>
            <a:pPr lvl="1" eaLnBrk="1" hangingPunct="1">
              <a:buFont typeface="Wingdings" pitchFamily="2" charset="2"/>
              <a:buNone/>
            </a:pPr>
            <a:r>
              <a:rPr lang="en-US" sz="2100" smtClean="0">
                <a:sym typeface="Symbol" pitchFamily="18" charset="2"/>
              </a:rPr>
              <a:t>	THEN (assert (pay  item &lt;BILL&gt;))</a:t>
            </a:r>
          </a:p>
          <a:p>
            <a:pPr lvl="1" eaLnBrk="1" hangingPunct="1">
              <a:buFont typeface="Wingdings" pitchFamily="2" charset="2"/>
              <a:buNone/>
            </a:pPr>
            <a:r>
              <a:rPr lang="en-US" sz="2100" smtClean="0">
                <a:sym typeface="Symbol" pitchFamily="18" charset="2"/>
              </a:rPr>
              <a:t>	AND (remove (bill  name &lt;BILL&gt;  status 		         	       due  amount &lt;AMOUNT&gt;))</a:t>
            </a:r>
          </a:p>
          <a:p>
            <a:pPr lvl="1" eaLnBrk="1" hangingPunct="1">
              <a:buFont typeface="Wingdings" pitchFamily="2" charset="2"/>
              <a:buNone/>
            </a:pPr>
            <a:r>
              <a:rPr lang="en-US" sz="2100" smtClean="0">
                <a:sym typeface="Symbol" pitchFamily="18" charset="2"/>
              </a:rPr>
              <a:t>	AND (remove (account  name checking  		       	       balance &lt;AMOUNT&gt;))</a:t>
            </a:r>
          </a:p>
          <a:p>
            <a:pPr lvl="1" eaLnBrk="1" hangingPunct="1">
              <a:buFont typeface="Wingdings" pitchFamily="2" charset="2"/>
              <a:buNone/>
            </a:pPr>
            <a:r>
              <a:rPr lang="en-US" sz="2100" smtClean="0">
                <a:sym typeface="Symbol" pitchFamily="18" charset="2"/>
              </a:rPr>
              <a:t>	AND (assert (account  name checking  balance 		       (&lt;BALANCE&gt; - &lt;AMOUNT&gt;)))</a:t>
            </a:r>
            <a:endParaRPr lang="el-GR" sz="2100" smtClean="0">
              <a:sym typeface="Symbol" pitchFamily="18" charset="2"/>
            </a:endParaRPr>
          </a:p>
        </p:txBody>
      </p:sp>
    </p:spTree>
    <p:extLst>
      <p:ext uri="{BB962C8B-B14F-4D97-AF65-F5344CB8AC3E}">
        <p14:creationId xmlns:p14="http://schemas.microsoft.com/office/powerpoint/2010/main" val="52102589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OpenCyc</a:t>
            </a:r>
            <a:r>
              <a:rPr lang="en-US" dirty="0"/>
              <a:t> </a:t>
            </a:r>
            <a:r>
              <a:rPr lang="sr-Latn-RS" dirty="0"/>
              <a:t> </a:t>
            </a:r>
            <a:r>
              <a:rPr lang="en-US" dirty="0"/>
              <a:t>Release </a:t>
            </a:r>
            <a:r>
              <a:rPr lang="en-US" dirty="0" smtClean="0"/>
              <a:t>4.0</a:t>
            </a:r>
            <a:endParaRPr lang="en-US" dirty="0"/>
          </a:p>
        </p:txBody>
      </p:sp>
      <p:sp>
        <p:nvSpPr>
          <p:cNvPr id="3" name="Content Placeholder 2"/>
          <p:cNvSpPr>
            <a:spLocks noGrp="1"/>
          </p:cNvSpPr>
          <p:nvPr>
            <p:ph idx="1"/>
          </p:nvPr>
        </p:nvSpPr>
        <p:spPr>
          <a:xfrm>
            <a:off x="457200" y="1219200"/>
            <a:ext cx="8229600" cy="5257800"/>
          </a:xfrm>
        </p:spPr>
        <p:txBody>
          <a:bodyPr>
            <a:normAutofit fontScale="47500" lnSpcReduction="20000"/>
          </a:bodyPr>
          <a:lstStyle/>
          <a:p>
            <a:pPr fontAlgn="base"/>
            <a:r>
              <a:rPr lang="sr-Latn-RS" b="1" dirty="0" smtClean="0"/>
              <a:t>Kor</a:t>
            </a:r>
            <a:r>
              <a:rPr lang="en-US" b="1" dirty="0" smtClean="0"/>
              <a:t> </a:t>
            </a:r>
            <a:r>
              <a:rPr lang="en-US" b="1" dirty="0" err="1"/>
              <a:t>Cyc</a:t>
            </a:r>
            <a:r>
              <a:rPr lang="en-US" b="1" dirty="0"/>
              <a:t> </a:t>
            </a:r>
            <a:r>
              <a:rPr lang="sr-Latn-RS" b="1" dirty="0" smtClean="0"/>
              <a:t>ontologiju</a:t>
            </a:r>
            <a:r>
              <a:rPr lang="en-US" b="1" dirty="0"/>
              <a:t> </a:t>
            </a:r>
            <a:r>
              <a:rPr lang="sr-Latn-RS" dirty="0" smtClean="0"/>
              <a:t>čiji domen je realitet ukupnog ljudskog konsenzusa o znanju</a:t>
            </a:r>
            <a:r>
              <a:rPr lang="en-US" dirty="0" smtClean="0"/>
              <a:t>. </a:t>
            </a:r>
            <a:r>
              <a:rPr lang="sr-Latn-RS" dirty="0" smtClean="0"/>
              <a:t>Tekuće izdanje obuhvata</a:t>
            </a:r>
            <a:r>
              <a:rPr lang="en-US" dirty="0" smtClean="0"/>
              <a:t>:</a:t>
            </a:r>
            <a:endParaRPr lang="en-US" dirty="0"/>
          </a:p>
          <a:p>
            <a:pPr lvl="1" fontAlgn="base"/>
            <a:r>
              <a:rPr lang="en-US" b="1" dirty="0"/>
              <a:t>~239,000 </a:t>
            </a:r>
            <a:r>
              <a:rPr lang="sr-Latn-RS" b="1" dirty="0" smtClean="0"/>
              <a:t>termina</a:t>
            </a:r>
            <a:r>
              <a:rPr lang="en-US" dirty="0"/>
              <a:t> </a:t>
            </a:r>
            <a:endParaRPr lang="sr-Latn-RS" dirty="0"/>
          </a:p>
          <a:p>
            <a:pPr lvl="1" fontAlgn="base"/>
            <a:r>
              <a:rPr lang="en-US" b="1" dirty="0" smtClean="0"/>
              <a:t>~2,093,000 </a:t>
            </a:r>
            <a:r>
              <a:rPr lang="sr-Latn-RS" b="1" dirty="0" smtClean="0"/>
              <a:t>tripleta</a:t>
            </a:r>
            <a:endParaRPr lang="en-US" dirty="0"/>
          </a:p>
          <a:p>
            <a:pPr lvl="1" fontAlgn="base"/>
            <a:r>
              <a:rPr lang="sr-Latn-RS" dirty="0" smtClean="0"/>
              <a:t>Klase</a:t>
            </a:r>
            <a:r>
              <a:rPr lang="en-US" dirty="0" smtClean="0"/>
              <a:t>:</a:t>
            </a:r>
            <a:endParaRPr lang="en-US" dirty="0"/>
          </a:p>
          <a:p>
            <a:pPr lvl="2" fontAlgn="base"/>
            <a:r>
              <a:rPr lang="en-US" b="1" dirty="0">
                <a:hlinkClick r:id="rId2"/>
              </a:rPr>
              <a:t>'place'</a:t>
            </a:r>
            <a:r>
              <a:rPr lang="en-US" dirty="0"/>
              <a:t>: ~19,000</a:t>
            </a:r>
          </a:p>
          <a:p>
            <a:pPr lvl="2" fontAlgn="base"/>
            <a:r>
              <a:rPr lang="en-US" b="1" dirty="0">
                <a:hlinkClick r:id="rId3"/>
              </a:rPr>
              <a:t>'organization'</a:t>
            </a:r>
            <a:r>
              <a:rPr lang="en-US" dirty="0"/>
              <a:t>: ~26,000</a:t>
            </a:r>
          </a:p>
          <a:p>
            <a:pPr lvl="2" fontAlgn="base"/>
            <a:r>
              <a:rPr lang="en-US" b="1" dirty="0">
                <a:hlinkClick r:id="rId4"/>
              </a:rPr>
              <a:t>'predicate'</a:t>
            </a:r>
            <a:r>
              <a:rPr lang="en-US" dirty="0"/>
              <a:t>: ~22,000</a:t>
            </a:r>
          </a:p>
          <a:p>
            <a:pPr lvl="2" fontAlgn="base"/>
            <a:r>
              <a:rPr lang="en-US" b="1" dirty="0">
                <a:hlinkClick r:id="rId5"/>
              </a:rPr>
              <a:t>'business related thing'</a:t>
            </a:r>
            <a:r>
              <a:rPr lang="en-US" dirty="0"/>
              <a:t>: ~28,000</a:t>
            </a:r>
          </a:p>
          <a:p>
            <a:pPr lvl="2" fontAlgn="base"/>
            <a:r>
              <a:rPr lang="en-US" b="1" dirty="0">
                <a:hlinkClick r:id="rId6"/>
              </a:rPr>
              <a:t>'person'</a:t>
            </a:r>
            <a:r>
              <a:rPr lang="en-US" dirty="0"/>
              <a:t>: ~12,700</a:t>
            </a:r>
          </a:p>
          <a:p>
            <a:pPr lvl="1" fontAlgn="base"/>
            <a:r>
              <a:rPr lang="en-US" b="1" dirty="0"/>
              <a:t>~69,000 </a:t>
            </a:r>
            <a:r>
              <a:rPr lang="en-US" b="1" dirty="0" err="1"/>
              <a:t>owl:sameAs</a:t>
            </a:r>
            <a:r>
              <a:rPr lang="en-US" b="1" dirty="0"/>
              <a:t> links </a:t>
            </a:r>
            <a:r>
              <a:rPr lang="sr-Latn-RS" dirty="0" smtClean="0"/>
              <a:t>na eksterne </a:t>
            </a:r>
            <a:r>
              <a:rPr lang="en-US" dirty="0" smtClean="0"/>
              <a:t>(non-</a:t>
            </a:r>
            <a:r>
              <a:rPr lang="en-US" dirty="0" err="1" smtClean="0"/>
              <a:t>Cyc</a:t>
            </a:r>
            <a:r>
              <a:rPr lang="en-US" dirty="0"/>
              <a:t>) </a:t>
            </a:r>
            <a:r>
              <a:rPr lang="sr-Latn-RS" dirty="0" smtClean="0"/>
              <a:t>prostore imena semantičkih podataka</a:t>
            </a:r>
            <a:r>
              <a:rPr lang="en-US" dirty="0" smtClean="0"/>
              <a:t>:</a:t>
            </a:r>
            <a:endParaRPr lang="en-US" dirty="0"/>
          </a:p>
          <a:p>
            <a:pPr lvl="2" fontAlgn="base"/>
            <a:r>
              <a:rPr lang="en-US" dirty="0" err="1"/>
              <a:t>DBpedia</a:t>
            </a:r>
            <a:r>
              <a:rPr lang="en-US" dirty="0"/>
              <a:t>: ~47,000 </a:t>
            </a:r>
            <a:r>
              <a:rPr lang="en-US" dirty="0" smtClean="0"/>
              <a:t>link</a:t>
            </a:r>
            <a:r>
              <a:rPr lang="sr-Latn-RS" dirty="0" smtClean="0"/>
              <a:t>ovi</a:t>
            </a:r>
            <a:r>
              <a:rPr lang="en-US" dirty="0" smtClean="0"/>
              <a:t>,</a:t>
            </a:r>
            <a:r>
              <a:rPr lang="en-US" dirty="0"/>
              <a:t> </a:t>
            </a:r>
            <a:r>
              <a:rPr lang="sr-Latn-RS" i="1" dirty="0" smtClean="0"/>
              <a:t>ukjlučujući</a:t>
            </a:r>
            <a:r>
              <a:rPr lang="en-US" i="1" dirty="0" smtClean="0"/>
              <a:t> </a:t>
            </a:r>
            <a:r>
              <a:rPr lang="en-US" i="1" dirty="0"/>
              <a:t>696 </a:t>
            </a:r>
            <a:r>
              <a:rPr lang="en-US" i="1" dirty="0" smtClean="0"/>
              <a:t>link</a:t>
            </a:r>
            <a:r>
              <a:rPr lang="sr-Latn-RS" i="1" dirty="0" smtClean="0"/>
              <a:t>ova</a:t>
            </a:r>
            <a:r>
              <a:rPr lang="en-US" i="1" dirty="0" smtClean="0"/>
              <a:t> </a:t>
            </a:r>
            <a:r>
              <a:rPr lang="sr-Latn-RS" i="1" dirty="0" smtClean="0"/>
              <a:t>na ontotlogiju </a:t>
            </a:r>
            <a:r>
              <a:rPr lang="en-US" i="1" dirty="0" err="1" smtClean="0"/>
              <a:t>DBpedia</a:t>
            </a:r>
            <a:r>
              <a:rPr lang="en-US" i="1" dirty="0" smtClean="0"/>
              <a:t> </a:t>
            </a:r>
            <a:endParaRPr lang="sr-Latn-RS" i="1" dirty="0" smtClean="0"/>
          </a:p>
          <a:p>
            <a:pPr lvl="2" fontAlgn="base"/>
            <a:r>
              <a:rPr lang="en-US" dirty="0" smtClean="0"/>
              <a:t>UMBEL</a:t>
            </a:r>
            <a:r>
              <a:rPr lang="en-US" dirty="0"/>
              <a:t>: ~21,000 </a:t>
            </a:r>
            <a:r>
              <a:rPr lang="en-US" dirty="0" smtClean="0"/>
              <a:t>link</a:t>
            </a:r>
            <a:r>
              <a:rPr lang="sr-Latn-RS" dirty="0" smtClean="0"/>
              <a:t>ova</a:t>
            </a:r>
            <a:endParaRPr lang="en-US" dirty="0"/>
          </a:p>
          <a:p>
            <a:pPr lvl="2" fontAlgn="base"/>
            <a:r>
              <a:rPr lang="en-US" dirty="0" err="1"/>
              <a:t>WordNet</a:t>
            </a:r>
            <a:r>
              <a:rPr lang="en-US" dirty="0"/>
              <a:t>: ~11,000 </a:t>
            </a:r>
            <a:r>
              <a:rPr lang="en-US" dirty="0" smtClean="0"/>
              <a:t>link</a:t>
            </a:r>
            <a:r>
              <a:rPr lang="sr-Latn-RS" dirty="0" smtClean="0"/>
              <a:t>ova</a:t>
            </a:r>
            <a:endParaRPr lang="en-US" dirty="0"/>
          </a:p>
          <a:p>
            <a:pPr lvl="2" fontAlgn="base"/>
            <a:r>
              <a:rPr lang="en-US" dirty="0" err="1"/>
              <a:t>Wikicompany</a:t>
            </a:r>
            <a:r>
              <a:rPr lang="en-US" dirty="0"/>
              <a:t>: 1028 </a:t>
            </a:r>
            <a:r>
              <a:rPr lang="en-US" dirty="0" smtClean="0"/>
              <a:t>link</a:t>
            </a:r>
            <a:r>
              <a:rPr lang="sr-Latn-RS" dirty="0" smtClean="0"/>
              <a:t>ova</a:t>
            </a:r>
            <a:endParaRPr lang="en-US" dirty="0"/>
          </a:p>
          <a:p>
            <a:pPr lvl="2" fontAlgn="base"/>
            <a:r>
              <a:rPr lang="en-US" dirty="0"/>
              <a:t>CIA World </a:t>
            </a:r>
            <a:r>
              <a:rPr lang="en-US" dirty="0" err="1"/>
              <a:t>Factbook</a:t>
            </a:r>
            <a:r>
              <a:rPr lang="en-US" dirty="0"/>
              <a:t>: 172 </a:t>
            </a:r>
            <a:r>
              <a:rPr lang="en-US" dirty="0" smtClean="0"/>
              <a:t>link</a:t>
            </a:r>
            <a:r>
              <a:rPr lang="sr-Latn-RS" dirty="0" smtClean="0"/>
              <a:t>ova</a:t>
            </a:r>
            <a:endParaRPr lang="en-US" dirty="0"/>
          </a:p>
          <a:p>
            <a:pPr lvl="2" fontAlgn="base"/>
            <a:r>
              <a:rPr lang="en-US" dirty="0" err="1"/>
              <a:t>RDFAbout</a:t>
            </a:r>
            <a:r>
              <a:rPr lang="en-US" dirty="0"/>
              <a:t> SEC </a:t>
            </a:r>
            <a:r>
              <a:rPr lang="sr-Latn-RS" dirty="0"/>
              <a:t>i</a:t>
            </a:r>
            <a:r>
              <a:rPr lang="sr-Latn-RS" dirty="0" smtClean="0"/>
              <a:t>dentifikatori kompanija</a:t>
            </a:r>
            <a:r>
              <a:rPr lang="en-US" dirty="0" smtClean="0"/>
              <a:t>: </a:t>
            </a:r>
            <a:r>
              <a:rPr lang="en-US" dirty="0"/>
              <a:t>661 </a:t>
            </a:r>
            <a:r>
              <a:rPr lang="en-US" dirty="0" smtClean="0"/>
              <a:t>link</a:t>
            </a:r>
            <a:r>
              <a:rPr lang="sr-Latn-RS" dirty="0" smtClean="0"/>
              <a:t>ova</a:t>
            </a:r>
            <a:endParaRPr lang="en-US" dirty="0"/>
          </a:p>
          <a:p>
            <a:pPr lvl="2" fontAlgn="base"/>
            <a:r>
              <a:rPr lang="en-US" dirty="0" err="1"/>
              <a:t>RDFAbout</a:t>
            </a:r>
            <a:r>
              <a:rPr lang="en-US" dirty="0"/>
              <a:t> </a:t>
            </a:r>
            <a:r>
              <a:rPr lang="sr-Latn-RS" dirty="0" smtClean="0"/>
              <a:t>o državama i opštinama</a:t>
            </a:r>
            <a:r>
              <a:rPr lang="en-US" dirty="0" smtClean="0"/>
              <a:t>: </a:t>
            </a:r>
            <a:r>
              <a:rPr lang="en-US" dirty="0"/>
              <a:t>71 </a:t>
            </a:r>
            <a:r>
              <a:rPr lang="en-US" dirty="0" smtClean="0"/>
              <a:t>link</a:t>
            </a:r>
            <a:endParaRPr lang="en-US" dirty="0"/>
          </a:p>
          <a:p>
            <a:pPr lvl="2" fontAlgn="base"/>
            <a:r>
              <a:rPr lang="en-US" dirty="0"/>
              <a:t>FOAF: 44 </a:t>
            </a:r>
            <a:r>
              <a:rPr lang="en-US" dirty="0" smtClean="0"/>
              <a:t>link</a:t>
            </a:r>
            <a:r>
              <a:rPr lang="sr-Latn-RS" dirty="0" smtClean="0"/>
              <a:t>ova</a:t>
            </a:r>
            <a:endParaRPr lang="en-US" dirty="0"/>
          </a:p>
          <a:p>
            <a:pPr lvl="1" fontAlgn="base"/>
            <a:r>
              <a:rPr lang="sr-Latn-RS" dirty="0" smtClean="0"/>
              <a:t>Engleski stringovi </a:t>
            </a:r>
            <a:r>
              <a:rPr lang="en-US" dirty="0" smtClean="0"/>
              <a:t>(</a:t>
            </a:r>
            <a:r>
              <a:rPr lang="sr-Latn-RS" dirty="0" smtClean="0"/>
              <a:t>kanonički i alternativni</a:t>
            </a:r>
            <a:r>
              <a:rPr lang="en-US" dirty="0" smtClean="0"/>
              <a:t>) </a:t>
            </a:r>
            <a:r>
              <a:rPr lang="sr-Latn-RS" dirty="0" smtClean="0"/>
              <a:t>odgovarajući koncptnim termovima za pomož u pretrazi i prikazivanju</a:t>
            </a:r>
            <a:r>
              <a:rPr lang="en-US" dirty="0" smtClean="0"/>
              <a:t>.</a:t>
            </a:r>
            <a:endParaRPr lang="en-US" dirty="0"/>
          </a:p>
          <a:p>
            <a:pPr fontAlgn="base"/>
            <a:r>
              <a:rPr lang="sr-Latn-RS" dirty="0" smtClean="0"/>
              <a:t>J</a:t>
            </a:r>
            <a:r>
              <a:rPr lang="en-US" dirty="0" err="1" smtClean="0"/>
              <a:t>ava-ba</a:t>
            </a:r>
            <a:r>
              <a:rPr lang="sr-Latn-RS" dirty="0" smtClean="0"/>
              <a:t>zirane</a:t>
            </a:r>
            <a:r>
              <a:rPr lang="en-US" dirty="0" smtClean="0"/>
              <a:t> </a:t>
            </a:r>
            <a:r>
              <a:rPr lang="en-US" dirty="0" err="1"/>
              <a:t>Cyc</a:t>
            </a:r>
            <a:r>
              <a:rPr lang="en-US" dirty="0"/>
              <a:t> Inference Engine </a:t>
            </a:r>
            <a:r>
              <a:rPr lang="sr-Latn-RS" dirty="0" smtClean="0"/>
              <a:t>i </a:t>
            </a:r>
            <a:r>
              <a:rPr lang="en-US" dirty="0" err="1" smtClean="0"/>
              <a:t>Cyc</a:t>
            </a:r>
            <a:r>
              <a:rPr lang="en-US" dirty="0" smtClean="0"/>
              <a:t> </a:t>
            </a:r>
            <a:r>
              <a:rPr lang="en-US" dirty="0"/>
              <a:t>Knowledge Base Browser</a:t>
            </a:r>
          </a:p>
          <a:p>
            <a:pPr fontAlgn="base"/>
            <a:r>
              <a:rPr lang="sr-Latn-RS" dirty="0" smtClean="0"/>
              <a:t>Dokumentaciju i materijal za učenje</a:t>
            </a:r>
            <a:r>
              <a:rPr lang="en-US" dirty="0" smtClean="0"/>
              <a:t>.</a:t>
            </a:r>
            <a:endParaRPr lang="en-US" dirty="0"/>
          </a:p>
          <a:p>
            <a:pPr fontAlgn="base"/>
            <a:r>
              <a:rPr lang="sr-Latn-RS" dirty="0" smtClean="0"/>
              <a:t>Specifikaciju jezika </a:t>
            </a:r>
            <a:r>
              <a:rPr lang="en-US" dirty="0" err="1" smtClean="0"/>
              <a:t>CycL</a:t>
            </a:r>
            <a:r>
              <a:rPr lang="sr-Latn-RS" dirty="0"/>
              <a:t> </a:t>
            </a:r>
            <a:r>
              <a:rPr lang="sr-Latn-RS" dirty="0" smtClean="0"/>
              <a:t>u kome su </a:t>
            </a:r>
            <a:r>
              <a:rPr lang="en-US" dirty="0" err="1" smtClean="0"/>
              <a:t>Cyc</a:t>
            </a:r>
            <a:r>
              <a:rPr lang="en-US" dirty="0" smtClean="0"/>
              <a:t> </a:t>
            </a:r>
            <a:r>
              <a:rPr lang="sr-Latn-RS" dirty="0" smtClean="0"/>
              <a:t>i</a:t>
            </a:r>
            <a:r>
              <a:rPr lang="en-US" dirty="0" smtClean="0"/>
              <a:t> </a:t>
            </a:r>
            <a:r>
              <a:rPr lang="en-US" dirty="0" err="1" smtClean="0"/>
              <a:t>OpenCyc</a:t>
            </a:r>
            <a:r>
              <a:rPr lang="sr-Latn-RS" dirty="0" smtClean="0"/>
              <a:t> napisani</a:t>
            </a:r>
            <a:r>
              <a:rPr lang="en-US" dirty="0" smtClean="0"/>
              <a:t>.</a:t>
            </a:r>
            <a:endParaRPr lang="en-US" dirty="0"/>
          </a:p>
          <a:p>
            <a:pPr fontAlgn="base"/>
            <a:r>
              <a:rPr lang="sr-Latn-RS" dirty="0" smtClean="0"/>
              <a:t>Specifikaciju</a:t>
            </a:r>
            <a:r>
              <a:rPr lang="en-US" dirty="0" smtClean="0"/>
              <a:t> </a:t>
            </a:r>
            <a:r>
              <a:rPr lang="en-US" dirty="0" err="1"/>
              <a:t>Cyc</a:t>
            </a:r>
            <a:r>
              <a:rPr lang="en-US" dirty="0"/>
              <a:t> API </a:t>
            </a:r>
            <a:r>
              <a:rPr lang="sr-Latn-RS" dirty="0" smtClean="0"/>
              <a:t>za razvoj aplikacija</a:t>
            </a:r>
            <a:r>
              <a:rPr lang="en-US" dirty="0" smtClean="0"/>
              <a:t>.</a:t>
            </a:r>
            <a:endParaRPr lang="en-US" dirty="0"/>
          </a:p>
          <a:p>
            <a:endParaRPr lang="en-US" dirty="0"/>
          </a:p>
        </p:txBody>
      </p:sp>
    </p:spTree>
    <p:extLst>
      <p:ext uri="{BB962C8B-B14F-4D97-AF65-F5344CB8AC3E}">
        <p14:creationId xmlns:p14="http://schemas.microsoft.com/office/powerpoint/2010/main" val="53454004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lstStyle/>
          <a:p>
            <a:pPr indent="0" eaLnBrk="1" hangingPunct="1">
              <a:defRPr/>
            </a:pPr>
            <a:r>
              <a:rPr lang="en-US" dirty="0" smtClean="0"/>
              <a:t>SUMO</a:t>
            </a:r>
          </a:p>
        </p:txBody>
      </p:sp>
      <p:sp>
        <p:nvSpPr>
          <p:cNvPr id="75781" name="Rectangle 4"/>
          <p:cNvSpPr>
            <a:spLocks noGrp="1" noChangeArrowheads="1"/>
          </p:cNvSpPr>
          <p:nvPr>
            <p:ph type="body" idx="1"/>
          </p:nvPr>
        </p:nvSpPr>
        <p:spPr/>
        <p:txBody>
          <a:bodyPr rIns="130174"/>
          <a:lstStyle/>
          <a:p>
            <a:pPr marL="381000" indent="-342900" eaLnBrk="1" hangingPunct="1">
              <a:lnSpc>
                <a:spcPct val="90000"/>
              </a:lnSpc>
            </a:pPr>
            <a:r>
              <a:rPr lang="sr-Latn-RS" dirty="0" smtClean="0">
                <a:latin typeface="Calibri" pitchFamily="34" charset="0"/>
                <a:cs typeface="Calibri" pitchFamily="34" charset="0"/>
                <a:sym typeface="Times New Roman" pitchFamily="18" charset="0"/>
              </a:rPr>
              <a:t>Skraćenica za </a:t>
            </a:r>
            <a:r>
              <a:rPr lang="en-US" dirty="0" smtClean="0">
                <a:latin typeface="Calibri" pitchFamily="34" charset="0"/>
                <a:cs typeface="Calibri" pitchFamily="34" charset="0"/>
                <a:sym typeface="Times New Roman" pitchFamily="18" charset="0"/>
              </a:rPr>
              <a:t>“Suggested Upper Merged Ontology”</a:t>
            </a:r>
            <a:endParaRPr lang="en-US" dirty="0" smtClean="0">
              <a:latin typeface="Calibri" pitchFamily="34" charset="0"/>
              <a:ea typeface="ヒラギノ明朝 ProN W3" charset="0"/>
              <a:cs typeface="Calibri" pitchFamily="34" charset="0"/>
              <a:sym typeface="Times New Roman" pitchFamily="18" charset="0"/>
            </a:endParaRPr>
          </a:p>
          <a:p>
            <a:pPr marL="381000" indent="-342900" eaLnBrk="1" hangingPunct="1">
              <a:lnSpc>
                <a:spcPct val="90000"/>
              </a:lnSpc>
            </a:pPr>
            <a:r>
              <a:rPr lang="en-US" dirty="0" smtClean="0">
                <a:latin typeface="Calibri" pitchFamily="34" charset="0"/>
                <a:cs typeface="Calibri" pitchFamily="34" charset="0"/>
                <a:sym typeface="Times New Roman" pitchFamily="18" charset="0"/>
              </a:rPr>
              <a:t>Niles, Ian, and Adam Pease, Towards a Standard Upper Ontology, 2001</a:t>
            </a:r>
            <a:endParaRPr lang="en-US" dirty="0" smtClean="0">
              <a:latin typeface="Calibri" pitchFamily="34" charset="0"/>
              <a:ea typeface="ヒラギノ明朝 ProN W3" charset="0"/>
              <a:cs typeface="Calibri" pitchFamily="34" charset="0"/>
              <a:sym typeface="Times New Roman" pitchFamily="18" charset="0"/>
            </a:endParaRPr>
          </a:p>
          <a:p>
            <a:pPr marL="381000" indent="-342900" eaLnBrk="1" hangingPunct="1">
              <a:lnSpc>
                <a:spcPct val="90000"/>
              </a:lnSpc>
            </a:pPr>
            <a:r>
              <a:rPr lang="en-US" dirty="0" smtClean="0">
                <a:latin typeface="Calibri" pitchFamily="34" charset="0"/>
                <a:cs typeface="Calibri" pitchFamily="34" charset="0"/>
                <a:sym typeface="Times New Roman" pitchFamily="18" charset="0"/>
              </a:rPr>
              <a:t>Standard Upper Ontology Working Group (SUO WG), Cumulative Resolutions, 2003, http://suo.ieee.org/SUO/resolutions.html</a:t>
            </a:r>
            <a:endParaRPr lang="en-US" dirty="0" smtClean="0">
              <a:latin typeface="Calibri" pitchFamily="34" charset="0"/>
              <a:ea typeface="ヒラギノ明朝 ProN W3" charset="0"/>
              <a:cs typeface="Calibri" pitchFamily="34" charset="0"/>
              <a:sym typeface="Times New Roman" pitchFamily="18" charset="0"/>
            </a:endParaRPr>
          </a:p>
        </p:txBody>
      </p:sp>
    </p:spTree>
    <p:extLst>
      <p:ext uri="{BB962C8B-B14F-4D97-AF65-F5344CB8AC3E}">
        <p14:creationId xmlns:p14="http://schemas.microsoft.com/office/powerpoint/2010/main" val="2978231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SUMO</a:t>
            </a:r>
            <a:r>
              <a:rPr lang="sr-Latn-RS" dirty="0"/>
              <a:t> (http://www.adampease.org/OP</a:t>
            </a:r>
            <a:r>
              <a:rPr lang="sr-Latn-RS" dirty="0" smtClean="0"/>
              <a:t>/)</a:t>
            </a:r>
            <a:endParaRPr lang="en-US" dirty="0"/>
          </a:p>
        </p:txBody>
      </p:sp>
      <p:sp>
        <p:nvSpPr>
          <p:cNvPr id="3" name="Content Placeholder 2"/>
          <p:cNvSpPr>
            <a:spLocks noGrp="1"/>
          </p:cNvSpPr>
          <p:nvPr>
            <p:ph idx="1"/>
          </p:nvPr>
        </p:nvSpPr>
        <p:spPr>
          <a:xfrm>
            <a:off x="457200" y="1600200"/>
            <a:ext cx="8229600" cy="4876800"/>
          </a:xfrm>
        </p:spPr>
        <p:txBody>
          <a:bodyPr>
            <a:normAutofit fontScale="70000" lnSpcReduction="20000"/>
          </a:bodyPr>
          <a:lstStyle/>
          <a:p>
            <a:r>
              <a:rPr lang="en-US" dirty="0" smtClean="0"/>
              <a:t>SUMO</a:t>
            </a:r>
            <a:r>
              <a:rPr lang="sr-Latn-RS" dirty="0"/>
              <a:t> </a:t>
            </a:r>
            <a:r>
              <a:rPr lang="sr-Latn-RS" dirty="0" smtClean="0"/>
              <a:t>i prateće domenske ontologije predstavljaju najveću postojeću formalnu javno dostupnu ontotlogiju današnjice</a:t>
            </a:r>
            <a:r>
              <a:rPr lang="en-US" dirty="0" smtClean="0"/>
              <a:t> </a:t>
            </a:r>
            <a:endParaRPr lang="sr-Latn-RS" dirty="0" smtClean="0"/>
          </a:p>
          <a:p>
            <a:r>
              <a:rPr lang="en-US" dirty="0" smtClean="0"/>
              <a:t>SUMO </a:t>
            </a:r>
            <a:r>
              <a:rPr lang="sr-Latn-RS" dirty="0" smtClean="0"/>
              <a:t>je napisana u jeziku </a:t>
            </a:r>
            <a:r>
              <a:rPr lang="en-US" dirty="0" smtClean="0"/>
              <a:t>SUO-KIF. </a:t>
            </a:r>
            <a:endParaRPr lang="sr-Latn-RS" dirty="0" smtClean="0"/>
          </a:p>
          <a:p>
            <a:r>
              <a:rPr lang="en-US" dirty="0" smtClean="0"/>
              <a:t>SUMO </a:t>
            </a:r>
            <a:r>
              <a:rPr lang="sr-Latn-RS" dirty="0" smtClean="0"/>
              <a:t>je vlasništvo</a:t>
            </a:r>
            <a:r>
              <a:rPr lang="en-US" dirty="0" smtClean="0"/>
              <a:t> IEEE</a:t>
            </a:r>
            <a:r>
              <a:rPr lang="sr-Latn-RS" dirty="0" smtClean="0"/>
              <a:t> i besplatna je</a:t>
            </a:r>
            <a:r>
              <a:rPr lang="en-US" dirty="0" smtClean="0"/>
              <a:t>.</a:t>
            </a:r>
            <a:endParaRPr lang="sr-Latn-RS" dirty="0" smtClean="0"/>
          </a:p>
          <a:p>
            <a:r>
              <a:rPr lang="sr-Latn-RS" dirty="0" smtClean="0"/>
              <a:t>Ima</a:t>
            </a:r>
            <a:r>
              <a:rPr lang="en-US" dirty="0" smtClean="0"/>
              <a:t> </a:t>
            </a:r>
            <a:r>
              <a:rPr lang="en-US" dirty="0"/>
              <a:t>~25,000 </a:t>
            </a:r>
            <a:r>
              <a:rPr lang="en-US" dirty="0" smtClean="0"/>
              <a:t>term</a:t>
            </a:r>
            <a:r>
              <a:rPr lang="sr-Latn-RS" dirty="0" smtClean="0"/>
              <a:t>ina</a:t>
            </a:r>
            <a:r>
              <a:rPr lang="en-US" dirty="0" smtClean="0"/>
              <a:t> </a:t>
            </a:r>
            <a:r>
              <a:rPr lang="sr-Latn-RS" dirty="0" smtClean="0"/>
              <a:t>i</a:t>
            </a:r>
            <a:r>
              <a:rPr lang="en-US" dirty="0" smtClean="0"/>
              <a:t> </a:t>
            </a:r>
            <a:r>
              <a:rPr lang="en-US" dirty="0"/>
              <a:t>~80,000 </a:t>
            </a:r>
            <a:r>
              <a:rPr lang="sr-Latn-RS" dirty="0" smtClean="0"/>
              <a:t>aksioma u svim ontologijama</a:t>
            </a:r>
          </a:p>
          <a:p>
            <a:r>
              <a:rPr lang="sr-Latn-RS" dirty="0" smtClean="0"/>
              <a:t>Bogato je aksiomatizovana</a:t>
            </a:r>
            <a:r>
              <a:rPr lang="en-US" dirty="0" smtClean="0"/>
              <a:t>. </a:t>
            </a:r>
            <a:r>
              <a:rPr lang="sr-Latn-RS" dirty="0" smtClean="0"/>
              <a:t>Svi termini su formalno definisani</a:t>
            </a:r>
            <a:r>
              <a:rPr lang="en-US" dirty="0" smtClean="0"/>
              <a:t>. </a:t>
            </a:r>
            <a:r>
              <a:rPr lang="sr-Latn-RS" dirty="0" smtClean="0"/>
              <a:t>Značenja su nezavisna od implementacije zaključivanja. Obezbeđen je sistem zaključivanja i upravljanja ontologijom. Obezbeđen je i sistem za podršku vizualnom editovanju i prikazu ontologija</a:t>
            </a:r>
            <a:r>
              <a:rPr lang="en-US" dirty="0"/>
              <a:t> </a:t>
            </a:r>
            <a:r>
              <a:rPr lang="sr-Latn-RS" dirty="0" smtClean="0"/>
              <a:t>(</a:t>
            </a:r>
            <a:r>
              <a:rPr lang="en-US" dirty="0" smtClean="0">
                <a:hlinkClick r:id="rId2"/>
              </a:rPr>
              <a:t>KSMSA</a:t>
            </a:r>
            <a:r>
              <a:rPr lang="en-US" dirty="0"/>
              <a:t> </a:t>
            </a:r>
            <a:r>
              <a:rPr lang="en-US" dirty="0" smtClean="0"/>
              <a:t>s</a:t>
            </a:r>
            <a:r>
              <a:rPr lang="sr-Latn-RS" dirty="0" smtClean="0"/>
              <a:t>i</a:t>
            </a:r>
            <a:r>
              <a:rPr lang="en-US" dirty="0" smtClean="0"/>
              <a:t>stem</a:t>
            </a:r>
            <a:r>
              <a:rPr lang="sr-Latn-RS" dirty="0"/>
              <a:t>)</a:t>
            </a:r>
            <a:r>
              <a:rPr lang="en-US" dirty="0" smtClean="0"/>
              <a:t>.</a:t>
            </a:r>
            <a:endParaRPr lang="en-US" dirty="0"/>
          </a:p>
          <a:p>
            <a:r>
              <a:rPr lang="en-US" dirty="0"/>
              <a:t>SUMO </a:t>
            </a:r>
            <a:r>
              <a:rPr lang="sr-Latn-RS" dirty="0"/>
              <a:t> je jedina formalna ontologija koja je potpuno mapirana na </a:t>
            </a:r>
            <a:r>
              <a:rPr lang="en-US" dirty="0"/>
              <a:t> </a:t>
            </a:r>
            <a:r>
              <a:rPr lang="en-US" dirty="0" err="1"/>
              <a:t>WordNet</a:t>
            </a:r>
            <a:r>
              <a:rPr lang="en-US" dirty="0"/>
              <a:t> </a:t>
            </a:r>
            <a:r>
              <a:rPr lang="sr-Latn-RS" dirty="0"/>
              <a:t>leksikon</a:t>
            </a:r>
            <a:r>
              <a:rPr lang="en-US" dirty="0"/>
              <a:t>. </a:t>
            </a:r>
            <a:endParaRPr lang="sr-Latn-RS" dirty="0"/>
          </a:p>
          <a:p>
            <a:r>
              <a:rPr lang="sr-Latn-RS" dirty="0" smtClean="0"/>
              <a:t>Koristi </a:t>
            </a:r>
            <a:r>
              <a:rPr lang="sr-Latn-RS" dirty="0"/>
              <a:t>se za istraživanja i aplikacije u pretragama, lingvistici i rezonovanju</a:t>
            </a:r>
          </a:p>
          <a:p>
            <a:r>
              <a:rPr lang="en-US" dirty="0" smtClean="0"/>
              <a:t>Adam </a:t>
            </a:r>
            <a:r>
              <a:rPr lang="en-US" dirty="0"/>
              <a:t>Pease </a:t>
            </a:r>
            <a:r>
              <a:rPr lang="sr-Latn-RS" dirty="0" smtClean="0"/>
              <a:t>je tehnički urednik</a:t>
            </a:r>
            <a:r>
              <a:rPr lang="en-US" dirty="0" smtClean="0"/>
              <a:t> </a:t>
            </a:r>
            <a:r>
              <a:rPr lang="en-US" dirty="0"/>
              <a:t>SUMO.</a:t>
            </a:r>
          </a:p>
        </p:txBody>
      </p:sp>
    </p:spTree>
    <p:extLst>
      <p:ext uri="{BB962C8B-B14F-4D97-AF65-F5344CB8AC3E}">
        <p14:creationId xmlns:p14="http://schemas.microsoft.com/office/powerpoint/2010/main" val="1322700809"/>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lstStyle/>
          <a:p>
            <a:pPr>
              <a:defRPr/>
            </a:pPr>
            <a:r>
              <a:rPr lang="en-US" dirty="0" err="1"/>
              <a:t>WordNet</a:t>
            </a:r>
            <a:r>
              <a:rPr lang="en-US" dirty="0"/>
              <a:t>®</a:t>
            </a:r>
            <a:endParaRPr lang="en-US" dirty="0" smtClean="0"/>
          </a:p>
        </p:txBody>
      </p:sp>
      <p:sp>
        <p:nvSpPr>
          <p:cNvPr id="76805" name="Rectangle 4"/>
          <p:cNvSpPr>
            <a:spLocks noGrp="1" noChangeArrowheads="1"/>
          </p:cNvSpPr>
          <p:nvPr>
            <p:ph type="body" idx="1"/>
          </p:nvPr>
        </p:nvSpPr>
        <p:spPr/>
        <p:txBody>
          <a:bodyPr rIns="130174">
            <a:normAutofit/>
          </a:bodyPr>
          <a:lstStyle/>
          <a:p>
            <a:pPr eaLnBrk="1" hangingPunct="1"/>
            <a:r>
              <a:rPr lang="sr-Latn-RS" dirty="0" smtClean="0">
                <a:cs typeface="Times New Roman" pitchFamily="18" charset="0"/>
                <a:sym typeface="Times New Roman" pitchFamily="18" charset="0"/>
              </a:rPr>
              <a:t>Onlajn leksički referentni sistem</a:t>
            </a:r>
            <a:r>
              <a:rPr lang="en-US" dirty="0" smtClean="0">
                <a:cs typeface="Times New Roman" pitchFamily="18" charset="0"/>
                <a:sym typeface="Times New Roman" pitchFamily="18" charset="0"/>
              </a:rPr>
              <a:t> </a:t>
            </a:r>
            <a:endParaRPr lang="en-US" dirty="0" smtClean="0">
              <a:ea typeface="ヒラギノ明朝 ProN W3" charset="0"/>
              <a:cs typeface="ヒラギノ明朝 ProN W3" charset="0"/>
              <a:sym typeface="Times New Roman" pitchFamily="18" charset="0"/>
            </a:endParaRPr>
          </a:p>
          <a:p>
            <a:pPr marL="723900" lvl="1" eaLnBrk="1" hangingPunct="1"/>
            <a:r>
              <a:rPr lang="sr-Latn-RS" dirty="0" smtClean="0">
                <a:cs typeface="Times New Roman" pitchFamily="18" charset="0"/>
                <a:sym typeface="Times New Roman" pitchFamily="18" charset="0"/>
              </a:rPr>
              <a:t>Dizajn je inspirisan psiholingvističkim teorijama ljudske leksičke memorije</a:t>
            </a:r>
            <a:endParaRPr lang="en-US" dirty="0" smtClean="0">
              <a:ea typeface="ヒラギノ明朝 ProN W3" charset="0"/>
              <a:cs typeface="ヒラギノ明朝 ProN W3" charset="0"/>
              <a:sym typeface="Times New Roman" pitchFamily="18" charset="0"/>
            </a:endParaRPr>
          </a:p>
          <a:p>
            <a:pPr eaLnBrk="1" hangingPunct="1"/>
            <a:r>
              <a:rPr lang="sr-Latn-RS" dirty="0" smtClean="0">
                <a:cs typeface="Times New Roman" pitchFamily="18" charset="0"/>
                <a:sym typeface="Times New Roman" pitchFamily="18" charset="0"/>
              </a:rPr>
              <a:t>Imenice, glagoli, prilozi i predlozi e</a:t>
            </a:r>
            <a:r>
              <a:rPr lang="en-US" dirty="0" err="1" smtClean="0">
                <a:cs typeface="Times New Roman" pitchFamily="18" charset="0"/>
                <a:sym typeface="Times New Roman" pitchFamily="18" charset="0"/>
              </a:rPr>
              <a:t>ngl</a:t>
            </a:r>
            <a:r>
              <a:rPr lang="sr-Latn-RS" dirty="0" smtClean="0">
                <a:cs typeface="Times New Roman" pitchFamily="18" charset="0"/>
                <a:sym typeface="Times New Roman" pitchFamily="18" charset="0"/>
              </a:rPr>
              <a:t>eskog jezika</a:t>
            </a:r>
            <a:endParaRPr lang="en-US" dirty="0" smtClean="0">
              <a:ea typeface="ヒラギノ明朝 ProN W3" charset="0"/>
              <a:cs typeface="ヒラギノ明朝 ProN W3" charset="0"/>
              <a:sym typeface="Times New Roman" pitchFamily="18" charset="0"/>
            </a:endParaRPr>
          </a:p>
          <a:p>
            <a:pPr marL="723900" lvl="1" eaLnBrk="1" hangingPunct="1"/>
            <a:r>
              <a:rPr lang="sr-Latn-RS" dirty="0" smtClean="0">
                <a:cs typeface="Times New Roman" pitchFamily="18" charset="0"/>
                <a:sym typeface="Times New Roman" pitchFamily="18" charset="0"/>
              </a:rPr>
              <a:t>Organizovani u skupove sinonima koji predstavljaju pojedinačne leksičke koncepte</a:t>
            </a:r>
            <a:endParaRPr lang="en-US" dirty="0" smtClean="0">
              <a:ea typeface="ヒラギノ明朝 ProN W3" charset="0"/>
              <a:cs typeface="ヒラギノ明朝 ProN W3" charset="0"/>
              <a:sym typeface="Times New Roman" pitchFamily="18" charset="0"/>
            </a:endParaRPr>
          </a:p>
          <a:p>
            <a:pPr eaLnBrk="1" hangingPunct="1"/>
            <a:r>
              <a:rPr lang="sr-Latn-RS" dirty="0" smtClean="0">
                <a:cs typeface="Times New Roman" pitchFamily="18" charset="0"/>
                <a:sym typeface="Times New Roman" pitchFamily="18" charset="0"/>
              </a:rPr>
              <a:t>Radi se i za druge jezike</a:t>
            </a:r>
            <a:endParaRPr lang="en-US" dirty="0" smtClean="0">
              <a:ea typeface="ヒラギノ明朝 ProN W3" charset="0"/>
              <a:cs typeface="ヒラギノ明朝 ProN W3" charset="0"/>
              <a:sym typeface="Times New Roman" pitchFamily="18" charset="0"/>
            </a:endParaRPr>
          </a:p>
        </p:txBody>
      </p:sp>
    </p:spTree>
    <p:extLst>
      <p:ext uri="{BB962C8B-B14F-4D97-AF65-F5344CB8AC3E}">
        <p14:creationId xmlns:p14="http://schemas.microsoft.com/office/powerpoint/2010/main" val="2542475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r>
              <a:rPr lang="en-US" dirty="0" smtClean="0"/>
              <a:t>®</a:t>
            </a:r>
            <a:r>
              <a:rPr lang="sr-Latn-RS" dirty="0" smtClean="0"/>
              <a:t> (1)</a:t>
            </a:r>
            <a:endParaRPr lang="en-US" dirty="0"/>
          </a:p>
        </p:txBody>
      </p:sp>
      <p:sp>
        <p:nvSpPr>
          <p:cNvPr id="3" name="Content Placeholder 2"/>
          <p:cNvSpPr>
            <a:spLocks noGrp="1"/>
          </p:cNvSpPr>
          <p:nvPr>
            <p:ph idx="1"/>
          </p:nvPr>
        </p:nvSpPr>
        <p:spPr/>
        <p:txBody>
          <a:bodyPr>
            <a:normAutofit/>
          </a:bodyPr>
          <a:lstStyle/>
          <a:p>
            <a:r>
              <a:rPr lang="sr-Latn-RS" dirty="0" smtClean="0"/>
              <a:t>Imenice, glagoli, prilozi i predlozi grupisani su u skupove kognitivnih sinonima </a:t>
            </a:r>
            <a:r>
              <a:rPr lang="en-US" dirty="0" smtClean="0"/>
              <a:t>(</a:t>
            </a:r>
            <a:r>
              <a:rPr lang="en-US" dirty="0" err="1"/>
              <a:t>synsets</a:t>
            </a:r>
            <a:r>
              <a:rPr lang="en-US" dirty="0"/>
              <a:t>), </a:t>
            </a:r>
            <a:r>
              <a:rPr lang="sr-Latn-RS" dirty="0" smtClean="0"/>
              <a:t>od kojih svaki izražava različiti koncept</a:t>
            </a:r>
            <a:r>
              <a:rPr lang="en-US" dirty="0" smtClean="0"/>
              <a:t>. </a:t>
            </a:r>
            <a:endParaRPr lang="sr-Latn-RS" dirty="0" smtClean="0"/>
          </a:p>
          <a:p>
            <a:r>
              <a:rPr lang="en-US" dirty="0" err="1" smtClean="0"/>
              <a:t>Synsets</a:t>
            </a:r>
            <a:r>
              <a:rPr lang="en-US" dirty="0" smtClean="0"/>
              <a:t> </a:t>
            </a:r>
            <a:r>
              <a:rPr lang="sr-Latn-RS" dirty="0" smtClean="0"/>
              <a:t>su povezani konceptualno-semantičkim i leksičkim relacijama</a:t>
            </a:r>
            <a:r>
              <a:rPr lang="en-US" dirty="0" smtClean="0"/>
              <a:t>. </a:t>
            </a:r>
            <a:r>
              <a:rPr lang="sr-Latn-RS" dirty="0" smtClean="0"/>
              <a:t>Postoji brauzer za navifiranje po toj mreži</a:t>
            </a:r>
            <a:r>
              <a:rPr lang="en-US" dirty="0" smtClean="0"/>
              <a:t>.</a:t>
            </a:r>
            <a:endParaRPr lang="sr-Latn-RS" dirty="0" smtClean="0"/>
          </a:p>
          <a:p>
            <a:r>
              <a:rPr lang="en-US" dirty="0" err="1" smtClean="0"/>
              <a:t>WordNet</a:t>
            </a:r>
            <a:r>
              <a:rPr lang="en-US" dirty="0" smtClean="0"/>
              <a:t> </a:t>
            </a:r>
            <a:r>
              <a:rPr lang="sr-Latn-RS" dirty="0" smtClean="0"/>
              <a:t>se može besplatno preuzeti i javno je dostupan</a:t>
            </a:r>
            <a:r>
              <a:rPr lang="en-US" dirty="0" smtClean="0"/>
              <a:t>. </a:t>
            </a:r>
            <a:endParaRPr lang="en-US" dirty="0"/>
          </a:p>
        </p:txBody>
      </p:sp>
    </p:spTree>
    <p:extLst>
      <p:ext uri="{BB962C8B-B14F-4D97-AF65-F5344CB8AC3E}">
        <p14:creationId xmlns:p14="http://schemas.microsoft.com/office/powerpoint/2010/main" val="904055424"/>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63A6EC4D-6FD0-4A36-8ED4-F2F0225F543B}" type="slidenum">
              <a:rPr lang="en-US" sz="900" smtClean="0">
                <a:solidFill>
                  <a:srgbClr val="003399"/>
                </a:solidFill>
                <a:latin typeface="Arial" charset="0"/>
                <a:cs typeface="Arial" charset="0"/>
                <a:sym typeface="Arial" charset="0"/>
              </a:rPr>
              <a:pPr eaLnBrk="1" hangingPunct="1"/>
              <a:t>265</a:t>
            </a:fld>
            <a:endParaRPr lang="en-US" sz="900" smtClean="0">
              <a:solidFill>
                <a:srgbClr val="003399"/>
              </a:solidFill>
              <a:latin typeface="Arial" charset="0"/>
              <a:cs typeface="Arial" charset="0"/>
              <a:sym typeface="Arial" charset="0"/>
            </a:endParaRPr>
          </a:p>
        </p:txBody>
      </p:sp>
      <p:sp>
        <p:nvSpPr>
          <p:cNvPr id="77828" name="Rectangle 5"/>
          <p:cNvSpPr>
            <a:spLocks noGrp="1" noChangeArrowheads="1"/>
          </p:cNvSpPr>
          <p:nvPr>
            <p:ph type="title"/>
          </p:nvPr>
        </p:nvSpPr>
        <p:spPr/>
        <p:txBody>
          <a:bodyPr/>
          <a:lstStyle/>
          <a:p>
            <a:pPr eaLnBrk="1" hangingPunct="1"/>
            <a:r>
              <a:rPr lang="en-US" smtClean="0"/>
              <a:t>Lojban</a:t>
            </a:r>
          </a:p>
        </p:txBody>
      </p:sp>
      <p:sp>
        <p:nvSpPr>
          <p:cNvPr id="77829" name="Rectangle 6"/>
          <p:cNvSpPr>
            <a:spLocks noGrp="1" noChangeArrowheads="1"/>
          </p:cNvSpPr>
          <p:nvPr>
            <p:ph type="body" idx="1"/>
          </p:nvPr>
        </p:nvSpPr>
        <p:spPr/>
        <p:txBody>
          <a:bodyPr>
            <a:normAutofit fontScale="92500" lnSpcReduction="10000"/>
          </a:bodyPr>
          <a:lstStyle/>
          <a:p>
            <a:pPr eaLnBrk="1" hangingPunct="1">
              <a:spcBef>
                <a:spcPct val="0"/>
              </a:spcBef>
            </a:pPr>
            <a:r>
              <a:rPr lang="sr-Latn-RS" sz="2100" dirty="0" smtClean="0"/>
              <a:t>Veštački, logički, ljudski jezik izveden iz jezika koji se zove </a:t>
            </a:r>
            <a:r>
              <a:rPr lang="en-US" sz="2100" dirty="0" err="1" smtClean="0"/>
              <a:t>Loglan</a:t>
            </a:r>
            <a:r>
              <a:rPr lang="sr-Latn-RS" sz="2100" dirty="0" smtClean="0"/>
              <a:t> (takođe veštački)</a:t>
            </a:r>
          </a:p>
          <a:p>
            <a:pPr marL="863600" lvl="1" indent="-287338">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en-US" sz="1900" dirty="0"/>
              <a:t>Dr. James Cooke Brown</a:t>
            </a:r>
          </a:p>
          <a:p>
            <a:pPr marL="863600" lvl="1" indent="-287338">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sr-Latn-RS" sz="1900" dirty="0" smtClean="0"/>
              <a:t>Pojavio se u  periodu</a:t>
            </a:r>
            <a:r>
              <a:rPr lang="en-US" sz="1900" dirty="0" smtClean="0"/>
              <a:t> </a:t>
            </a:r>
            <a:r>
              <a:rPr lang="en-US" sz="1900" dirty="0"/>
              <a:t>1955-1960</a:t>
            </a:r>
          </a:p>
          <a:p>
            <a:pPr eaLnBrk="1" hangingPunct="1">
              <a:spcBef>
                <a:spcPts val="1938"/>
              </a:spcBef>
            </a:pPr>
            <a:r>
              <a:rPr lang="sr-Latn-RS" sz="2100" dirty="0" smtClean="0"/>
              <a:t>Korespondencija jedan-na jedan između koncepata i reči</a:t>
            </a:r>
            <a:endParaRPr lang="en-US" sz="2100" dirty="0" smtClean="0"/>
          </a:p>
          <a:p>
            <a:pPr marL="685800" lvl="1" eaLnBrk="1" hangingPunct="1">
              <a:spcBef>
                <a:spcPts val="575"/>
              </a:spcBef>
            </a:pPr>
            <a:r>
              <a:rPr lang="sr-Latn-RS" sz="1900" dirty="0" smtClean="0"/>
              <a:t>Visoka preciznost</a:t>
            </a:r>
            <a:endParaRPr lang="en-US" sz="1900" dirty="0" smtClean="0"/>
          </a:p>
          <a:p>
            <a:pPr eaLnBrk="1" hangingPunct="1">
              <a:spcBef>
                <a:spcPts val="1938"/>
              </a:spcBef>
            </a:pPr>
            <a:r>
              <a:rPr lang="sr-Latn-RS" sz="2100" dirty="0" smtClean="0"/>
              <a:t>Visoka izražajnost</a:t>
            </a:r>
            <a:endParaRPr lang="en-US" sz="2100" dirty="0" smtClean="0"/>
          </a:p>
          <a:p>
            <a:pPr eaLnBrk="1" hangingPunct="1">
              <a:spcBef>
                <a:spcPts val="1938"/>
              </a:spcBef>
            </a:pPr>
            <a:r>
              <a:rPr lang="sr-Latn-RS" sz="2100" dirty="0" smtClean="0"/>
              <a:t>Audio-vizuelno izomorfna priroda</a:t>
            </a:r>
            <a:endParaRPr lang="en-US" sz="2100" dirty="0" smtClean="0"/>
          </a:p>
          <a:p>
            <a:pPr marL="685800" lvl="1" eaLnBrk="1" hangingPunct="1">
              <a:spcBef>
                <a:spcPts val="575"/>
              </a:spcBef>
            </a:pPr>
            <a:r>
              <a:rPr lang="sr-Latn-RS" sz="1900" dirty="0" smtClean="0"/>
              <a:t>Jedan način da se napiše izgovorena rečenica</a:t>
            </a:r>
            <a:endParaRPr lang="en-US" sz="1900" dirty="0" smtClean="0"/>
          </a:p>
          <a:p>
            <a:pPr marL="685800" lvl="1" eaLnBrk="1" hangingPunct="1">
              <a:spcBef>
                <a:spcPts val="575"/>
              </a:spcBef>
            </a:pPr>
            <a:r>
              <a:rPr lang="sr-Latn-RS" sz="1900" dirty="0" smtClean="0"/>
              <a:t>Jedan način da se pročita napisana rečenica</a:t>
            </a:r>
            <a:endParaRPr lang="en-US" sz="1900" dirty="0" smtClean="0"/>
          </a:p>
          <a:p>
            <a:pPr eaLnBrk="1" hangingPunct="1">
              <a:spcBef>
                <a:spcPts val="1938"/>
              </a:spcBef>
            </a:pPr>
            <a:r>
              <a:rPr lang="en-US" sz="2100" dirty="0" smtClean="0"/>
              <a:t>Logical Language Group, Official Baseline Statement, 2005</a:t>
            </a:r>
          </a:p>
          <a:p>
            <a:pPr marL="685800" lvl="1" eaLnBrk="1" hangingPunct="1">
              <a:spcBef>
                <a:spcPts val="575"/>
              </a:spcBef>
            </a:pPr>
            <a:r>
              <a:rPr lang="en-US" sz="1900" dirty="0" smtClean="0"/>
              <a:t>http://www.lojban.org/llg/baseline.html</a:t>
            </a:r>
          </a:p>
        </p:txBody>
      </p:sp>
    </p:spTree>
    <p:extLst>
      <p:ext uri="{BB962C8B-B14F-4D97-AF65-F5344CB8AC3E}">
        <p14:creationId xmlns:p14="http://schemas.microsoft.com/office/powerpoint/2010/main" val="3561503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a:xfrm>
            <a:off x="228600" y="34925"/>
            <a:ext cx="8612188" cy="1412875"/>
          </a:xfrm>
        </p:spPr>
        <p:txBody>
          <a:bodyPr lIns="0" tIns="0" rIns="0" bIns="0"/>
          <a:lstStyle/>
          <a:p>
            <a:pPr marL="0" indent="0"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defRPr/>
            </a:pPr>
            <a:r>
              <a:rPr lang="sr-Latn-RS" dirty="0" smtClean="0"/>
              <a:t>Osnovne karakteristike </a:t>
            </a:r>
            <a:r>
              <a:rPr lang="en-US" dirty="0" err="1" smtClean="0"/>
              <a:t>Lojban</a:t>
            </a:r>
            <a:r>
              <a:rPr lang="sr-Latn-RS" dirty="0" smtClean="0"/>
              <a:t> jezika</a:t>
            </a:r>
            <a:endParaRPr lang="en-US" dirty="0" smtClean="0"/>
          </a:p>
        </p:txBody>
      </p:sp>
      <p:sp>
        <p:nvSpPr>
          <p:cNvPr id="79877" name="Rectangle 4"/>
          <p:cNvSpPr>
            <a:spLocks noGrp="1" noChangeArrowheads="1"/>
          </p:cNvSpPr>
          <p:nvPr>
            <p:ph type="body" idx="1"/>
          </p:nvPr>
        </p:nvSpPr>
        <p:spPr>
          <a:xfrm>
            <a:off x="228600" y="1447800"/>
            <a:ext cx="4313238" cy="5410200"/>
          </a:xfrm>
        </p:spPr>
        <p:txBody>
          <a:bodyPr lIns="0" tIns="0" rIns="0" bIns="0"/>
          <a:lstStyle/>
          <a:p>
            <a:pPr marL="431800" indent="-323850" eaLnBrk="1" hangingPunct="1">
              <a:tabLst>
                <a:tab pos="723900" algn="l"/>
                <a:tab pos="1447800" algn="l"/>
                <a:tab pos="2171700" algn="l"/>
                <a:tab pos="2895600" algn="l"/>
                <a:tab pos="3619500" algn="l"/>
                <a:tab pos="3657600" algn="l"/>
              </a:tabLst>
            </a:pPr>
            <a:r>
              <a:rPr lang="sr-Latn-RS" dirty="0" smtClean="0"/>
              <a:t>Upotrebljiv za ljude i računare</a:t>
            </a:r>
            <a:endParaRPr lang="en-US" dirty="0" smtClean="0"/>
          </a:p>
          <a:p>
            <a:pPr marL="431800" indent="-323850" eaLnBrk="1" hangingPunct="1">
              <a:tabLst>
                <a:tab pos="723900" algn="l"/>
                <a:tab pos="1447800" algn="l"/>
                <a:tab pos="2171700" algn="l"/>
                <a:tab pos="2895600" algn="l"/>
                <a:tab pos="3619500" algn="l"/>
                <a:tab pos="3657600" algn="l"/>
              </a:tabLst>
            </a:pPr>
            <a:r>
              <a:rPr lang="sr-Latn-RS" dirty="0" smtClean="0"/>
              <a:t>Kultirološki neutralan</a:t>
            </a:r>
            <a:endParaRPr lang="en-US" dirty="0" smtClean="0"/>
          </a:p>
          <a:p>
            <a:pPr marL="431800" indent="-323850" eaLnBrk="1" hangingPunct="1">
              <a:tabLst>
                <a:tab pos="723900" algn="l"/>
                <a:tab pos="1447800" algn="l"/>
                <a:tab pos="2171700" algn="l"/>
                <a:tab pos="2895600" algn="l"/>
                <a:tab pos="3619500" algn="l"/>
                <a:tab pos="3657600" algn="l"/>
              </a:tabLst>
            </a:pPr>
            <a:r>
              <a:rPr lang="sr-Latn-RS" dirty="0" smtClean="0"/>
              <a:t>Baziran na logici</a:t>
            </a:r>
            <a:endParaRPr lang="en-US" dirty="0" smtClean="0"/>
          </a:p>
          <a:p>
            <a:pPr marL="431800" indent="-323850" eaLnBrk="1" hangingPunct="1">
              <a:tabLst>
                <a:tab pos="723900" algn="l"/>
                <a:tab pos="1447800" algn="l"/>
                <a:tab pos="2171700" algn="l"/>
                <a:tab pos="2895600" algn="l"/>
                <a:tab pos="3619500" algn="l"/>
                <a:tab pos="3657600" algn="l"/>
              </a:tabLst>
            </a:pPr>
            <a:r>
              <a:rPr lang="sr-Latn-RS" dirty="0" smtClean="0"/>
              <a:t>Nedvosmislen ali fleksibilan</a:t>
            </a:r>
            <a:endParaRPr lang="en-US" dirty="0" smtClean="0"/>
          </a:p>
          <a:p>
            <a:pPr marL="431800" indent="-323850" eaLnBrk="1" hangingPunct="1">
              <a:tabLst>
                <a:tab pos="723900" algn="l"/>
                <a:tab pos="1447800" algn="l"/>
                <a:tab pos="2171700" algn="l"/>
                <a:tab pos="2895600" algn="l"/>
                <a:tab pos="3619500" algn="l"/>
                <a:tab pos="3657600" algn="l"/>
              </a:tabLst>
            </a:pPr>
            <a:r>
              <a:rPr lang="sr-Latn-RS" dirty="0" smtClean="0"/>
              <a:t>Fonetsko pisanje</a:t>
            </a:r>
            <a:endParaRPr lang="en-US" dirty="0" smtClean="0"/>
          </a:p>
        </p:txBody>
      </p:sp>
      <p:sp>
        <p:nvSpPr>
          <p:cNvPr id="79878" name="Rectangle 5"/>
          <p:cNvSpPr>
            <a:spLocks/>
          </p:cNvSpPr>
          <p:nvPr/>
        </p:nvSpPr>
        <p:spPr bwMode="auto">
          <a:xfrm>
            <a:off x="4757738" y="1447800"/>
            <a:ext cx="43307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65150" indent="-457200">
              <a:spcBef>
                <a:spcPts val="638"/>
              </a:spcBef>
              <a:buSzPct val="100000"/>
              <a:buFont typeface="Arial" pitchFamily="34" charset="0"/>
              <a:buChar char="•"/>
              <a:tabLst>
                <a:tab pos="723900" algn="l"/>
                <a:tab pos="1447800" algn="l"/>
                <a:tab pos="2171700" algn="l"/>
                <a:tab pos="2895600" algn="l"/>
                <a:tab pos="3619500" algn="l"/>
                <a:tab pos="3657600" algn="l"/>
              </a:tabLst>
            </a:pPr>
            <a:r>
              <a:rPr lang="sr-Latn-RS" sz="2800" dirty="0" smtClean="0">
                <a:solidFill>
                  <a:schemeClr val="tx1"/>
                </a:solidFill>
                <a:latin typeface="Arial" charset="0"/>
                <a:cs typeface="Arial" charset="0"/>
                <a:sym typeface="Arial" charset="0"/>
              </a:rPr>
              <a:t>Lak za učenje</a:t>
            </a:r>
            <a:endParaRPr lang="en-US" sz="2800" dirty="0">
              <a:solidFill>
                <a:schemeClr val="tx1"/>
              </a:solidFill>
              <a:latin typeface="Arial" charset="0"/>
              <a:cs typeface="Arial" charset="0"/>
              <a:sym typeface="Arial" charset="0"/>
            </a:endParaRPr>
          </a:p>
          <a:p>
            <a:pPr marL="565150" indent="-457200">
              <a:spcBef>
                <a:spcPts val="638"/>
              </a:spcBef>
              <a:buSzPct val="100000"/>
              <a:buFont typeface="Arial" pitchFamily="34" charset="0"/>
              <a:buChar char="•"/>
              <a:tabLst>
                <a:tab pos="723900" algn="l"/>
                <a:tab pos="1447800" algn="l"/>
                <a:tab pos="2171700" algn="l"/>
                <a:tab pos="2895600" algn="l"/>
                <a:tab pos="3619500" algn="l"/>
                <a:tab pos="3657600" algn="l"/>
              </a:tabLst>
            </a:pPr>
            <a:r>
              <a:rPr lang="sr-Latn-RS" sz="2800" dirty="0" smtClean="0">
                <a:solidFill>
                  <a:schemeClr val="tx1"/>
                </a:solidFill>
                <a:latin typeface="Arial" charset="0"/>
                <a:cs typeface="Arial" charset="0"/>
                <a:sym typeface="Arial" charset="0"/>
              </a:rPr>
              <a:t>Veliki rečnik</a:t>
            </a:r>
            <a:endParaRPr lang="en-US" sz="2800" dirty="0">
              <a:solidFill>
                <a:schemeClr val="tx1"/>
              </a:solidFill>
              <a:latin typeface="Arial" charset="0"/>
              <a:cs typeface="Arial" charset="0"/>
              <a:sym typeface="Arial" charset="0"/>
            </a:endParaRPr>
          </a:p>
          <a:p>
            <a:pPr marL="565150" indent="-457200">
              <a:spcBef>
                <a:spcPts val="638"/>
              </a:spcBef>
              <a:buSzPct val="100000"/>
              <a:buFont typeface="Arial" pitchFamily="34" charset="0"/>
              <a:buChar char="•"/>
              <a:tabLst>
                <a:tab pos="723900" algn="l"/>
                <a:tab pos="1447800" algn="l"/>
                <a:tab pos="2171700" algn="l"/>
                <a:tab pos="2895600" algn="l"/>
                <a:tab pos="3619500" algn="l"/>
                <a:tab pos="3657600" algn="l"/>
              </a:tabLst>
            </a:pPr>
            <a:r>
              <a:rPr lang="sr-Latn-RS" sz="2800" dirty="0" smtClean="0">
                <a:solidFill>
                  <a:schemeClr val="tx1"/>
                </a:solidFill>
                <a:latin typeface="Arial" charset="0"/>
                <a:cs typeface="Arial" charset="0"/>
                <a:sym typeface="Arial" charset="0"/>
              </a:rPr>
              <a:t>Nema izuzetaka</a:t>
            </a:r>
            <a:endParaRPr lang="en-US" sz="2800" dirty="0">
              <a:solidFill>
                <a:schemeClr val="tx1"/>
              </a:solidFill>
              <a:latin typeface="Arial" charset="0"/>
              <a:cs typeface="Arial" charset="0"/>
              <a:sym typeface="Arial" charset="0"/>
            </a:endParaRPr>
          </a:p>
          <a:p>
            <a:pPr marL="565150" indent="-457200">
              <a:spcBef>
                <a:spcPts val="638"/>
              </a:spcBef>
              <a:buSzPct val="100000"/>
              <a:buFont typeface="Arial" pitchFamily="34" charset="0"/>
              <a:buChar char="•"/>
              <a:tabLst>
                <a:tab pos="723900" algn="l"/>
                <a:tab pos="1447800" algn="l"/>
                <a:tab pos="2171700" algn="l"/>
                <a:tab pos="2895600" algn="l"/>
                <a:tab pos="3619500" algn="l"/>
                <a:tab pos="3657600" algn="l"/>
              </a:tabLst>
            </a:pPr>
            <a:r>
              <a:rPr lang="sr-Latn-RS" sz="2800" dirty="0" smtClean="0">
                <a:solidFill>
                  <a:schemeClr val="tx1"/>
                </a:solidFill>
                <a:latin typeface="Arial" charset="0"/>
                <a:cs typeface="Arial" charset="0"/>
                <a:sym typeface="Arial" charset="0"/>
              </a:rPr>
              <a:t>Gaji jasno mišljenje</a:t>
            </a:r>
            <a:endParaRPr lang="en-US" sz="2800" dirty="0">
              <a:solidFill>
                <a:schemeClr val="tx1"/>
              </a:solidFill>
              <a:latin typeface="Arial" charset="0"/>
              <a:cs typeface="Arial" charset="0"/>
              <a:sym typeface="Arial" charset="0"/>
            </a:endParaRPr>
          </a:p>
          <a:p>
            <a:pPr marL="565150" indent="-457200">
              <a:spcBef>
                <a:spcPts val="638"/>
              </a:spcBef>
              <a:buSzPct val="100000"/>
              <a:buFont typeface="Arial" pitchFamily="34" charset="0"/>
              <a:buChar char="•"/>
              <a:tabLst>
                <a:tab pos="723900" algn="l"/>
                <a:tab pos="1447800" algn="l"/>
                <a:tab pos="2171700" algn="l"/>
                <a:tab pos="2895600" algn="l"/>
                <a:tab pos="3619500" algn="l"/>
                <a:tab pos="3657600" algn="l"/>
              </a:tabLst>
            </a:pPr>
            <a:r>
              <a:rPr lang="sr-Latn-RS" sz="2800" dirty="0" smtClean="0">
                <a:solidFill>
                  <a:schemeClr val="tx1"/>
                </a:solidFill>
                <a:latin typeface="Arial" charset="0"/>
                <a:cs typeface="Arial" charset="0"/>
                <a:sym typeface="Arial" charset="0"/>
              </a:rPr>
              <a:t>Različitosti korišćenja</a:t>
            </a:r>
            <a:endParaRPr lang="en-US" sz="2800" dirty="0">
              <a:solidFill>
                <a:schemeClr val="tx1"/>
              </a:solidFill>
              <a:latin typeface="Arial" charset="0"/>
              <a:cs typeface="Arial" charset="0"/>
              <a:sym typeface="Arial" charset="0"/>
            </a:endParaRPr>
          </a:p>
          <a:p>
            <a:pPr marL="565150" indent="-457200">
              <a:spcBef>
                <a:spcPts val="638"/>
              </a:spcBef>
              <a:buSzPct val="100000"/>
              <a:buFont typeface="Arial" pitchFamily="34" charset="0"/>
              <a:buChar char="•"/>
              <a:tabLst>
                <a:tab pos="723900" algn="l"/>
                <a:tab pos="1447800" algn="l"/>
                <a:tab pos="2171700" algn="l"/>
                <a:tab pos="2895600" algn="l"/>
                <a:tab pos="3619500" algn="l"/>
                <a:tab pos="3657600" algn="l"/>
              </a:tabLst>
            </a:pPr>
            <a:r>
              <a:rPr lang="sr-Latn-RS" sz="2800" dirty="0" smtClean="0">
                <a:solidFill>
                  <a:schemeClr val="tx1"/>
                </a:solidFill>
                <a:latin typeface="Arial" charset="0"/>
                <a:cs typeface="Arial" charset="0"/>
                <a:sym typeface="Arial" charset="0"/>
              </a:rPr>
              <a:t>Demonstriran na prozi i poeziji</a:t>
            </a:r>
            <a:endParaRPr lang="en-US" sz="2800" dirty="0">
              <a:solidFill>
                <a:schemeClr val="tx1"/>
              </a:solidFill>
              <a:latin typeface="Arial" charset="0"/>
              <a:cs typeface="Arial" charset="0"/>
              <a:sym typeface="Arial" charset="0"/>
            </a:endParaRPr>
          </a:p>
        </p:txBody>
      </p:sp>
      <p:sp>
        <p:nvSpPr>
          <p:cNvPr id="79879" name="Rectangle 6"/>
          <p:cNvSpPr>
            <a:spLocks/>
          </p:cNvSpPr>
          <p:nvPr/>
        </p:nvSpPr>
        <p:spPr bwMode="auto">
          <a:xfrm>
            <a:off x="3429000" y="5562600"/>
            <a:ext cx="18573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dirty="0">
                <a:solidFill>
                  <a:schemeClr val="tx1"/>
                </a:solidFill>
                <a:cs typeface="Times" charset="0"/>
              </a:rPr>
              <a:t>[Brandon </a:t>
            </a:r>
            <a:r>
              <a:rPr lang="en-US" sz="1400" dirty="0" err="1">
                <a:solidFill>
                  <a:schemeClr val="tx1"/>
                </a:solidFill>
                <a:cs typeface="Times" charset="0"/>
              </a:rPr>
              <a:t>Wirick</a:t>
            </a:r>
            <a:r>
              <a:rPr lang="en-US" sz="1400" dirty="0">
                <a:solidFill>
                  <a:schemeClr val="tx1"/>
                </a:solidFill>
                <a:cs typeface="Times" charset="0"/>
              </a:rPr>
              <a:t>, 2005]</a:t>
            </a:r>
          </a:p>
        </p:txBody>
      </p:sp>
    </p:spTree>
    <p:extLst>
      <p:ext uri="{BB962C8B-B14F-4D97-AF65-F5344CB8AC3E}">
        <p14:creationId xmlns:p14="http://schemas.microsoft.com/office/powerpoint/2010/main" val="3921901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a:xfrm>
            <a:off x="228600" y="34925"/>
            <a:ext cx="8612188" cy="1412875"/>
          </a:xfrm>
        </p:spPr>
        <p:txBody>
          <a:bodyPr lIns="0" tIns="0" rIns="0" bIns="0"/>
          <a:lstStyle/>
          <a:p>
            <a:pPr marL="0" indent="0"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defRPr/>
            </a:pPr>
            <a:r>
              <a:rPr lang="en-US" dirty="0" err="1" smtClean="0"/>
              <a:t>Lojban</a:t>
            </a:r>
            <a:r>
              <a:rPr lang="en-US" dirty="0" smtClean="0"/>
              <a:t> </a:t>
            </a:r>
            <a:r>
              <a:rPr lang="sr-Latn-RS" dirty="0" smtClean="0"/>
              <a:t>na jedan pogled</a:t>
            </a:r>
            <a:endParaRPr lang="en-US" dirty="0" smtClean="0"/>
          </a:p>
        </p:txBody>
      </p:sp>
      <p:sp>
        <p:nvSpPr>
          <p:cNvPr id="80901" name="Rectangle 4"/>
          <p:cNvSpPr>
            <a:spLocks noGrp="1" noChangeArrowheads="1"/>
          </p:cNvSpPr>
          <p:nvPr>
            <p:ph type="body" idx="1"/>
          </p:nvPr>
        </p:nvSpPr>
        <p:spPr>
          <a:xfrm>
            <a:off x="228600" y="1447800"/>
            <a:ext cx="8840788" cy="5410200"/>
          </a:xfrm>
        </p:spPr>
        <p:txBody>
          <a:bodyPr lIns="0" tIns="0" rIns="0" bIns="0"/>
          <a:lstStyle/>
          <a:p>
            <a:pPr marL="431800" indent="-323850" eaLnBrk="1" hangingPunct="1">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sr-Latn-RS" dirty="0" smtClean="0">
                <a:latin typeface="Arial Bold Italic" charset="0"/>
                <a:cs typeface="Arial Bold Italic" charset="0"/>
                <a:sym typeface="Arial Bold Italic" charset="0"/>
              </a:rPr>
              <a:t>Primer rečenice na engleskom</a:t>
            </a:r>
            <a:r>
              <a:rPr lang="en-US" dirty="0" smtClean="0">
                <a:latin typeface="Arial Bold Italic" charset="0"/>
                <a:cs typeface="Arial Bold Italic" charset="0"/>
                <a:sym typeface="Arial Bold Italic" charset="0"/>
              </a:rPr>
              <a:t>: “Wild dogs bite.”</a:t>
            </a:r>
            <a:endParaRPr lang="en-US" dirty="0" smtClean="0">
              <a:latin typeface="Arial Bold Italic" charset="0"/>
              <a:ea typeface="ヒラギノ角ゴ ProN W6" charset="0"/>
              <a:cs typeface="ヒラギノ角ゴ ProN W6" charset="0"/>
              <a:sym typeface="Arial Bold Italic" charset="0"/>
            </a:endParaRPr>
          </a:p>
          <a:p>
            <a:pPr marL="431800" indent="-323850" eaLnBrk="1" hangingPunct="1">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sr-Latn-RS" dirty="0" smtClean="0">
                <a:latin typeface="Arial Bold Italic" charset="0"/>
                <a:cs typeface="Arial Bold Italic" charset="0"/>
                <a:sym typeface="Arial Bold Italic" charset="0"/>
              </a:rPr>
              <a:t>Prevod u </a:t>
            </a:r>
            <a:r>
              <a:rPr lang="en-US" dirty="0" err="1" smtClean="0">
                <a:latin typeface="Arial Bold Italic" charset="0"/>
                <a:cs typeface="Arial Bold Italic" charset="0"/>
                <a:sym typeface="Arial Bold Italic" charset="0"/>
              </a:rPr>
              <a:t>Lojban</a:t>
            </a:r>
            <a:r>
              <a:rPr lang="en-US" dirty="0" smtClean="0">
                <a:latin typeface="Arial Bold Italic" charset="0"/>
                <a:cs typeface="Arial Bold Italic" charset="0"/>
                <a:sym typeface="Arial Bold Italic" charset="0"/>
              </a:rPr>
              <a:t>: “</a:t>
            </a:r>
            <a:r>
              <a:rPr lang="en-US" dirty="0" err="1" smtClean="0">
                <a:latin typeface="Arial Bold Italic" charset="0"/>
                <a:cs typeface="Arial Bold Italic" charset="0"/>
                <a:sym typeface="Arial Bold Italic" charset="0"/>
              </a:rPr>
              <a:t>loi</a:t>
            </a:r>
            <a:r>
              <a:rPr lang="en-US" dirty="0" smtClean="0">
                <a:latin typeface="Arial Bold Italic" charset="0"/>
                <a:cs typeface="Arial Bold Italic" charset="0"/>
                <a:sym typeface="Arial Bold Italic" charset="0"/>
              </a:rPr>
              <a:t> </a:t>
            </a:r>
            <a:r>
              <a:rPr lang="en-US" dirty="0" err="1" smtClean="0">
                <a:latin typeface="Arial Bold Italic" charset="0"/>
                <a:cs typeface="Arial Bold Italic" charset="0"/>
                <a:sym typeface="Arial Bold Italic" charset="0"/>
              </a:rPr>
              <a:t>cicyge'u</a:t>
            </a:r>
            <a:r>
              <a:rPr lang="en-US" dirty="0" smtClean="0">
                <a:latin typeface="Arial Bold Italic" charset="0"/>
                <a:cs typeface="Arial Bold Italic" charset="0"/>
                <a:sym typeface="Arial Bold Italic" charset="0"/>
              </a:rPr>
              <a:t> cu </a:t>
            </a:r>
            <a:r>
              <a:rPr lang="en-US" dirty="0" err="1" smtClean="0">
                <a:latin typeface="Arial Bold Italic" charset="0"/>
                <a:cs typeface="Arial Bold Italic" charset="0"/>
                <a:sym typeface="Arial Bold Italic" charset="0"/>
              </a:rPr>
              <a:t>batci</a:t>
            </a:r>
            <a:r>
              <a:rPr lang="en-US" dirty="0" smtClean="0">
                <a:latin typeface="Arial Bold Italic" charset="0"/>
                <a:cs typeface="Arial Bold Italic" charset="0"/>
                <a:sym typeface="Arial Bold Italic" charset="0"/>
              </a:rPr>
              <a:t>”</a:t>
            </a:r>
            <a:endParaRPr lang="en-US" dirty="0" smtClean="0">
              <a:latin typeface="Arial Bold Italic" charset="0"/>
              <a:ea typeface="ヒラギノ角ゴ ProN W6" charset="0"/>
              <a:cs typeface="ヒラギノ角ゴ ProN W6" charset="0"/>
              <a:sym typeface="Arial Bold Italic" charset="0"/>
            </a:endParaRPr>
          </a:p>
          <a:p>
            <a:pPr marL="431800" indent="-323850" eaLnBrk="1" hangingPunct="1">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en-US" sz="2200" dirty="0" err="1" smtClean="0">
                <a:latin typeface="Arial Bold Italic" charset="0"/>
                <a:cs typeface="Arial Bold Italic" charset="0"/>
                <a:sym typeface="Arial Bold Italic" charset="0"/>
              </a:rPr>
              <a:t>cilce</a:t>
            </a:r>
            <a:r>
              <a:rPr lang="en-US" sz="2200" dirty="0" smtClean="0">
                <a:latin typeface="Arial Bold Italic" charset="0"/>
                <a:cs typeface="Arial Bold Italic" charset="0"/>
                <a:sym typeface="Arial Bold Italic" charset="0"/>
              </a:rPr>
              <a:t> (</a:t>
            </a:r>
            <a:r>
              <a:rPr lang="en-US" sz="2200" dirty="0" err="1" smtClean="0">
                <a:latin typeface="Arial Bold Italic" charset="0"/>
                <a:cs typeface="Arial Bold Italic" charset="0"/>
                <a:sym typeface="Arial Bold Italic" charset="0"/>
              </a:rPr>
              <a:t>cic</a:t>
            </a:r>
            <a:r>
              <a:rPr lang="en-US" sz="2200" dirty="0" smtClean="0">
                <a:latin typeface="Arial Bold Italic" charset="0"/>
                <a:cs typeface="Arial Bold Italic" charset="0"/>
                <a:sym typeface="Arial Bold Italic" charset="0"/>
              </a:rPr>
              <a:t>) - x1 is wild/untamed</a:t>
            </a:r>
            <a:endParaRPr lang="en-US" sz="2200" dirty="0" smtClean="0">
              <a:latin typeface="Arial Bold Italic" charset="0"/>
              <a:ea typeface="ヒラギノ角ゴ ProN W6" charset="0"/>
              <a:cs typeface="ヒラギノ角ゴ ProN W6" charset="0"/>
              <a:sym typeface="Arial Bold Italic" charset="0"/>
            </a:endParaRPr>
          </a:p>
          <a:p>
            <a:pPr marL="431800" indent="-323850" eaLnBrk="1" hangingPunct="1">
              <a:lnSpc>
                <a:spcPct val="141000"/>
              </a:lnSpc>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en-US" sz="2200" dirty="0" err="1" smtClean="0">
                <a:latin typeface="Arial Bold Italic" charset="0"/>
                <a:cs typeface="Arial Bold Italic" charset="0"/>
                <a:sym typeface="Arial Bold Italic" charset="0"/>
              </a:rPr>
              <a:t>gerku</a:t>
            </a:r>
            <a:r>
              <a:rPr lang="en-US" sz="2200" dirty="0" smtClean="0">
                <a:latin typeface="Arial Bold Italic" charset="0"/>
                <a:cs typeface="Arial Bold Italic" charset="0"/>
                <a:sym typeface="Arial Bold Italic" charset="0"/>
              </a:rPr>
              <a:t> (</a:t>
            </a:r>
            <a:r>
              <a:rPr lang="en-US" sz="2200" dirty="0" err="1" smtClean="0">
                <a:latin typeface="Arial Bold Italic" charset="0"/>
                <a:cs typeface="Arial Bold Italic" charset="0"/>
                <a:sym typeface="Arial Bold Italic" charset="0"/>
              </a:rPr>
              <a:t>ger</a:t>
            </a:r>
            <a:r>
              <a:rPr lang="en-US" sz="2200" dirty="0" smtClean="0">
                <a:latin typeface="Arial Bold Italic" charset="0"/>
                <a:cs typeface="Arial Bold Italic" charset="0"/>
                <a:sym typeface="Arial Bold Italic" charset="0"/>
              </a:rPr>
              <a:t>, </a:t>
            </a:r>
            <a:r>
              <a:rPr lang="en-US" sz="2200" dirty="0" err="1" smtClean="0">
                <a:latin typeface="Arial Bold Italic" charset="0"/>
                <a:cs typeface="Arial Bold Italic" charset="0"/>
                <a:sym typeface="Arial Bold Italic" charset="0"/>
              </a:rPr>
              <a:t>ge'u</a:t>
            </a:r>
            <a:r>
              <a:rPr lang="en-US" sz="2200" dirty="0" smtClean="0">
                <a:latin typeface="Arial Bold Italic" charset="0"/>
                <a:cs typeface="Arial Bold Italic" charset="0"/>
                <a:sym typeface="Arial Bold Italic" charset="0"/>
              </a:rPr>
              <a:t>) - x1 is a dog/canine of species/breed x2</a:t>
            </a:r>
            <a:endParaRPr lang="en-US" sz="2200" dirty="0" smtClean="0">
              <a:latin typeface="Arial Bold Italic" charset="0"/>
              <a:ea typeface="ヒラギノ角ゴ ProN W6" charset="0"/>
              <a:cs typeface="ヒラギノ角ゴ ProN W6" charset="0"/>
              <a:sym typeface="Arial Bold Italic" charset="0"/>
            </a:endParaRPr>
          </a:p>
          <a:p>
            <a:pPr marL="431800" indent="-323850" eaLnBrk="1" hangingPunct="1">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en-US" sz="2200" dirty="0" err="1" smtClean="0">
                <a:latin typeface="Arial Bold Italic" charset="0"/>
                <a:cs typeface="Arial Bold Italic" charset="0"/>
                <a:sym typeface="Arial Bold Italic" charset="0"/>
              </a:rPr>
              <a:t>batci</a:t>
            </a:r>
            <a:r>
              <a:rPr lang="en-US" sz="2200" dirty="0" smtClean="0">
                <a:latin typeface="Arial Bold Italic" charset="0"/>
                <a:cs typeface="Arial Bold Italic" charset="0"/>
                <a:sym typeface="Arial Bold Italic" charset="0"/>
              </a:rPr>
              <a:t> (bat) - x1 bites/pinches x2 on/at specific locus x3 with x4</a:t>
            </a:r>
            <a:endParaRPr lang="en-US" sz="2200" dirty="0" smtClean="0">
              <a:latin typeface="Arial Bold Italic" charset="0"/>
              <a:ea typeface="ヒラギノ角ゴ ProN W6" charset="0"/>
              <a:cs typeface="ヒラギノ角ゴ ProN W6" charset="0"/>
              <a:sym typeface="Arial Bold Italic" charset="0"/>
            </a:endParaRPr>
          </a:p>
          <a:p>
            <a:pPr marL="431800" indent="-323850" eaLnBrk="1" hangingPunct="1">
              <a:buFont typeface="Wingdings" charset="2"/>
              <a:buNone/>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en-US" sz="2200" dirty="0" err="1" smtClean="0">
                <a:latin typeface="Arial Bold Italic" charset="0"/>
                <a:cs typeface="Arial Bold Italic" charset="0"/>
                <a:sym typeface="Arial Bold Italic" charset="0"/>
              </a:rPr>
              <a:t>cilce</a:t>
            </a:r>
            <a:r>
              <a:rPr lang="en-US" sz="2200" dirty="0" smtClean="0">
                <a:latin typeface="Arial Bold Italic" charset="0"/>
                <a:cs typeface="Arial Bold Italic" charset="0"/>
                <a:sym typeface="Arial Bold Italic" charset="0"/>
              </a:rPr>
              <a:t> </a:t>
            </a:r>
            <a:r>
              <a:rPr lang="en-US" sz="2200" dirty="0" err="1" smtClean="0">
                <a:latin typeface="Arial Bold Italic" charset="0"/>
                <a:cs typeface="Arial Bold Italic" charset="0"/>
                <a:sym typeface="Arial Bold Italic" charset="0"/>
              </a:rPr>
              <a:t>gerku</a:t>
            </a:r>
            <a:r>
              <a:rPr lang="en-US" sz="2200" dirty="0" smtClean="0">
                <a:latin typeface="Arial Bold Italic" charset="0"/>
                <a:cs typeface="Arial Bold Italic" charset="0"/>
                <a:sym typeface="Arial Bold Italic" charset="0"/>
              </a:rPr>
              <a:t> → (</a:t>
            </a:r>
            <a:r>
              <a:rPr lang="en-US" sz="2200" dirty="0" err="1" smtClean="0">
                <a:latin typeface="Arial Bold Italic" charset="0"/>
                <a:cs typeface="Arial Bold Italic" charset="0"/>
                <a:sym typeface="Arial Bold Italic" charset="0"/>
              </a:rPr>
              <a:t>cic</a:t>
            </a:r>
            <a:r>
              <a:rPr lang="en-US" sz="2200" dirty="0" smtClean="0">
                <a:latin typeface="Arial Bold Italic" charset="0"/>
                <a:cs typeface="Arial Bold Italic" charset="0"/>
                <a:sym typeface="Arial Bold Italic" charset="0"/>
              </a:rPr>
              <a:t>) (</a:t>
            </a:r>
            <a:r>
              <a:rPr lang="en-US" sz="2200" dirty="0" err="1" smtClean="0">
                <a:latin typeface="Arial Bold Italic" charset="0"/>
                <a:cs typeface="Arial Bold Italic" charset="0"/>
                <a:sym typeface="Arial Bold Italic" charset="0"/>
              </a:rPr>
              <a:t>ge'u</a:t>
            </a:r>
            <a:r>
              <a:rPr lang="en-US" sz="2200" dirty="0" smtClean="0">
                <a:latin typeface="Arial Bold Italic" charset="0"/>
                <a:cs typeface="Arial Bold Italic" charset="0"/>
                <a:sym typeface="Arial Bold Italic" charset="0"/>
              </a:rPr>
              <a:t>) → </a:t>
            </a:r>
            <a:r>
              <a:rPr lang="en-US" sz="2200" dirty="0" err="1" smtClean="0">
                <a:latin typeface="Arial Bold Italic" charset="0"/>
                <a:cs typeface="Arial Bold Italic" charset="0"/>
                <a:sym typeface="Arial Bold Italic" charset="0"/>
              </a:rPr>
              <a:t>cicyge'u</a:t>
            </a:r>
            <a:endParaRPr lang="en-US" sz="2200" dirty="0" smtClean="0">
              <a:latin typeface="Arial Bold Italic" charset="0"/>
              <a:ea typeface="ヒラギノ角ゴ ProN W6" charset="0"/>
              <a:cs typeface="ヒラギノ角ゴ ProN W6" charset="0"/>
              <a:sym typeface="Arial Bold Italic" charset="0"/>
            </a:endParaRPr>
          </a:p>
        </p:txBody>
      </p:sp>
      <p:sp>
        <p:nvSpPr>
          <p:cNvPr id="80902" name="Rectangle 5"/>
          <p:cNvSpPr>
            <a:spLocks/>
          </p:cNvSpPr>
          <p:nvPr/>
        </p:nvSpPr>
        <p:spPr bwMode="auto">
          <a:xfrm>
            <a:off x="3505200" y="5257800"/>
            <a:ext cx="18573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dirty="0">
                <a:solidFill>
                  <a:schemeClr val="tx1"/>
                </a:solidFill>
                <a:cs typeface="Times" charset="0"/>
              </a:rPr>
              <a:t>[Brandon </a:t>
            </a:r>
            <a:r>
              <a:rPr lang="en-US" sz="1400" dirty="0" err="1">
                <a:solidFill>
                  <a:schemeClr val="tx1"/>
                </a:solidFill>
                <a:cs typeface="Times" charset="0"/>
              </a:rPr>
              <a:t>Wirick</a:t>
            </a:r>
            <a:r>
              <a:rPr lang="en-US" sz="1400" dirty="0">
                <a:solidFill>
                  <a:schemeClr val="tx1"/>
                </a:solidFill>
                <a:cs typeface="Times" charset="0"/>
              </a:rPr>
              <a:t>, 2005]</a:t>
            </a:r>
          </a:p>
        </p:txBody>
      </p:sp>
    </p:spTree>
    <p:extLst>
      <p:ext uri="{BB962C8B-B14F-4D97-AF65-F5344CB8AC3E}">
        <p14:creationId xmlns:p14="http://schemas.microsoft.com/office/powerpoint/2010/main" val="162174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a:xfrm>
            <a:off x="228600" y="34925"/>
            <a:ext cx="8612188" cy="1412875"/>
          </a:xfrm>
        </p:spPr>
        <p:txBody>
          <a:bodyPr lIns="0" tIns="0" rIns="0" bIns="0"/>
          <a:lstStyle/>
          <a:p>
            <a:pPr marL="0" indent="0"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defRPr/>
            </a:pPr>
            <a:r>
              <a:rPr lang="en-US" dirty="0" err="1" smtClean="0"/>
              <a:t>Lojban</a:t>
            </a:r>
            <a:r>
              <a:rPr lang="en-US" dirty="0" smtClean="0"/>
              <a:t> </a:t>
            </a:r>
            <a:r>
              <a:rPr lang="sr-Latn-RS" dirty="0" smtClean="0"/>
              <a:t>i Semantički Web</a:t>
            </a:r>
            <a:endParaRPr lang="en-US" dirty="0" smtClean="0"/>
          </a:p>
        </p:txBody>
      </p:sp>
      <p:sp>
        <p:nvSpPr>
          <p:cNvPr id="81925" name="Rectangle 4"/>
          <p:cNvSpPr>
            <a:spLocks noGrp="1" noChangeArrowheads="1"/>
          </p:cNvSpPr>
          <p:nvPr>
            <p:ph type="body" idx="1"/>
          </p:nvPr>
        </p:nvSpPr>
        <p:spPr>
          <a:xfrm>
            <a:off x="228600" y="1447800"/>
            <a:ext cx="8840788" cy="5410200"/>
          </a:xfrm>
        </p:spPr>
        <p:txBody>
          <a:bodyPr lIns="0" tIns="0" rIns="0" bIns="0">
            <a:normAutofit/>
          </a:bodyPr>
          <a:lstStyle/>
          <a:p>
            <a:pPr marL="431800" indent="-323850"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sr-Latn-RS" dirty="0" smtClean="0"/>
              <a:t>Trenutno je većina </a:t>
            </a:r>
            <a:r>
              <a:rPr lang="en-US" dirty="0" smtClean="0"/>
              <a:t>upper </a:t>
            </a:r>
            <a:r>
              <a:rPr lang="sr-Latn-RS" dirty="0" smtClean="0"/>
              <a:t>ontologija na engleskom jeziku</a:t>
            </a:r>
            <a:endParaRPr lang="en-US" dirty="0" smtClean="0"/>
          </a:p>
          <a:p>
            <a:pPr marL="863600" lvl="1" indent="-287338"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sr-Latn-RS" dirty="0" smtClean="0"/>
              <a:t>Nije to baš pravi engleski, više proizvoljna imena klasa</a:t>
            </a:r>
            <a:endParaRPr lang="en-US" dirty="0" smtClean="0"/>
          </a:p>
          <a:p>
            <a:pPr marL="863600" lvl="1" indent="-287338"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sr-Latn-RS" dirty="0" smtClean="0"/>
              <a:t>Značenje klasa ne može se izvesti iz njihovih imena, a ni obrnuto</a:t>
            </a:r>
          </a:p>
          <a:p>
            <a:pPr marL="863600" lvl="1" indent="-287338"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sr-Latn-RS" dirty="0" smtClean="0"/>
              <a:t>Prevod engleske proze u dokumente Semantičkog Web bilo bi teško i skupo</a:t>
            </a:r>
          </a:p>
          <a:p>
            <a:pPr marL="863600" lvl="1" indent="-287338"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sr-Latn-RS" dirty="0" smtClean="0"/>
              <a:t>Izbor klase zavisi od konteksta iskazanog u tekstu</a:t>
            </a:r>
          </a:p>
          <a:p>
            <a:pPr marL="863600" lvl="1" indent="-287338"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sr-Latn-RS" dirty="0" smtClean="0"/>
              <a:t>Engleska proza je visoko idiomatična </a:t>
            </a:r>
          </a:p>
          <a:p>
            <a:pPr marL="463550" indent="-287338">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pPr>
            <a:r>
              <a:rPr lang="en-US" dirty="0" err="1" smtClean="0"/>
              <a:t>Lojban</a:t>
            </a:r>
            <a:r>
              <a:rPr lang="en-US" dirty="0" smtClean="0"/>
              <a:t> </a:t>
            </a:r>
            <a:r>
              <a:rPr lang="sr-Latn-RS" dirty="0" smtClean="0"/>
              <a:t>nema te probleme</a:t>
            </a:r>
            <a:endParaRPr lang="en-US" dirty="0" smtClean="0"/>
          </a:p>
        </p:txBody>
      </p:sp>
      <p:sp>
        <p:nvSpPr>
          <p:cNvPr id="81926" name="Rectangle 5"/>
          <p:cNvSpPr>
            <a:spLocks/>
          </p:cNvSpPr>
          <p:nvPr/>
        </p:nvSpPr>
        <p:spPr bwMode="auto">
          <a:xfrm>
            <a:off x="3268663" y="6550025"/>
            <a:ext cx="18573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a:solidFill>
                  <a:schemeClr val="tx1"/>
                </a:solidFill>
                <a:cs typeface="Times" charset="0"/>
              </a:rPr>
              <a:t>[Brandon Wirick, 2005]</a:t>
            </a:r>
          </a:p>
        </p:txBody>
      </p:sp>
    </p:spTree>
    <p:extLst>
      <p:ext uri="{BB962C8B-B14F-4D97-AF65-F5344CB8AC3E}">
        <p14:creationId xmlns:p14="http://schemas.microsoft.com/office/powerpoint/2010/main" val="543834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p:cNvSpPr>
          <p:nvPr/>
        </p:nvSpPr>
        <p:spPr bwMode="auto">
          <a:xfrm>
            <a:off x="6021388" y="6553200"/>
            <a:ext cx="2984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38100" algn="r"/>
            <a:r>
              <a:rPr lang="en-US" sz="1400" b="1">
                <a:solidFill>
                  <a:schemeClr val="tx1"/>
                </a:solidFill>
                <a:latin typeface="Arial" charset="0"/>
                <a:cs typeface="Arial" charset="0"/>
                <a:sym typeface="Arial" charset="0"/>
              </a:rPr>
              <a:t>Knowledge Representation  </a:t>
            </a:r>
          </a:p>
        </p:txBody>
      </p:sp>
      <p:sp>
        <p:nvSpPr>
          <p:cNvPr id="2" name="Rectangle 3"/>
          <p:cNvSpPr>
            <a:spLocks noGrp="1" noChangeArrowheads="1"/>
          </p:cNvSpPr>
          <p:nvPr>
            <p:ph type="title"/>
          </p:nvPr>
        </p:nvSpPr>
        <p:spPr>
          <a:xfrm>
            <a:off x="228600" y="34925"/>
            <a:ext cx="8612188" cy="1412875"/>
          </a:xfrm>
        </p:spPr>
        <p:txBody>
          <a:bodyPr lIns="0" tIns="0" rIns="0" bIns="0"/>
          <a:lstStyle/>
          <a:p>
            <a:pPr marL="0" indent="0"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229600" algn="l"/>
              </a:tabLst>
              <a:defRPr/>
            </a:pPr>
            <a:r>
              <a:rPr lang="en-US" smtClean="0"/>
              <a:t>English v. Lojban</a:t>
            </a:r>
          </a:p>
        </p:txBody>
      </p:sp>
      <p:pic>
        <p:nvPicPr>
          <p:cNvPr id="82949"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275" y="465138"/>
            <a:ext cx="4976813" cy="570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Rectangle 5"/>
          <p:cNvSpPr>
            <a:spLocks/>
          </p:cNvSpPr>
          <p:nvPr/>
        </p:nvSpPr>
        <p:spPr bwMode="auto">
          <a:xfrm>
            <a:off x="3268663" y="6577013"/>
            <a:ext cx="18573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a:solidFill>
                  <a:schemeClr val="tx1"/>
                </a:solidFill>
                <a:cs typeface="Times" charset="0"/>
              </a:rPr>
              <a:t>[Brandon Wirick, 2005]</a:t>
            </a:r>
          </a:p>
        </p:txBody>
      </p:sp>
    </p:spTree>
    <p:extLst>
      <p:ext uri="{BB962C8B-B14F-4D97-AF65-F5344CB8AC3E}">
        <p14:creationId xmlns:p14="http://schemas.microsoft.com/office/powerpoint/2010/main" val="3164763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sr-Latn-RS" dirty="0"/>
              <a:t>Primer pravila</a:t>
            </a:r>
            <a:endParaRPr lang="el-GR" dirty="0" smtClean="0"/>
          </a:p>
        </p:txBody>
      </p:sp>
      <p:sp>
        <p:nvSpPr>
          <p:cNvPr id="13315" name="Rectangle 3"/>
          <p:cNvSpPr>
            <a:spLocks noGrp="1" noChangeArrowheads="1"/>
          </p:cNvSpPr>
          <p:nvPr>
            <p:ph type="body" idx="1"/>
          </p:nvPr>
        </p:nvSpPr>
        <p:spPr>
          <a:xfrm>
            <a:off x="1370135" y="1827214"/>
            <a:ext cx="7313734" cy="4395787"/>
          </a:xfrm>
        </p:spPr>
        <p:txBody>
          <a:bodyPr>
            <a:noAutofit/>
          </a:bodyPr>
          <a:lstStyle/>
          <a:p>
            <a:pPr eaLnBrk="1" hangingPunct="1"/>
            <a:r>
              <a:rPr lang="sr-Latn-RS" sz="2400" dirty="0" smtClean="0"/>
              <a:t>Pretpostavimo da je u radnoj memoriji sledeći sadržaj</a:t>
            </a:r>
            <a:endParaRPr lang="en-US" sz="2400" dirty="0" smtClean="0"/>
          </a:p>
          <a:p>
            <a:pPr eaLnBrk="1" hangingPunct="1"/>
            <a:r>
              <a:rPr lang="en-US" sz="2400" dirty="0" smtClean="0"/>
              <a:t>WM:</a:t>
            </a:r>
          </a:p>
          <a:p>
            <a:pPr lvl="1" eaLnBrk="1" hangingPunct="1"/>
            <a:r>
              <a:rPr lang="en-US" sz="2000" dirty="0" smtClean="0"/>
              <a:t>(bill </a:t>
            </a:r>
            <a:r>
              <a:rPr lang="en-US" sz="2000" dirty="0" smtClean="0">
                <a:sym typeface="Symbol" pitchFamily="18" charset="2"/>
              </a:rPr>
              <a:t> name electric  status due  amount 100  account  name checking  balance 400)</a:t>
            </a:r>
          </a:p>
          <a:p>
            <a:pPr eaLnBrk="1" hangingPunct="1"/>
            <a:r>
              <a:rPr lang="sr-Latn-RS" sz="2400" dirty="0" smtClean="0">
                <a:sym typeface="Symbol" pitchFamily="18" charset="2"/>
              </a:rPr>
              <a:t>Pravilo će biti aktivirano</a:t>
            </a:r>
            <a:endParaRPr lang="en-US" sz="2400" dirty="0" smtClean="0">
              <a:sym typeface="Symbol" pitchFamily="18" charset="2"/>
            </a:endParaRPr>
          </a:p>
          <a:p>
            <a:pPr lvl="1" eaLnBrk="1" hangingPunct="1"/>
            <a:r>
              <a:rPr lang="sr-Latn-RS" sz="2000" dirty="0" smtClean="0">
                <a:sym typeface="Symbol" pitchFamily="18" charset="2"/>
              </a:rPr>
              <a:t>Činjenica </a:t>
            </a:r>
            <a:r>
              <a:rPr lang="en-US" sz="2000" b="1" dirty="0" smtClean="0">
                <a:sym typeface="Symbol" pitchFamily="18" charset="2"/>
              </a:rPr>
              <a:t>balance 300</a:t>
            </a:r>
            <a:r>
              <a:rPr lang="en-US" sz="2000" dirty="0" smtClean="0">
                <a:sym typeface="Symbol" pitchFamily="18" charset="2"/>
              </a:rPr>
              <a:t> </a:t>
            </a:r>
            <a:r>
              <a:rPr lang="sr-Latn-RS" sz="2000" dirty="0" smtClean="0">
                <a:sym typeface="Symbol" pitchFamily="18" charset="2"/>
              </a:rPr>
              <a:t>biće dodata u radnu memoriju</a:t>
            </a:r>
          </a:p>
          <a:p>
            <a:r>
              <a:rPr lang="sr-Latn-RS" sz="2400" dirty="0" smtClean="0">
                <a:sym typeface="Symbol" pitchFamily="18" charset="2"/>
              </a:rPr>
              <a:t>Problem:</a:t>
            </a:r>
          </a:p>
          <a:p>
            <a:pPr lvl="1"/>
            <a:r>
              <a:rPr lang="sr-Latn-RS" sz="2000" dirty="0" smtClean="0">
                <a:sym typeface="Symbol" pitchFamily="18" charset="2"/>
              </a:rPr>
              <a:t>Svi uslovi moraju da budu zadovoljeni</a:t>
            </a:r>
            <a:endParaRPr lang="el-GR" sz="2000" dirty="0" smtClean="0"/>
          </a:p>
        </p:txBody>
      </p:sp>
    </p:spTree>
    <p:extLst>
      <p:ext uri="{BB962C8B-B14F-4D97-AF65-F5344CB8AC3E}">
        <p14:creationId xmlns:p14="http://schemas.microsoft.com/office/powerpoint/2010/main" val="23605505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CAA96F63-FCC6-4535-A671-418D8F63EE07}" type="slidenum">
              <a:rPr lang="en-US" sz="900" smtClean="0">
                <a:solidFill>
                  <a:srgbClr val="003399"/>
                </a:solidFill>
                <a:latin typeface="Arial" charset="0"/>
                <a:cs typeface="Arial" charset="0"/>
                <a:sym typeface="Arial" charset="0"/>
              </a:rPr>
              <a:pPr eaLnBrk="1" hangingPunct="1"/>
              <a:t>270</a:t>
            </a:fld>
            <a:endParaRPr lang="en-US" sz="900" smtClean="0">
              <a:solidFill>
                <a:srgbClr val="003399"/>
              </a:solidFill>
              <a:latin typeface="Arial" charset="0"/>
              <a:cs typeface="Arial" charset="0"/>
              <a:sym typeface="Arial" charset="0"/>
            </a:endParaRPr>
          </a:p>
        </p:txBody>
      </p:sp>
      <p:sp>
        <p:nvSpPr>
          <p:cNvPr id="83971" name="Rectangle 4"/>
          <p:cNvSpPr>
            <a:spLocks/>
          </p:cNvSpPr>
          <p:nvPr/>
        </p:nvSpPr>
        <p:spPr bwMode="auto">
          <a:xfrm>
            <a:off x="3068638" y="6553200"/>
            <a:ext cx="29845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100" tIns="38100" rIns="38100" bIns="38100" anchor="ctr"/>
          <a:lstStyle/>
          <a:p>
            <a:pPr algn="ctr"/>
            <a:r>
              <a:rPr lang="en-US" sz="1100">
                <a:solidFill>
                  <a:srgbClr val="6EB7D7"/>
                </a:solidFill>
                <a:latin typeface="News Gothic MT" charset="0"/>
                <a:ea typeface="News Gothic MT" charset="0"/>
                <a:cs typeface="News Gothic MT" charset="0"/>
                <a:sym typeface="News Gothic MT" charset="0"/>
              </a:rPr>
              <a:t>© Franz J. Kurfess</a:t>
            </a:r>
          </a:p>
        </p:txBody>
      </p:sp>
      <p:sp>
        <p:nvSpPr>
          <p:cNvPr id="83972" name="Rectangle 5"/>
          <p:cNvSpPr>
            <a:spLocks noGrp="1" noChangeArrowheads="1"/>
          </p:cNvSpPr>
          <p:nvPr>
            <p:ph type="title"/>
          </p:nvPr>
        </p:nvSpPr>
        <p:spPr/>
        <p:txBody>
          <a:bodyPr/>
          <a:lstStyle/>
          <a:p>
            <a:pPr eaLnBrk="1" hangingPunct="1"/>
            <a:r>
              <a:rPr lang="en-US" dirty="0" smtClean="0"/>
              <a:t>OWL </a:t>
            </a:r>
            <a:r>
              <a:rPr lang="sr-Latn-RS" dirty="0" smtClean="0"/>
              <a:t>kao spas</a:t>
            </a:r>
            <a:endParaRPr lang="en-US" dirty="0" smtClean="0"/>
          </a:p>
        </p:txBody>
      </p:sp>
      <p:sp>
        <p:nvSpPr>
          <p:cNvPr id="83973" name="Rectangle 6"/>
          <p:cNvSpPr>
            <a:spLocks noGrp="1" noChangeArrowheads="1"/>
          </p:cNvSpPr>
          <p:nvPr>
            <p:ph type="body" idx="1"/>
          </p:nvPr>
        </p:nvSpPr>
        <p:spPr/>
        <p:txBody>
          <a:bodyPr>
            <a:normAutofit lnSpcReduction="10000"/>
          </a:bodyPr>
          <a:lstStyle/>
          <a:p>
            <a:pPr eaLnBrk="1" hangingPunct="1">
              <a:spcBef>
                <a:spcPct val="0"/>
              </a:spcBef>
            </a:pPr>
            <a:r>
              <a:rPr lang="en-US" sz="1800" dirty="0" smtClean="0"/>
              <a:t>XML-</a:t>
            </a:r>
            <a:r>
              <a:rPr lang="sr-Latn-RS" sz="1800" dirty="0" smtClean="0"/>
              <a:t>baziran</a:t>
            </a:r>
            <a:r>
              <a:rPr lang="en-US" sz="1800" dirty="0" smtClean="0"/>
              <a:t>. RDF </a:t>
            </a:r>
            <a:r>
              <a:rPr lang="sr-Latn-RS" sz="1800" dirty="0" smtClean="0"/>
              <a:t>na steroidima</a:t>
            </a:r>
            <a:r>
              <a:rPr lang="en-US" sz="1800" dirty="0" smtClean="0"/>
              <a:t>.</a:t>
            </a:r>
          </a:p>
          <a:p>
            <a:pPr eaLnBrk="1" hangingPunct="1">
              <a:spcBef>
                <a:spcPts val="1675"/>
              </a:spcBef>
            </a:pPr>
            <a:r>
              <a:rPr lang="sr-Latn-RS" sz="1800" dirty="0" smtClean="0"/>
              <a:t>Dzjaniran za zaključivanje</a:t>
            </a:r>
            <a:r>
              <a:rPr lang="en-US" sz="1800" dirty="0" smtClean="0"/>
              <a:t>.</a:t>
            </a:r>
          </a:p>
          <a:p>
            <a:pPr eaLnBrk="1" hangingPunct="1">
              <a:spcBef>
                <a:spcPts val="1675"/>
              </a:spcBef>
            </a:pPr>
            <a:r>
              <a:rPr lang="sr-Latn-RS" sz="1800" dirty="0" smtClean="0"/>
              <a:t>Bliži domenu</a:t>
            </a:r>
            <a:r>
              <a:rPr lang="en-US" sz="1800" dirty="0" smtClean="0"/>
              <a:t>.</a:t>
            </a:r>
          </a:p>
          <a:p>
            <a:pPr eaLnBrk="1" hangingPunct="1">
              <a:spcBef>
                <a:spcPts val="1675"/>
              </a:spcBef>
            </a:pPr>
            <a:r>
              <a:rPr lang="sr-Latn-RS" sz="1800" dirty="0" smtClean="0"/>
              <a:t>razumljiv</a:t>
            </a:r>
            <a:r>
              <a:rPr lang="en-US" sz="1800" dirty="0" smtClean="0"/>
              <a:t>.</a:t>
            </a:r>
          </a:p>
          <a:p>
            <a:pPr eaLnBrk="1" hangingPunct="1">
              <a:spcBef>
                <a:spcPts val="1675"/>
              </a:spcBef>
            </a:pPr>
            <a:r>
              <a:rPr lang="sr-Latn-RS" sz="1800" dirty="0" smtClean="0"/>
              <a:t>Deljenje informacija</a:t>
            </a:r>
            <a:r>
              <a:rPr lang="en-US" sz="1800" dirty="0" smtClean="0"/>
              <a:t>. </a:t>
            </a:r>
          </a:p>
          <a:p>
            <a:pPr marL="685800" lvl="1" eaLnBrk="1" hangingPunct="1">
              <a:spcBef>
                <a:spcPts val="500"/>
              </a:spcBef>
            </a:pPr>
            <a:r>
              <a:rPr lang="en-US" sz="1600" dirty="0" smtClean="0"/>
              <a:t>RDF-</a:t>
            </a:r>
            <a:r>
              <a:rPr lang="sr-Latn-RS" sz="1600" dirty="0" smtClean="0"/>
              <a:t>kompatibilan jer je RDF</a:t>
            </a:r>
            <a:r>
              <a:rPr lang="en-US" sz="1600" dirty="0" smtClean="0"/>
              <a:t>.</a:t>
            </a:r>
          </a:p>
          <a:p>
            <a:pPr marL="685800" lvl="1" eaLnBrk="1" hangingPunct="1">
              <a:spcBef>
                <a:spcPts val="500"/>
              </a:spcBef>
            </a:pPr>
            <a:r>
              <a:rPr lang="sr-Latn-RS" sz="1600" dirty="0" smtClean="0"/>
              <a:t>Rastući broj publikovanih OWL ontologija</a:t>
            </a:r>
            <a:r>
              <a:rPr lang="en-US" sz="1600" dirty="0" smtClean="0"/>
              <a:t>.</a:t>
            </a:r>
          </a:p>
          <a:p>
            <a:pPr marL="685800" lvl="1" eaLnBrk="1" hangingPunct="1">
              <a:spcBef>
                <a:spcPts val="500"/>
              </a:spcBef>
            </a:pPr>
            <a:r>
              <a:rPr lang="en-US" sz="1600" dirty="0" smtClean="0"/>
              <a:t>URI</a:t>
            </a:r>
            <a:r>
              <a:rPr lang="sr-Latn-RS" sz="1600" dirty="0" smtClean="0"/>
              <a:t>i</a:t>
            </a:r>
            <a:r>
              <a:rPr lang="en-US" sz="1600" dirty="0" smtClean="0"/>
              <a:t> </a:t>
            </a:r>
            <a:r>
              <a:rPr lang="sr-Latn-RS" sz="1600" dirty="0" smtClean="0"/>
              <a:t>olakšava merdžovanje ekvivalentnih čvorova.</a:t>
            </a:r>
            <a:endParaRPr lang="en-US" sz="1600" dirty="0" smtClean="0"/>
          </a:p>
          <a:p>
            <a:pPr eaLnBrk="1" hangingPunct="1">
              <a:spcBef>
                <a:spcPts val="1675"/>
              </a:spcBef>
            </a:pPr>
            <a:r>
              <a:rPr lang="sr-Latn-RS" sz="1800" dirty="0" smtClean="0"/>
              <a:t>Različiti dijalekti</a:t>
            </a:r>
            <a:endParaRPr lang="en-US" sz="1800" dirty="0" smtClean="0"/>
          </a:p>
          <a:p>
            <a:pPr marL="685800" lvl="1" eaLnBrk="1" hangingPunct="1">
              <a:spcBef>
                <a:spcPts val="500"/>
              </a:spcBef>
            </a:pPr>
            <a:r>
              <a:rPr lang="en-US" sz="1600" dirty="0" smtClean="0"/>
              <a:t>OWL lite</a:t>
            </a:r>
          </a:p>
          <a:p>
            <a:pPr marL="685800" lvl="1" eaLnBrk="1" hangingPunct="1">
              <a:spcBef>
                <a:spcPts val="500"/>
              </a:spcBef>
            </a:pPr>
            <a:r>
              <a:rPr lang="en-US" sz="1600" dirty="0" smtClean="0"/>
              <a:t>OWL DL (des</a:t>
            </a:r>
            <a:r>
              <a:rPr lang="sr-Latn-RS" sz="1600" dirty="0" smtClean="0"/>
              <a:t>k</a:t>
            </a:r>
            <a:r>
              <a:rPr lang="en-US" sz="1600" dirty="0" smtClean="0"/>
              <a:t>rip</a:t>
            </a:r>
            <a:r>
              <a:rPr lang="sr-Latn-RS" sz="1600" dirty="0" smtClean="0"/>
              <a:t>tivna</a:t>
            </a:r>
            <a:r>
              <a:rPr lang="en-US" sz="1600" dirty="0" smtClean="0"/>
              <a:t> </a:t>
            </a:r>
            <a:r>
              <a:rPr lang="en-US" sz="1600" dirty="0" err="1" smtClean="0"/>
              <a:t>logi</a:t>
            </a:r>
            <a:r>
              <a:rPr lang="sr-Latn-RS" sz="1600" dirty="0" smtClean="0"/>
              <a:t>ka</a:t>
            </a:r>
            <a:r>
              <a:rPr lang="en-US" sz="1600" dirty="0" smtClean="0"/>
              <a:t>)</a:t>
            </a:r>
          </a:p>
          <a:p>
            <a:pPr marL="685800" lvl="1" eaLnBrk="1" hangingPunct="1">
              <a:spcBef>
                <a:spcPts val="500"/>
              </a:spcBef>
            </a:pPr>
            <a:r>
              <a:rPr lang="en-US" sz="1600" dirty="0" smtClean="0"/>
              <a:t>OWL full (</a:t>
            </a:r>
            <a:r>
              <a:rPr lang="sr-Latn-RS" sz="1600" dirty="0" smtClean="0"/>
              <a:t>predikatska</a:t>
            </a:r>
            <a:r>
              <a:rPr lang="en-US" sz="1600" dirty="0" smtClean="0"/>
              <a:t> </a:t>
            </a:r>
            <a:r>
              <a:rPr lang="en-US" sz="1600" dirty="0" err="1" smtClean="0"/>
              <a:t>logi</a:t>
            </a:r>
            <a:r>
              <a:rPr lang="sr-Latn-RS" sz="1600" dirty="0" smtClean="0"/>
              <a:t>ka</a:t>
            </a:r>
            <a:r>
              <a:rPr lang="en-US" sz="1600" dirty="0" smtClean="0"/>
              <a:t>)</a:t>
            </a:r>
          </a:p>
        </p:txBody>
      </p:sp>
      <p:sp>
        <p:nvSpPr>
          <p:cNvPr id="83974" name="Rectangle 7"/>
          <p:cNvSpPr>
            <a:spLocks/>
          </p:cNvSpPr>
          <p:nvPr/>
        </p:nvSpPr>
        <p:spPr bwMode="auto">
          <a:xfrm>
            <a:off x="3268663" y="6550025"/>
            <a:ext cx="22574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[Frank Vasquez, 2005]</a:t>
            </a:r>
          </a:p>
        </p:txBody>
      </p:sp>
    </p:spTree>
    <p:extLst>
      <p:ext uri="{BB962C8B-B14F-4D97-AF65-F5344CB8AC3E}">
        <p14:creationId xmlns:p14="http://schemas.microsoft.com/office/powerpoint/2010/main" val="347458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Deskriptivna logika (DL) </a:t>
            </a:r>
            <a:endParaRPr lang="en-US" dirty="0"/>
          </a:p>
        </p:txBody>
      </p:sp>
      <p:sp>
        <p:nvSpPr>
          <p:cNvPr id="3" name="Content Placeholder 2"/>
          <p:cNvSpPr>
            <a:spLocks noGrp="1"/>
          </p:cNvSpPr>
          <p:nvPr>
            <p:ph idx="1"/>
          </p:nvPr>
        </p:nvSpPr>
        <p:spPr/>
        <p:txBody>
          <a:bodyPr>
            <a:normAutofit/>
          </a:bodyPr>
          <a:lstStyle/>
          <a:p>
            <a:r>
              <a:rPr lang="sr-Latn-RS" dirty="0" smtClean="0"/>
              <a:t>Modeluje </a:t>
            </a:r>
            <a:r>
              <a:rPr lang="sr-Latn-RS" i="1" dirty="0" smtClean="0"/>
              <a:t>koncepte </a:t>
            </a:r>
            <a:r>
              <a:rPr lang="sr-Latn-RS" dirty="0" smtClean="0"/>
              <a:t>(klasa)</a:t>
            </a:r>
            <a:r>
              <a:rPr lang="sr-Latn-RS" i="1" dirty="0" smtClean="0"/>
              <a:t>, uloge </a:t>
            </a:r>
            <a:r>
              <a:rPr lang="sr-Latn-RS" dirty="0" smtClean="0"/>
              <a:t>(svojstvo ili predikat)</a:t>
            </a:r>
            <a:r>
              <a:rPr lang="sr-Latn-RS" i="1" dirty="0" smtClean="0"/>
              <a:t> </a:t>
            </a:r>
            <a:r>
              <a:rPr lang="sr-Latn-RS" dirty="0" smtClean="0"/>
              <a:t>i</a:t>
            </a:r>
            <a:r>
              <a:rPr lang="sr-Latn-RS" i="1" dirty="0" smtClean="0"/>
              <a:t> individuale </a:t>
            </a:r>
            <a:r>
              <a:rPr lang="sr-Latn-RS" dirty="0" smtClean="0"/>
              <a:t>(</a:t>
            </a:r>
            <a:r>
              <a:rPr lang="sr-Latn-RS" i="1" dirty="0" smtClean="0"/>
              <a:t>objekat</a:t>
            </a:r>
            <a:r>
              <a:rPr lang="sr-Latn-RS" dirty="0" smtClean="0"/>
              <a:t>)</a:t>
            </a:r>
            <a:r>
              <a:rPr lang="sr-Latn-RS" i="1" dirty="0" smtClean="0"/>
              <a:t> </a:t>
            </a:r>
            <a:r>
              <a:rPr lang="sr-Latn-RS" dirty="0" smtClean="0"/>
              <a:t>i njihove međusobne veze</a:t>
            </a:r>
            <a:r>
              <a:rPr lang="en-US" dirty="0" smtClean="0"/>
              <a:t>.</a:t>
            </a:r>
            <a:endParaRPr lang="sr-Latn-RS" dirty="0" smtClean="0"/>
          </a:p>
          <a:p>
            <a:r>
              <a:rPr lang="sr-Latn-RS" dirty="0" smtClean="0"/>
              <a:t>Osnovni koncept modelovanja u DL je </a:t>
            </a:r>
            <a:r>
              <a:rPr lang="en-US" i="1" dirty="0" smtClean="0"/>
              <a:t>a</a:t>
            </a:r>
            <a:r>
              <a:rPr lang="sr-Latn-RS" i="1" dirty="0" smtClean="0"/>
              <a:t>ks</a:t>
            </a:r>
            <a:r>
              <a:rPr lang="en-US" i="1" dirty="0" err="1" smtClean="0"/>
              <a:t>iom</a:t>
            </a:r>
            <a:r>
              <a:rPr lang="en-US" dirty="0"/>
              <a:t> - </a:t>
            </a:r>
            <a:r>
              <a:rPr lang="sr-Latn-RS" dirty="0" smtClean="0"/>
              <a:t>logički iskaz koji povezuje uloge i/ili koncepte.</a:t>
            </a:r>
          </a:p>
          <a:p>
            <a:pPr lvl="1"/>
            <a:r>
              <a:rPr lang="sr-Latn-RS" dirty="0" smtClean="0"/>
              <a:t>To je ključna razlika u odnosu na frejmove gde </a:t>
            </a:r>
            <a:r>
              <a:rPr lang="sr-Latn-RS" i="1" dirty="0" smtClean="0"/>
              <a:t>specifikacija frejma </a:t>
            </a:r>
            <a:r>
              <a:rPr lang="sr-Latn-RS" dirty="0" smtClean="0"/>
              <a:t>deklariše i kompletno definiše klasu</a:t>
            </a:r>
            <a:r>
              <a:rPr lang="en-US" dirty="0" smtClean="0"/>
              <a:t>.</a:t>
            </a:r>
            <a:endParaRPr lang="en-US" dirty="0"/>
          </a:p>
        </p:txBody>
      </p:sp>
    </p:spTree>
    <p:extLst>
      <p:ext uri="{BB962C8B-B14F-4D97-AF65-F5344CB8AC3E}">
        <p14:creationId xmlns:p14="http://schemas.microsoft.com/office/powerpoint/2010/main" val="179154190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p:cNvSpPr>
          <p:nvPr/>
        </p:nvSpPr>
        <p:spPr bwMode="auto">
          <a:xfrm>
            <a:off x="6021388" y="6553200"/>
            <a:ext cx="2984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38100" algn="r"/>
            <a:r>
              <a:rPr lang="en-US" sz="1400" b="1">
                <a:solidFill>
                  <a:schemeClr val="tx1"/>
                </a:solidFill>
                <a:latin typeface="Arial" charset="0"/>
                <a:cs typeface="Arial" charset="0"/>
                <a:sym typeface="Arial" charset="0"/>
              </a:rPr>
              <a:t>Knowledge Representation  </a:t>
            </a:r>
          </a:p>
        </p:txBody>
      </p:sp>
      <p:sp>
        <p:nvSpPr>
          <p:cNvPr id="2" name="Rectangle 3"/>
          <p:cNvSpPr>
            <a:spLocks noGrp="1" noChangeArrowheads="1"/>
          </p:cNvSpPr>
          <p:nvPr>
            <p:ph type="title"/>
          </p:nvPr>
        </p:nvSpPr>
        <p:spPr/>
        <p:txBody>
          <a:bodyPr rIns="130174"/>
          <a:lstStyle/>
          <a:p>
            <a:pPr indent="0" eaLnBrk="1" hangingPunct="1">
              <a:defRPr/>
            </a:pPr>
            <a:r>
              <a:rPr lang="sr-Latn-RS" dirty="0" smtClean="0"/>
              <a:t>Deskriptivna logika</a:t>
            </a:r>
            <a:endParaRPr lang="en-US" dirty="0" smtClean="0"/>
          </a:p>
        </p:txBody>
      </p:sp>
      <p:sp>
        <p:nvSpPr>
          <p:cNvPr id="84997" name="Rectangle 4"/>
          <p:cNvSpPr>
            <a:spLocks noGrp="1" noChangeArrowheads="1"/>
          </p:cNvSpPr>
          <p:nvPr>
            <p:ph type="body" idx="1"/>
          </p:nvPr>
        </p:nvSpPr>
        <p:spPr/>
        <p:txBody>
          <a:bodyPr rIns="130174">
            <a:normAutofit lnSpcReduction="10000"/>
          </a:bodyPr>
          <a:lstStyle/>
          <a:p>
            <a:pPr eaLnBrk="1" hangingPunct="1"/>
            <a:r>
              <a:rPr lang="sr-Latn-RS" b="1" dirty="0" smtClean="0"/>
              <a:t>Klase </a:t>
            </a:r>
            <a:endParaRPr lang="en-US" b="1" dirty="0" smtClean="0">
              <a:ea typeface="ヒラギノ角ゴ ProN W6" charset="0"/>
              <a:cs typeface="ヒラギノ角ゴ ProN W6" charset="0"/>
            </a:endParaRPr>
          </a:p>
          <a:p>
            <a:pPr marL="723900" lvl="1" eaLnBrk="1" hangingPunct="1"/>
            <a:r>
              <a:rPr lang="sr-Latn-RS" dirty="0" smtClean="0"/>
              <a:t>Stavari, kategorije, koncepti</a:t>
            </a:r>
            <a:r>
              <a:rPr lang="en-US" dirty="0" smtClean="0"/>
              <a:t>.</a:t>
            </a:r>
          </a:p>
          <a:p>
            <a:pPr marL="723900" lvl="1" eaLnBrk="1" hangingPunct="1"/>
            <a:r>
              <a:rPr lang="sr-Latn-RS" dirty="0" smtClean="0"/>
              <a:t>Hijerarhije nasleđivanja preko podklasa</a:t>
            </a:r>
            <a:r>
              <a:rPr lang="en-US" dirty="0" smtClean="0"/>
              <a:t>.</a:t>
            </a:r>
          </a:p>
          <a:p>
            <a:pPr eaLnBrk="1" hangingPunct="1"/>
            <a:r>
              <a:rPr lang="sr-Latn-RS" b="1" dirty="0" smtClean="0"/>
              <a:t>Svojstva</a:t>
            </a:r>
            <a:endParaRPr lang="en-US" b="1" dirty="0" smtClean="0">
              <a:ea typeface="ヒラギノ角ゴ ProN W6" charset="0"/>
              <a:cs typeface="ヒラギノ角ゴ ProN W6" charset="0"/>
            </a:endParaRPr>
          </a:p>
          <a:p>
            <a:pPr marL="723900" lvl="1" eaLnBrk="1" hangingPunct="1"/>
            <a:r>
              <a:rPr lang="sr-Latn-RS" dirty="0" smtClean="0"/>
              <a:t>Veze, predikati, iskazi</a:t>
            </a:r>
            <a:r>
              <a:rPr lang="en-US" dirty="0" smtClean="0"/>
              <a:t>.</a:t>
            </a:r>
          </a:p>
          <a:p>
            <a:pPr marL="723900" lvl="1" eaLnBrk="1" hangingPunct="1"/>
            <a:r>
              <a:rPr lang="sr-Latn-RS" dirty="0" smtClean="0"/>
              <a:t>Dozvoljena su podsvojstva</a:t>
            </a:r>
            <a:r>
              <a:rPr lang="en-US" dirty="0" smtClean="0"/>
              <a:t>.</a:t>
            </a:r>
          </a:p>
          <a:p>
            <a:pPr eaLnBrk="1" hangingPunct="1"/>
            <a:r>
              <a:rPr lang="en-US" b="1" dirty="0" smtClean="0"/>
              <a:t>Individual</a:t>
            </a:r>
            <a:r>
              <a:rPr lang="sr-Latn-RS" b="1" dirty="0" smtClean="0"/>
              <a:t>i</a:t>
            </a:r>
            <a:endParaRPr lang="en-US" b="1" dirty="0" smtClean="0">
              <a:ea typeface="ヒラギノ角ゴ ProN W6" charset="0"/>
              <a:cs typeface="ヒラギノ角ゴ ProN W6" charset="0"/>
            </a:endParaRPr>
          </a:p>
          <a:p>
            <a:pPr marL="723900" lvl="1" eaLnBrk="1" hangingPunct="1"/>
            <a:r>
              <a:rPr lang="sr-Latn-RS" dirty="0" smtClean="0"/>
              <a:t>Instance klasa</a:t>
            </a:r>
            <a:r>
              <a:rPr lang="en-US" dirty="0" smtClean="0"/>
              <a:t>.</a:t>
            </a:r>
          </a:p>
          <a:p>
            <a:pPr marL="723900" lvl="1" eaLnBrk="1" hangingPunct="1"/>
            <a:r>
              <a:rPr lang="en-US" dirty="0" smtClean="0"/>
              <a:t>Real</a:t>
            </a:r>
            <a:r>
              <a:rPr lang="sr-Latn-RS" dirty="0" smtClean="0"/>
              <a:t>ni subjekti i objekti predikata</a:t>
            </a:r>
            <a:r>
              <a:rPr lang="en-US" dirty="0" smtClean="0"/>
              <a:t>. </a:t>
            </a:r>
          </a:p>
        </p:txBody>
      </p:sp>
      <p:sp>
        <p:nvSpPr>
          <p:cNvPr id="84998" name="Rectangle 5"/>
          <p:cNvSpPr>
            <a:spLocks/>
          </p:cNvSpPr>
          <p:nvPr/>
        </p:nvSpPr>
        <p:spPr bwMode="auto">
          <a:xfrm>
            <a:off x="3268663" y="6550025"/>
            <a:ext cx="17653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a:solidFill>
                  <a:schemeClr val="tx1"/>
                </a:solidFill>
                <a:cs typeface="Times" charset="0"/>
              </a:rPr>
              <a:t>[Frank Vasquez, 2005]</a:t>
            </a:r>
          </a:p>
        </p:txBody>
      </p:sp>
    </p:spTree>
    <p:extLst>
      <p:ext uri="{BB962C8B-B14F-4D97-AF65-F5344CB8AC3E}">
        <p14:creationId xmlns:p14="http://schemas.microsoft.com/office/powerpoint/2010/main" val="1403027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lstStyle/>
          <a:p>
            <a:pPr indent="0" eaLnBrk="1" hangingPunct="1">
              <a:defRPr/>
            </a:pPr>
            <a:r>
              <a:rPr lang="sr-Latn-RS" dirty="0" smtClean="0"/>
              <a:t>Vizualizacija modela podataka</a:t>
            </a:r>
            <a:endParaRPr lang="en-US" dirty="0" smtClean="0"/>
          </a:p>
        </p:txBody>
      </p:sp>
      <p:sp>
        <p:nvSpPr>
          <p:cNvPr id="86021" name="Rectangle 4"/>
          <p:cNvSpPr>
            <a:spLocks noGrp="1" noChangeArrowheads="1"/>
          </p:cNvSpPr>
          <p:nvPr>
            <p:ph type="body" idx="1"/>
          </p:nvPr>
        </p:nvSpPr>
        <p:spPr/>
        <p:txBody>
          <a:bodyPr rIns="130174"/>
          <a:lstStyle/>
          <a:p>
            <a:pPr eaLnBrk="1" hangingPunct="1"/>
            <a:r>
              <a:rPr lang="en-US" dirty="0" smtClean="0"/>
              <a:t>Venn</a:t>
            </a:r>
            <a:r>
              <a:rPr lang="sr-Latn-RS" dirty="0" smtClean="0"/>
              <a:t>-ovi dijagrami i Semantičke mreže</a:t>
            </a:r>
            <a:r>
              <a:rPr lang="en-US" dirty="0" smtClean="0"/>
              <a:t>.</a:t>
            </a:r>
          </a:p>
        </p:txBody>
      </p:sp>
      <p:pic>
        <p:nvPicPr>
          <p:cNvPr id="86022"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743200"/>
            <a:ext cx="50292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574925"/>
            <a:ext cx="38862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4" name="Rectangle 7"/>
          <p:cNvSpPr>
            <a:spLocks/>
          </p:cNvSpPr>
          <p:nvPr/>
        </p:nvSpPr>
        <p:spPr bwMode="auto">
          <a:xfrm>
            <a:off x="4646613" y="5729288"/>
            <a:ext cx="34926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sr-Latn-RS" sz="1800" dirty="0" smtClean="0">
                <a:solidFill>
                  <a:schemeClr val="tx1"/>
                </a:solidFill>
                <a:latin typeface="Arial" charset="0"/>
                <a:cs typeface="Arial" charset="0"/>
                <a:sym typeface="Arial" charset="0"/>
              </a:rPr>
              <a:t>Slike sa </a:t>
            </a:r>
            <a:r>
              <a:rPr lang="en-US" sz="1800" dirty="0" smtClean="0">
                <a:solidFill>
                  <a:schemeClr val="tx1"/>
                </a:solidFill>
                <a:latin typeface="Arial" charset="0"/>
                <a:cs typeface="Arial" charset="0"/>
                <a:sym typeface="Arial" charset="0"/>
              </a:rPr>
              <a:t>University </a:t>
            </a:r>
            <a:r>
              <a:rPr lang="en-US" sz="1800" dirty="0">
                <a:solidFill>
                  <a:schemeClr val="tx1"/>
                </a:solidFill>
                <a:latin typeface="Arial" charset="0"/>
                <a:cs typeface="Arial" charset="0"/>
                <a:sym typeface="Arial" charset="0"/>
              </a:rPr>
              <a:t>of Manchester</a:t>
            </a:r>
          </a:p>
        </p:txBody>
      </p:sp>
      <p:sp>
        <p:nvSpPr>
          <p:cNvPr id="86025" name="Rectangle 8"/>
          <p:cNvSpPr>
            <a:spLocks/>
          </p:cNvSpPr>
          <p:nvPr/>
        </p:nvSpPr>
        <p:spPr bwMode="auto">
          <a:xfrm>
            <a:off x="3268663" y="6550025"/>
            <a:ext cx="17653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a:solidFill>
                  <a:schemeClr val="tx1"/>
                </a:solidFill>
                <a:cs typeface="Times" charset="0"/>
              </a:rPr>
              <a:t>[Frank Vasquez, 2005]</a:t>
            </a:r>
          </a:p>
        </p:txBody>
      </p:sp>
    </p:spTree>
    <p:extLst>
      <p:ext uri="{BB962C8B-B14F-4D97-AF65-F5344CB8AC3E}">
        <p14:creationId xmlns:p14="http://schemas.microsoft.com/office/powerpoint/2010/main" val="1832841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p:cNvSpPr>
          <p:nvPr/>
        </p:nvSpPr>
        <p:spPr bwMode="auto">
          <a:xfrm>
            <a:off x="6021388" y="6553200"/>
            <a:ext cx="2984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38100" algn="r"/>
            <a:r>
              <a:rPr lang="en-US" sz="1400" b="1">
                <a:solidFill>
                  <a:schemeClr val="tx1"/>
                </a:solidFill>
                <a:latin typeface="Arial" charset="0"/>
                <a:cs typeface="Arial" charset="0"/>
                <a:sym typeface="Arial" charset="0"/>
              </a:rPr>
              <a:t>Knowledge Representation  </a:t>
            </a:r>
          </a:p>
        </p:txBody>
      </p:sp>
      <p:sp>
        <p:nvSpPr>
          <p:cNvPr id="2" name="Rectangle 3"/>
          <p:cNvSpPr>
            <a:spLocks noGrp="1" noChangeArrowheads="1"/>
          </p:cNvSpPr>
          <p:nvPr>
            <p:ph type="title"/>
          </p:nvPr>
        </p:nvSpPr>
        <p:spPr/>
        <p:txBody>
          <a:bodyPr rIns="130174"/>
          <a:lstStyle/>
          <a:p>
            <a:pPr indent="0" eaLnBrk="1" hangingPunct="1">
              <a:defRPr/>
            </a:pPr>
            <a:r>
              <a:rPr lang="en-US" dirty="0" smtClean="0"/>
              <a:t>RDF </a:t>
            </a:r>
            <a:r>
              <a:rPr lang="sr-Latn-RS" dirty="0" smtClean="0"/>
              <a:t>ontologije</a:t>
            </a:r>
            <a:endParaRPr lang="en-US" dirty="0" smtClean="0"/>
          </a:p>
        </p:txBody>
      </p:sp>
      <p:sp>
        <p:nvSpPr>
          <p:cNvPr id="87045" name="Rectangle 4"/>
          <p:cNvSpPr>
            <a:spLocks noGrp="1" noChangeArrowheads="1"/>
          </p:cNvSpPr>
          <p:nvPr>
            <p:ph type="body" idx="1"/>
          </p:nvPr>
        </p:nvSpPr>
        <p:spPr/>
        <p:txBody>
          <a:bodyPr rIns="130174"/>
          <a:lstStyle/>
          <a:p>
            <a:pPr marL="381000" indent="-342900" eaLnBrk="1" hangingPunct="1">
              <a:lnSpc>
                <a:spcPct val="90000"/>
              </a:lnSpc>
            </a:pPr>
            <a:r>
              <a:rPr lang="en-US" sz="2400" dirty="0" smtClean="0"/>
              <a:t>Dublin Core</a:t>
            </a:r>
          </a:p>
          <a:p>
            <a:pPr marL="381000" indent="-342900" eaLnBrk="1" hangingPunct="1">
              <a:lnSpc>
                <a:spcPct val="90000"/>
              </a:lnSpc>
            </a:pPr>
            <a:r>
              <a:rPr lang="en-US" sz="2400" dirty="0" smtClean="0"/>
              <a:t>FOAF</a:t>
            </a:r>
          </a:p>
          <a:p>
            <a:pPr marL="381000" indent="-342900" eaLnBrk="1" hangingPunct="1">
              <a:lnSpc>
                <a:spcPct val="90000"/>
              </a:lnSpc>
            </a:pPr>
            <a:r>
              <a:rPr lang="en-US" sz="2400" dirty="0" smtClean="0"/>
              <a:t>RDF vCard</a:t>
            </a:r>
          </a:p>
          <a:p>
            <a:pPr marL="381000" indent="-342900" eaLnBrk="1" hangingPunct="1">
              <a:lnSpc>
                <a:spcPct val="90000"/>
              </a:lnSpc>
            </a:pPr>
            <a:r>
              <a:rPr lang="en-US" sz="2400" dirty="0" smtClean="0"/>
              <a:t>RDF Calendar</a:t>
            </a:r>
          </a:p>
          <a:p>
            <a:pPr marL="381000" indent="-342900" eaLnBrk="1" hangingPunct="1">
              <a:lnSpc>
                <a:spcPct val="90000"/>
              </a:lnSpc>
              <a:buFont typeface="Wingdings" charset="2"/>
              <a:buNone/>
            </a:pPr>
            <a:endParaRPr lang="en-US" sz="2400" dirty="0" smtClean="0"/>
          </a:p>
          <a:p>
            <a:pPr marL="381000" indent="-342900" eaLnBrk="1" hangingPunct="1">
              <a:lnSpc>
                <a:spcPct val="90000"/>
              </a:lnSpc>
            </a:pPr>
            <a:r>
              <a:rPr lang="en-US" sz="2400" dirty="0" smtClean="0"/>
              <a:t>SIMILE Location</a:t>
            </a:r>
          </a:p>
          <a:p>
            <a:pPr marL="381000" indent="-342900" eaLnBrk="1" hangingPunct="1">
              <a:lnSpc>
                <a:spcPct val="90000"/>
              </a:lnSpc>
            </a:pPr>
            <a:r>
              <a:rPr lang="en-US" sz="2400" dirty="0" smtClean="0"/>
              <a:t>SIMILE Job</a:t>
            </a:r>
          </a:p>
          <a:p>
            <a:pPr marL="381000" indent="-342900" eaLnBrk="1" hangingPunct="1">
              <a:lnSpc>
                <a:spcPct val="90000"/>
              </a:lnSpc>
            </a:pPr>
            <a:r>
              <a:rPr lang="en-US" sz="2400" dirty="0" smtClean="0"/>
              <a:t>SIMILE Apartment</a:t>
            </a:r>
          </a:p>
        </p:txBody>
      </p:sp>
      <p:pic>
        <p:nvPicPr>
          <p:cNvPr id="87046"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088" y="1204913"/>
            <a:ext cx="3313112"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Rectangle 6"/>
          <p:cNvSpPr>
            <a:spLocks/>
          </p:cNvSpPr>
          <p:nvPr/>
        </p:nvSpPr>
        <p:spPr bwMode="auto">
          <a:xfrm>
            <a:off x="3268663" y="6550025"/>
            <a:ext cx="17653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a:solidFill>
                  <a:schemeClr val="tx1"/>
                </a:solidFill>
                <a:cs typeface="Times" charset="0"/>
              </a:rPr>
              <a:t>[Frank Vasquez, 2005]</a:t>
            </a:r>
          </a:p>
        </p:txBody>
      </p:sp>
    </p:spTree>
    <p:extLst>
      <p:ext uri="{BB962C8B-B14F-4D97-AF65-F5344CB8AC3E}">
        <p14:creationId xmlns:p14="http://schemas.microsoft.com/office/powerpoint/2010/main" val="1629469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p:cNvSpPr>
          <p:nvPr/>
        </p:nvSpPr>
        <p:spPr bwMode="auto">
          <a:xfrm>
            <a:off x="6021388" y="6553200"/>
            <a:ext cx="2984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38100" algn="r"/>
            <a:r>
              <a:rPr lang="en-US" sz="1400" b="1">
                <a:solidFill>
                  <a:schemeClr val="tx1"/>
                </a:solidFill>
                <a:latin typeface="Arial" charset="0"/>
                <a:cs typeface="Arial" charset="0"/>
                <a:sym typeface="Arial" charset="0"/>
              </a:rPr>
              <a:t>Knowledge Representation  </a:t>
            </a:r>
          </a:p>
        </p:txBody>
      </p:sp>
      <p:sp>
        <p:nvSpPr>
          <p:cNvPr id="2" name="Rectangle 3"/>
          <p:cNvSpPr>
            <a:spLocks noGrp="1" noChangeArrowheads="1"/>
          </p:cNvSpPr>
          <p:nvPr>
            <p:ph type="title"/>
          </p:nvPr>
        </p:nvSpPr>
        <p:spPr/>
        <p:txBody>
          <a:bodyPr rIns="130174"/>
          <a:lstStyle/>
          <a:p>
            <a:pPr indent="0" eaLnBrk="1" hangingPunct="1">
              <a:defRPr/>
            </a:pPr>
            <a:r>
              <a:rPr lang="sr-Latn-RS" dirty="0" smtClean="0"/>
              <a:t>Uklanjanje modelskog konflikta</a:t>
            </a:r>
            <a:endParaRPr lang="en-US" dirty="0" smtClean="0"/>
          </a:p>
        </p:txBody>
      </p:sp>
      <p:pic>
        <p:nvPicPr>
          <p:cNvPr id="88069"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1227138"/>
            <a:ext cx="7267575"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Rectangle 5"/>
          <p:cNvSpPr>
            <a:spLocks/>
          </p:cNvSpPr>
          <p:nvPr/>
        </p:nvSpPr>
        <p:spPr bwMode="auto">
          <a:xfrm>
            <a:off x="746125" y="5313363"/>
            <a:ext cx="35909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800">
                <a:solidFill>
                  <a:schemeClr val="tx1"/>
                </a:solidFill>
                <a:latin typeface="Arial" charset="0"/>
                <a:cs typeface="Arial" charset="0"/>
                <a:sym typeface="Arial" charset="0"/>
              </a:rPr>
              <a:t>1.     </a:t>
            </a:r>
            <a:r>
              <a:rPr lang="en-US" i="1">
                <a:solidFill>
                  <a:schemeClr val="tx1"/>
                </a:solidFill>
                <a:latin typeface="Garamond" charset="0"/>
                <a:ea typeface="Garamond" charset="0"/>
                <a:cs typeface="Garamond" charset="0"/>
                <a:sym typeface="Garamond" charset="0"/>
              </a:rPr>
              <a:t>map</a:t>
            </a:r>
            <a:r>
              <a:rPr lang="en-US" i="1" baseline="-25000">
                <a:solidFill>
                  <a:schemeClr val="tx1"/>
                </a:solidFill>
                <a:latin typeface="Garamond" charset="0"/>
                <a:ea typeface="Garamond" charset="0"/>
                <a:cs typeface="Garamond" charset="0"/>
                <a:sym typeface="Garamond" charset="0"/>
              </a:rPr>
              <a:t>AL</a:t>
            </a:r>
            <a:r>
              <a:rPr lang="en-US" i="1">
                <a:solidFill>
                  <a:schemeClr val="tx1"/>
                </a:solidFill>
                <a:latin typeface="Garamond" charset="0"/>
                <a:ea typeface="Garamond" charset="0"/>
                <a:cs typeface="Garamond" charset="0"/>
                <a:sym typeface="Garamond" charset="0"/>
              </a:rPr>
              <a:t> = </a:t>
            </a:r>
            <a:r>
              <a:rPr lang="en-US">
                <a:solidFill>
                  <a:schemeClr val="tx1"/>
                </a:solidFill>
                <a:latin typeface="Garamond" charset="0"/>
                <a:ea typeface="Garamond" charset="0"/>
                <a:cs typeface="Garamond" charset="0"/>
                <a:sym typeface="Garamond" charset="0"/>
              </a:rPr>
              <a:t>Match(</a:t>
            </a:r>
            <a:r>
              <a:rPr lang="en-US" i="1">
                <a:solidFill>
                  <a:schemeClr val="tx1"/>
                </a:solidFill>
                <a:latin typeface="Garamond" charset="0"/>
                <a:ea typeface="Garamond" charset="0"/>
                <a:cs typeface="Garamond" charset="0"/>
                <a:sym typeface="Garamond" charset="0"/>
              </a:rPr>
              <a:t>M</a:t>
            </a:r>
            <a:r>
              <a:rPr lang="en-US" i="1" baseline="-25000">
                <a:solidFill>
                  <a:schemeClr val="tx1"/>
                </a:solidFill>
                <a:latin typeface="Garamond" charset="0"/>
                <a:ea typeface="Garamond" charset="0"/>
                <a:cs typeface="Garamond" charset="0"/>
                <a:sym typeface="Garamond" charset="0"/>
              </a:rPr>
              <a:t>A</a:t>
            </a:r>
            <a:r>
              <a:rPr lang="en-US">
                <a:solidFill>
                  <a:schemeClr val="tx1"/>
                </a:solidFill>
                <a:latin typeface="Garamond" charset="0"/>
                <a:ea typeface="Garamond" charset="0"/>
                <a:cs typeface="Garamond" charset="0"/>
                <a:sym typeface="Garamond" charset="0"/>
              </a:rPr>
              <a:t>, </a:t>
            </a:r>
            <a:r>
              <a:rPr lang="en-US" i="1">
                <a:solidFill>
                  <a:schemeClr val="tx1"/>
                </a:solidFill>
                <a:latin typeface="Garamond" charset="0"/>
                <a:ea typeface="Garamond" charset="0"/>
                <a:cs typeface="Garamond" charset="0"/>
                <a:sym typeface="Garamond" charset="0"/>
              </a:rPr>
              <a:t>M</a:t>
            </a:r>
            <a:r>
              <a:rPr lang="en-US" i="1" baseline="-25000">
                <a:solidFill>
                  <a:schemeClr val="tx1"/>
                </a:solidFill>
                <a:latin typeface="Garamond" charset="0"/>
                <a:ea typeface="Garamond" charset="0"/>
                <a:cs typeface="Garamond" charset="0"/>
                <a:sym typeface="Garamond" charset="0"/>
              </a:rPr>
              <a:t>L</a:t>
            </a:r>
            <a:r>
              <a:rPr lang="en-US">
                <a:solidFill>
                  <a:schemeClr val="tx1"/>
                </a:solidFill>
                <a:latin typeface="Garamond" charset="0"/>
                <a:ea typeface="Garamond" charset="0"/>
                <a:cs typeface="Garamond" charset="0"/>
                <a:sym typeface="Garamond" charset="0"/>
              </a:rPr>
              <a:t>)</a:t>
            </a:r>
          </a:p>
        </p:txBody>
      </p:sp>
      <p:sp>
        <p:nvSpPr>
          <p:cNvPr id="88071" name="Rectangle 6"/>
          <p:cNvSpPr>
            <a:spLocks/>
          </p:cNvSpPr>
          <p:nvPr/>
        </p:nvSpPr>
        <p:spPr bwMode="auto">
          <a:xfrm>
            <a:off x="3268663" y="6550025"/>
            <a:ext cx="17653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a:solidFill>
                  <a:schemeClr val="tx1"/>
                </a:solidFill>
                <a:cs typeface="Times" charset="0"/>
              </a:rPr>
              <a:t>[Frank Vasquez, 2005]</a:t>
            </a:r>
          </a:p>
        </p:txBody>
      </p:sp>
    </p:spTree>
    <p:extLst>
      <p:ext uri="{BB962C8B-B14F-4D97-AF65-F5344CB8AC3E}">
        <p14:creationId xmlns:p14="http://schemas.microsoft.com/office/powerpoint/2010/main" val="137291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p:cNvSpPr>
            <a:spLocks/>
          </p:cNvSpPr>
          <p:nvPr/>
        </p:nvSpPr>
        <p:spPr bwMode="auto">
          <a:xfrm>
            <a:off x="44450" y="6542088"/>
            <a:ext cx="25638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39686" bIns="0">
            <a:spAutoFit/>
          </a:bodyPr>
          <a:lstStyle/>
          <a:p>
            <a:pPr marL="38100"/>
            <a:r>
              <a:rPr lang="en-US" sz="1400">
                <a:solidFill>
                  <a:srgbClr val="00FF00"/>
                </a:solidFill>
                <a:latin typeface="Helvetica" charset="0"/>
                <a:cs typeface="Helvetica" charset="0"/>
                <a:sym typeface="Helvetica" charset="0"/>
              </a:rPr>
              <a:t> © 2002-2011 Franz J. Kurfess</a:t>
            </a:r>
          </a:p>
        </p:txBody>
      </p:sp>
      <p:sp>
        <p:nvSpPr>
          <p:cNvPr id="91139" name="Rectangle 2"/>
          <p:cNvSpPr>
            <a:spLocks/>
          </p:cNvSpPr>
          <p:nvPr/>
        </p:nvSpPr>
        <p:spPr bwMode="auto">
          <a:xfrm>
            <a:off x="6021388" y="6553200"/>
            <a:ext cx="2984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38100" algn="r"/>
            <a:r>
              <a:rPr lang="en-US" sz="1400" b="1">
                <a:solidFill>
                  <a:schemeClr val="tx1"/>
                </a:solidFill>
                <a:latin typeface="Arial" charset="0"/>
                <a:cs typeface="Arial" charset="0"/>
                <a:sym typeface="Arial" charset="0"/>
              </a:rPr>
              <a:t>Knowledge Representation  </a:t>
            </a:r>
          </a:p>
        </p:txBody>
      </p:sp>
      <p:sp>
        <p:nvSpPr>
          <p:cNvPr id="2" name="Rectangle 3"/>
          <p:cNvSpPr>
            <a:spLocks noGrp="1" noChangeArrowheads="1"/>
          </p:cNvSpPr>
          <p:nvPr>
            <p:ph type="title"/>
          </p:nvPr>
        </p:nvSpPr>
        <p:spPr/>
        <p:txBody>
          <a:bodyPr rIns="130174"/>
          <a:lstStyle/>
          <a:p>
            <a:pPr indent="0" eaLnBrk="1" hangingPunct="1">
              <a:defRPr/>
            </a:pPr>
            <a:r>
              <a:rPr lang="sr-Latn-RS" dirty="0" smtClean="0"/>
              <a:t>Važni koncepti i termini</a:t>
            </a:r>
            <a:endParaRPr lang="en-US" dirty="0" smtClean="0"/>
          </a:p>
        </p:txBody>
      </p:sp>
      <p:sp>
        <p:nvSpPr>
          <p:cNvPr id="91141" name="Rectangle 4"/>
          <p:cNvSpPr>
            <a:spLocks noGrp="1" noChangeArrowheads="1"/>
          </p:cNvSpPr>
          <p:nvPr>
            <p:ph type="body" idx="1"/>
          </p:nvPr>
        </p:nvSpPr>
        <p:spPr>
          <a:xfrm>
            <a:off x="228600" y="1447800"/>
            <a:ext cx="4343400" cy="5080000"/>
          </a:xfrm>
        </p:spPr>
        <p:txBody>
          <a:bodyPr rIns="130174">
            <a:normAutofit lnSpcReduction="10000"/>
          </a:bodyPr>
          <a:lstStyle/>
          <a:p>
            <a:pPr marL="723900" lvl="1" eaLnBrk="1" hangingPunct="1">
              <a:lnSpc>
                <a:spcPct val="90000"/>
              </a:lnSpc>
            </a:pPr>
            <a:r>
              <a:rPr lang="sr-Latn-RS" sz="1800" dirty="0" smtClean="0"/>
              <a:t>A</a:t>
            </a:r>
            <a:r>
              <a:rPr lang="en-US" sz="1800" dirty="0" err="1" smtClean="0"/>
              <a:t>tribut</a:t>
            </a:r>
            <a:endParaRPr lang="sr-Latn-RS" sz="1800" dirty="0" smtClean="0"/>
          </a:p>
          <a:p>
            <a:pPr marL="723900" lvl="1">
              <a:lnSpc>
                <a:spcPct val="90000"/>
              </a:lnSpc>
            </a:pPr>
            <a:r>
              <a:rPr lang="sr-Latn-RS" sz="1800" dirty="0">
                <a:sym typeface="Arial" charset="0"/>
              </a:rPr>
              <a:t>Baza znanja</a:t>
            </a:r>
            <a:endParaRPr lang="en-US" sz="1800" dirty="0">
              <a:sym typeface="Arial" charset="0"/>
            </a:endParaRPr>
          </a:p>
          <a:p>
            <a:pPr marL="723900" lvl="1">
              <a:lnSpc>
                <a:spcPct val="90000"/>
              </a:lnSpc>
            </a:pPr>
            <a:r>
              <a:rPr lang="sr-Latn-RS" sz="1800" dirty="0" smtClean="0"/>
              <a:t>Epistemologija </a:t>
            </a:r>
            <a:endParaRPr lang="en-US" sz="1800" dirty="0"/>
          </a:p>
          <a:p>
            <a:pPr marL="723900" lvl="1">
              <a:lnSpc>
                <a:spcPct val="90000"/>
              </a:lnSpc>
            </a:pPr>
            <a:r>
              <a:rPr lang="sr-Latn-RS" sz="1800" dirty="0"/>
              <a:t>Ekspertski </a:t>
            </a:r>
            <a:r>
              <a:rPr lang="sr-Latn-RS" sz="1800" dirty="0" smtClean="0"/>
              <a:t>sistem</a:t>
            </a:r>
          </a:p>
          <a:p>
            <a:pPr marL="723900" lvl="1">
              <a:lnSpc>
                <a:spcPct val="90000"/>
              </a:lnSpc>
            </a:pPr>
            <a:r>
              <a:rPr lang="en-US" sz="1800" dirty="0"/>
              <a:t>facet</a:t>
            </a:r>
          </a:p>
          <a:p>
            <a:pPr marL="723900" lvl="1">
              <a:lnSpc>
                <a:spcPct val="90000"/>
              </a:lnSpc>
            </a:pPr>
            <a:r>
              <a:rPr lang="sr-Latn-RS" sz="1800" dirty="0" smtClean="0"/>
              <a:t>Frejm</a:t>
            </a:r>
          </a:p>
          <a:p>
            <a:pPr marL="723900" lvl="1">
              <a:lnSpc>
                <a:spcPct val="90000"/>
              </a:lnSpc>
            </a:pPr>
            <a:r>
              <a:rPr lang="sr-Latn-RS" sz="1800" dirty="0"/>
              <a:t>Graf </a:t>
            </a:r>
            <a:endParaRPr lang="en-US" sz="1800" dirty="0"/>
          </a:p>
          <a:p>
            <a:pPr marL="723900" lvl="1">
              <a:lnSpc>
                <a:spcPct val="90000"/>
              </a:lnSpc>
            </a:pPr>
            <a:r>
              <a:rPr lang="sr-Latn-RS" sz="1800" dirty="0"/>
              <a:t>Informacija </a:t>
            </a:r>
            <a:endParaRPr lang="en-US" sz="1800" dirty="0"/>
          </a:p>
          <a:p>
            <a:pPr marL="723900" lvl="1">
              <a:lnSpc>
                <a:spcPct val="90000"/>
              </a:lnSpc>
            </a:pPr>
            <a:r>
              <a:rPr lang="sr-Latn-RS" sz="1800" dirty="0" smtClean="0"/>
              <a:t>Izvođenje</a:t>
            </a:r>
            <a:endParaRPr lang="en-US" sz="1800" dirty="0"/>
          </a:p>
          <a:p>
            <a:pPr marL="723900" lvl="1">
              <a:lnSpc>
                <a:spcPct val="90000"/>
              </a:lnSpc>
            </a:pPr>
            <a:r>
              <a:rPr lang="en-US" sz="1800" dirty="0"/>
              <a:t>If-Then </a:t>
            </a:r>
            <a:r>
              <a:rPr lang="sr-Latn-RS" sz="1800" dirty="0"/>
              <a:t>pravila</a:t>
            </a:r>
            <a:endParaRPr lang="en-US" sz="1800" dirty="0"/>
          </a:p>
          <a:p>
            <a:pPr marL="723900" lvl="1" eaLnBrk="1" hangingPunct="1">
              <a:lnSpc>
                <a:spcPct val="90000"/>
              </a:lnSpc>
            </a:pPr>
            <a:r>
              <a:rPr lang="sr-Latn-RS" sz="1800" dirty="0" smtClean="0"/>
              <a:t>Koncept</a:t>
            </a:r>
          </a:p>
          <a:p>
            <a:pPr marL="723900" lvl="1">
              <a:lnSpc>
                <a:spcPct val="90000"/>
              </a:lnSpc>
              <a:buSzPct val="75000"/>
            </a:pPr>
            <a:r>
              <a:rPr lang="sr-Latn-RS" sz="1800" dirty="0">
                <a:sym typeface="Arial" charset="0"/>
              </a:rPr>
              <a:t>Link</a:t>
            </a:r>
            <a:endParaRPr lang="en-US" sz="1800" dirty="0">
              <a:sym typeface="Arial" charset="0"/>
            </a:endParaRPr>
          </a:p>
          <a:p>
            <a:pPr marL="723900" lvl="1">
              <a:lnSpc>
                <a:spcPct val="90000"/>
              </a:lnSpc>
              <a:buSzPct val="75000"/>
            </a:pPr>
            <a:r>
              <a:rPr lang="sr-Latn-RS" sz="1800" dirty="0" smtClean="0">
                <a:sym typeface="Arial" charset="0"/>
              </a:rPr>
              <a:t>Logika</a:t>
            </a:r>
          </a:p>
          <a:p>
            <a:pPr marL="723900" lvl="1">
              <a:lnSpc>
                <a:spcPct val="90000"/>
              </a:lnSpc>
              <a:buSzPct val="75000"/>
            </a:pPr>
            <a:r>
              <a:rPr lang="sr-Latn-RS" sz="1800" dirty="0"/>
              <a:t>Ljuska ekspertskog sistema</a:t>
            </a:r>
            <a:endParaRPr lang="en-US" sz="1800" dirty="0"/>
          </a:p>
          <a:p>
            <a:pPr marL="723900" lvl="1">
              <a:lnSpc>
                <a:spcPct val="90000"/>
              </a:lnSpc>
            </a:pPr>
            <a:r>
              <a:rPr lang="sr-Latn-RS" sz="1800" dirty="0" smtClean="0"/>
              <a:t>Mehanizam </a:t>
            </a:r>
            <a:r>
              <a:rPr lang="sr-Latn-RS" sz="1800" dirty="0"/>
              <a:t>zaključivanja</a:t>
            </a:r>
            <a:endParaRPr lang="en-US" sz="1800" dirty="0"/>
          </a:p>
          <a:p>
            <a:pPr marL="723900" lvl="1">
              <a:lnSpc>
                <a:spcPct val="90000"/>
              </a:lnSpc>
            </a:pPr>
            <a:r>
              <a:rPr lang="sr-Latn-RS" sz="1800" dirty="0" smtClean="0">
                <a:sym typeface="Arial" charset="0"/>
              </a:rPr>
              <a:t>Meta-znanje</a:t>
            </a:r>
          </a:p>
          <a:p>
            <a:pPr marL="723900" lvl="1">
              <a:lnSpc>
                <a:spcPct val="90000"/>
              </a:lnSpc>
            </a:pPr>
            <a:r>
              <a:rPr lang="sr-Latn-RS" sz="1800" dirty="0"/>
              <a:t>Nasleđivanje </a:t>
            </a:r>
            <a:endParaRPr lang="sr-Latn-RS" sz="1800" dirty="0" smtClean="0"/>
          </a:p>
          <a:p>
            <a:pPr marL="723900" lvl="1">
              <a:lnSpc>
                <a:spcPct val="90000"/>
              </a:lnSpc>
            </a:pPr>
            <a:r>
              <a:rPr lang="sr-Latn-RS" sz="1800" dirty="0">
                <a:sym typeface="Arial" charset="0"/>
              </a:rPr>
              <a:t>Objekat </a:t>
            </a:r>
            <a:endParaRPr lang="sr-Latn-RS" sz="1800" dirty="0" smtClean="0">
              <a:sym typeface="Arial" charset="0"/>
            </a:endParaRPr>
          </a:p>
          <a:p>
            <a:pPr marL="438150" lvl="1" indent="0">
              <a:lnSpc>
                <a:spcPct val="90000"/>
              </a:lnSpc>
              <a:buNone/>
            </a:pPr>
            <a:endParaRPr lang="en-US" sz="1800" dirty="0">
              <a:sym typeface="Arial" charset="0"/>
            </a:endParaRPr>
          </a:p>
        </p:txBody>
      </p:sp>
      <p:sp>
        <p:nvSpPr>
          <p:cNvPr id="91142" name="Rectangle 5"/>
          <p:cNvSpPr>
            <a:spLocks/>
          </p:cNvSpPr>
          <p:nvPr/>
        </p:nvSpPr>
        <p:spPr bwMode="auto">
          <a:xfrm>
            <a:off x="4724400" y="1447800"/>
            <a:ext cx="41148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723900" lvl="1" indent="-285750">
              <a:lnSpc>
                <a:spcPct val="90000"/>
              </a:lnSpc>
              <a:spcBef>
                <a:spcPct val="20000"/>
              </a:spcBef>
              <a:buSzPct val="75000"/>
              <a:buFont typeface="Arial" pitchFamily="34" charset="0"/>
              <a:buChar char="–"/>
            </a:pPr>
            <a:r>
              <a:rPr lang="sr-Latn-RS" dirty="0" smtClean="0"/>
              <a:t>Ontologija</a:t>
            </a:r>
          </a:p>
          <a:p>
            <a:pPr marL="723900" lvl="1" indent="-285750">
              <a:lnSpc>
                <a:spcPct val="90000"/>
              </a:lnSpc>
              <a:spcBef>
                <a:spcPct val="20000"/>
              </a:spcBef>
              <a:buSzPct val="75000"/>
              <a:buFont typeface="Arial" pitchFamily="34" charset="0"/>
              <a:buChar char="–"/>
            </a:pPr>
            <a:r>
              <a:rPr lang="sr-Latn-RS" dirty="0" smtClean="0"/>
              <a:t>Podatak</a:t>
            </a:r>
          </a:p>
          <a:p>
            <a:pPr marL="723900" lvl="1" indent="-285750">
              <a:lnSpc>
                <a:spcPct val="90000"/>
              </a:lnSpc>
              <a:spcBef>
                <a:spcPct val="20000"/>
              </a:spcBef>
              <a:buSzPct val="75000"/>
              <a:buFont typeface="Arial" pitchFamily="34" charset="0"/>
              <a:buChar char="–"/>
            </a:pPr>
            <a:r>
              <a:rPr lang="sr-Latn-RS" dirty="0">
                <a:sym typeface="Arial" charset="0"/>
              </a:rPr>
              <a:t>Pravilo </a:t>
            </a:r>
            <a:endParaRPr lang="en-US" dirty="0">
              <a:sym typeface="Arial" charset="0"/>
            </a:endParaRPr>
          </a:p>
          <a:p>
            <a:pPr marL="723900" lvl="1" indent="-285750">
              <a:lnSpc>
                <a:spcPct val="90000"/>
              </a:lnSpc>
              <a:spcBef>
                <a:spcPct val="20000"/>
              </a:spcBef>
              <a:buSzPct val="75000"/>
              <a:buFont typeface="Arial" pitchFamily="34" charset="0"/>
              <a:buChar char="–"/>
            </a:pPr>
            <a:r>
              <a:rPr lang="sr-Latn-RS" dirty="0" smtClean="0">
                <a:sym typeface="Arial" charset="0"/>
              </a:rPr>
              <a:t>Produkciona pravila</a:t>
            </a:r>
          </a:p>
          <a:p>
            <a:pPr marL="723900" lvl="1" indent="-285750">
              <a:lnSpc>
                <a:spcPct val="90000"/>
              </a:lnSpc>
              <a:spcBef>
                <a:spcPct val="20000"/>
              </a:spcBef>
              <a:buSzPct val="75000"/>
              <a:buFont typeface="Arial" pitchFamily="34" charset="0"/>
              <a:buChar char="–"/>
            </a:pPr>
            <a:r>
              <a:rPr lang="sr-Latn-RS" dirty="0">
                <a:sym typeface="Arial" charset="0"/>
              </a:rPr>
              <a:t>Rasuđivanje</a:t>
            </a:r>
            <a:endParaRPr lang="en-US" dirty="0">
              <a:sym typeface="Arial" charset="0"/>
            </a:endParaRPr>
          </a:p>
          <a:p>
            <a:pPr marL="723900" lvl="1" indent="-285750">
              <a:lnSpc>
                <a:spcPct val="90000"/>
              </a:lnSpc>
              <a:spcBef>
                <a:spcPct val="20000"/>
              </a:spcBef>
              <a:buSzPct val="75000"/>
              <a:buFont typeface="Arial" pitchFamily="34" charset="0"/>
              <a:buChar char="–"/>
            </a:pPr>
            <a:r>
              <a:rPr lang="sr-Latn-RS" dirty="0" smtClean="0">
                <a:sym typeface="Arial" charset="0"/>
              </a:rPr>
              <a:t>Relacija </a:t>
            </a:r>
            <a:endParaRPr lang="en-US" dirty="0">
              <a:sym typeface="Arial" charset="0"/>
            </a:endParaRPr>
          </a:p>
          <a:p>
            <a:pPr marL="723900" lvl="1" indent="-285750">
              <a:lnSpc>
                <a:spcPct val="90000"/>
              </a:lnSpc>
              <a:spcBef>
                <a:spcPct val="20000"/>
              </a:spcBef>
              <a:buSzPct val="75000"/>
              <a:buFont typeface="Arial" pitchFamily="34" charset="0"/>
              <a:buChar char="–"/>
            </a:pPr>
            <a:r>
              <a:rPr lang="sr-Latn-RS" dirty="0">
                <a:sym typeface="Arial" charset="0"/>
              </a:rPr>
              <a:t>Reprezentacija </a:t>
            </a:r>
            <a:r>
              <a:rPr lang="sr-Latn-RS" dirty="0" smtClean="0">
                <a:sym typeface="Arial" charset="0"/>
              </a:rPr>
              <a:t>znanja</a:t>
            </a:r>
          </a:p>
          <a:p>
            <a:pPr marL="723900" lvl="1" indent="-285750">
              <a:lnSpc>
                <a:spcPct val="90000"/>
              </a:lnSpc>
              <a:spcBef>
                <a:spcPct val="20000"/>
              </a:spcBef>
              <a:buSzPct val="75000"/>
              <a:buFont typeface="Arial" pitchFamily="34" charset="0"/>
              <a:buChar char="–"/>
            </a:pPr>
            <a:r>
              <a:rPr lang="sr-Latn-RS" dirty="0">
                <a:sym typeface="Arial" charset="0"/>
              </a:rPr>
              <a:t>Semantička mreža</a:t>
            </a:r>
            <a:endParaRPr lang="en-US" dirty="0">
              <a:sym typeface="Arial" charset="0"/>
            </a:endParaRPr>
          </a:p>
          <a:p>
            <a:pPr marL="723900" lvl="1" indent="-285750">
              <a:lnSpc>
                <a:spcPct val="90000"/>
              </a:lnSpc>
              <a:spcBef>
                <a:spcPct val="20000"/>
              </a:spcBef>
              <a:buSzPct val="75000"/>
              <a:buFont typeface="Arial" pitchFamily="34" charset="0"/>
              <a:buChar char="–"/>
            </a:pPr>
            <a:r>
              <a:rPr lang="sr-Latn-RS" dirty="0" smtClean="0">
                <a:sym typeface="Arial" charset="0"/>
              </a:rPr>
              <a:t>Sistem baziran na znanju (SBZ)</a:t>
            </a:r>
          </a:p>
          <a:p>
            <a:pPr marL="723900" lvl="1" indent="-285750">
              <a:lnSpc>
                <a:spcPct val="90000"/>
              </a:lnSpc>
              <a:spcBef>
                <a:spcPct val="20000"/>
              </a:spcBef>
              <a:buSzPct val="75000"/>
              <a:buFont typeface="Arial" pitchFamily="34" charset="0"/>
              <a:buChar char="–"/>
            </a:pPr>
            <a:r>
              <a:rPr lang="sr-Latn-RS" dirty="0">
                <a:sym typeface="Arial" charset="0"/>
              </a:rPr>
              <a:t>Slot</a:t>
            </a:r>
          </a:p>
          <a:p>
            <a:pPr marL="723900" lvl="1" indent="-285750">
              <a:lnSpc>
                <a:spcPct val="90000"/>
              </a:lnSpc>
              <a:spcBef>
                <a:spcPct val="20000"/>
              </a:spcBef>
              <a:buSzPct val="75000"/>
              <a:buFont typeface="Arial" pitchFamily="34" charset="0"/>
              <a:buChar char="–"/>
            </a:pPr>
            <a:r>
              <a:rPr lang="sr-Latn-RS" dirty="0" smtClean="0">
                <a:sym typeface="Arial" charset="0"/>
              </a:rPr>
              <a:t>Skript</a:t>
            </a:r>
          </a:p>
          <a:p>
            <a:pPr marL="723900" lvl="1" indent="-285750">
              <a:lnSpc>
                <a:spcPct val="90000"/>
              </a:lnSpc>
              <a:spcBef>
                <a:spcPct val="20000"/>
              </a:spcBef>
              <a:buSzPct val="75000"/>
              <a:buFont typeface="Arial" pitchFamily="34" charset="0"/>
              <a:buChar char="–"/>
            </a:pPr>
            <a:r>
              <a:rPr lang="sr-Latn-RS" dirty="0" smtClean="0">
                <a:sym typeface="Arial" charset="0"/>
              </a:rPr>
              <a:t>Šum</a:t>
            </a:r>
            <a:endParaRPr lang="en-US" dirty="0">
              <a:sym typeface="Arial" charset="0"/>
            </a:endParaRPr>
          </a:p>
          <a:p>
            <a:pPr marL="723900" lvl="1" indent="-285750">
              <a:lnSpc>
                <a:spcPct val="90000"/>
              </a:lnSpc>
              <a:spcBef>
                <a:spcPct val="20000"/>
              </a:spcBef>
              <a:buSzPct val="75000"/>
              <a:buFont typeface="Arial" pitchFamily="34" charset="0"/>
              <a:buChar char="–"/>
            </a:pPr>
            <a:r>
              <a:rPr lang="sr-Latn-RS" dirty="0" smtClean="0">
                <a:sym typeface="Arial" charset="0"/>
              </a:rPr>
              <a:t>Šema</a:t>
            </a:r>
          </a:p>
          <a:p>
            <a:pPr marL="723900" lvl="1" indent="-285750">
              <a:lnSpc>
                <a:spcPct val="90000"/>
              </a:lnSpc>
              <a:spcBef>
                <a:spcPct val="20000"/>
              </a:spcBef>
              <a:buSzPct val="75000"/>
              <a:buFont typeface="Arial" pitchFamily="34" charset="0"/>
              <a:buChar char="–"/>
            </a:pPr>
            <a:r>
              <a:rPr lang="sr-Latn-RS" dirty="0">
                <a:sym typeface="Arial" charset="0"/>
              </a:rPr>
              <a:t>Čvor </a:t>
            </a:r>
            <a:endParaRPr lang="en-US" dirty="0">
              <a:sym typeface="Arial" charset="0"/>
            </a:endParaRPr>
          </a:p>
          <a:p>
            <a:pPr marL="723900" lvl="1" indent="-285750">
              <a:lnSpc>
                <a:spcPct val="90000"/>
              </a:lnSpc>
              <a:spcBef>
                <a:spcPct val="20000"/>
              </a:spcBef>
              <a:buSzPct val="75000"/>
              <a:buFont typeface="Arial" pitchFamily="34" charset="0"/>
              <a:buChar char="–"/>
            </a:pPr>
            <a:r>
              <a:rPr lang="sr-Latn-RS" dirty="0" smtClean="0"/>
              <a:t>Zaključivanje</a:t>
            </a:r>
            <a:endParaRPr lang="en-US" dirty="0"/>
          </a:p>
          <a:p>
            <a:pPr marL="723900" lvl="1" indent="-285750">
              <a:lnSpc>
                <a:spcPct val="90000"/>
              </a:lnSpc>
              <a:spcBef>
                <a:spcPct val="20000"/>
              </a:spcBef>
              <a:buSzPct val="75000"/>
              <a:buFont typeface="Arial" pitchFamily="34" charset="0"/>
              <a:buChar char="–"/>
            </a:pPr>
            <a:r>
              <a:rPr lang="sr-Latn-RS" dirty="0" smtClean="0"/>
              <a:t>Zdravorazumsko znanje</a:t>
            </a:r>
          </a:p>
          <a:p>
            <a:pPr marL="723900" lvl="1" indent="-285750">
              <a:lnSpc>
                <a:spcPct val="90000"/>
              </a:lnSpc>
              <a:spcBef>
                <a:spcPct val="20000"/>
              </a:spcBef>
              <a:buSzPct val="75000"/>
              <a:buFont typeface="Arial" pitchFamily="34" charset="0"/>
              <a:buChar char="–"/>
            </a:pPr>
            <a:r>
              <a:rPr lang="sr-Latn-RS" dirty="0"/>
              <a:t>Znanje </a:t>
            </a:r>
            <a:endParaRPr lang="en-US" dirty="0"/>
          </a:p>
          <a:p>
            <a:pPr marL="723900" lvl="1" indent="-285750">
              <a:lnSpc>
                <a:spcPct val="90000"/>
              </a:lnSpc>
              <a:spcBef>
                <a:spcPct val="20000"/>
              </a:spcBef>
              <a:buSzPct val="75000"/>
              <a:buFont typeface="Arial" pitchFamily="34" charset="0"/>
              <a:buChar char="–"/>
            </a:pPr>
            <a:endParaRPr lang="en-US" dirty="0"/>
          </a:p>
          <a:p>
            <a:pPr marL="723900" lvl="1" indent="-285750">
              <a:lnSpc>
                <a:spcPct val="90000"/>
              </a:lnSpc>
              <a:spcBef>
                <a:spcPct val="20000"/>
              </a:spcBef>
              <a:buSzPct val="75000"/>
              <a:buFont typeface="Arial" pitchFamily="34" charset="0"/>
              <a:buChar char="–"/>
            </a:pPr>
            <a:endParaRPr lang="en-US" dirty="0">
              <a:sym typeface="Arial" charset="0"/>
            </a:endParaRPr>
          </a:p>
        </p:txBody>
      </p:sp>
    </p:spTree>
    <p:extLst>
      <p:ext uri="{BB962C8B-B14F-4D97-AF65-F5344CB8AC3E}">
        <p14:creationId xmlns:p14="http://schemas.microsoft.com/office/powerpoint/2010/main" val="1752685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p:cNvSpPr>
          <p:nvPr/>
        </p:nvSpPr>
        <p:spPr bwMode="auto">
          <a:xfrm>
            <a:off x="6021388" y="6553200"/>
            <a:ext cx="2984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38100" algn="r"/>
            <a:r>
              <a:rPr lang="en-US" sz="1400" b="1">
                <a:solidFill>
                  <a:schemeClr val="tx1"/>
                </a:solidFill>
                <a:latin typeface="Arial" charset="0"/>
                <a:cs typeface="Arial" charset="0"/>
                <a:sym typeface="Arial" charset="0"/>
              </a:rPr>
              <a:t>Knowledge Representation  </a:t>
            </a:r>
          </a:p>
        </p:txBody>
      </p:sp>
      <p:sp>
        <p:nvSpPr>
          <p:cNvPr id="2" name="Rectangle 3"/>
          <p:cNvSpPr>
            <a:spLocks noGrp="1" noChangeArrowheads="1"/>
          </p:cNvSpPr>
          <p:nvPr>
            <p:ph type="title"/>
          </p:nvPr>
        </p:nvSpPr>
        <p:spPr/>
        <p:txBody>
          <a:bodyPr rIns="130174">
            <a:normAutofit/>
          </a:bodyPr>
          <a:lstStyle/>
          <a:p>
            <a:pPr indent="0" eaLnBrk="1" hangingPunct="1">
              <a:defRPr/>
            </a:pPr>
            <a:r>
              <a:rPr lang="sr-Latn-RS" dirty="0" smtClean="0"/>
              <a:t>Sažetak</a:t>
            </a:r>
            <a:endParaRPr lang="en-US" dirty="0" smtClean="0"/>
          </a:p>
        </p:txBody>
      </p:sp>
      <p:sp>
        <p:nvSpPr>
          <p:cNvPr id="92165" name="Rectangle 4"/>
          <p:cNvSpPr>
            <a:spLocks noGrp="1" noChangeArrowheads="1"/>
          </p:cNvSpPr>
          <p:nvPr>
            <p:ph type="body" idx="1"/>
          </p:nvPr>
        </p:nvSpPr>
        <p:spPr/>
        <p:txBody>
          <a:bodyPr rIns="130174">
            <a:normAutofit fontScale="92500" lnSpcReduction="10000"/>
          </a:bodyPr>
          <a:lstStyle/>
          <a:p>
            <a:pPr eaLnBrk="1" hangingPunct="1"/>
            <a:r>
              <a:rPr lang="sr-Latn-RS" dirty="0" smtClean="0"/>
              <a:t>Predstavljanje znanja je (a kako i ne bi bilo?) veoma važno sa SBZ</a:t>
            </a:r>
            <a:endParaRPr lang="en-US" dirty="0" smtClean="0"/>
          </a:p>
          <a:p>
            <a:pPr eaLnBrk="1" hangingPunct="1"/>
            <a:r>
              <a:rPr lang="sr-Latn-RS" dirty="0" smtClean="0"/>
              <a:t>Popularne reprezentacione šeme su</a:t>
            </a:r>
            <a:endParaRPr lang="en-US" dirty="0" smtClean="0"/>
          </a:p>
          <a:p>
            <a:pPr marL="723900" lvl="1" eaLnBrk="1" hangingPunct="1"/>
            <a:r>
              <a:rPr lang="sr-Latn-RS" dirty="0" smtClean="0"/>
              <a:t>pravila</a:t>
            </a:r>
            <a:r>
              <a:rPr lang="en-US" dirty="0" smtClean="0"/>
              <a:t>, </a:t>
            </a:r>
            <a:r>
              <a:rPr lang="sr-Latn-RS" dirty="0" smtClean="0"/>
              <a:t>sementičke mreže</a:t>
            </a:r>
            <a:r>
              <a:rPr lang="en-US" dirty="0" smtClean="0"/>
              <a:t>, </a:t>
            </a:r>
            <a:r>
              <a:rPr lang="sr-Latn-RS" dirty="0" smtClean="0"/>
              <a:t>šeme</a:t>
            </a:r>
            <a:r>
              <a:rPr lang="en-US" dirty="0" smtClean="0"/>
              <a:t> (</a:t>
            </a:r>
            <a:r>
              <a:rPr lang="sr-Latn-RS" dirty="0" smtClean="0"/>
              <a:t>frejmovi</a:t>
            </a:r>
            <a:r>
              <a:rPr lang="en-US" dirty="0" smtClean="0"/>
              <a:t>, </a:t>
            </a:r>
            <a:r>
              <a:rPr lang="sr-Latn-RS" dirty="0" smtClean="0"/>
              <a:t>skriptovi</a:t>
            </a:r>
            <a:r>
              <a:rPr lang="en-US" dirty="0" smtClean="0"/>
              <a:t>), l</a:t>
            </a:r>
            <a:r>
              <a:rPr lang="sr-Latn-RS" dirty="0" smtClean="0"/>
              <a:t>ogika</a:t>
            </a:r>
            <a:endParaRPr lang="en-US" dirty="0" smtClean="0"/>
          </a:p>
          <a:p>
            <a:pPr eaLnBrk="1" hangingPunct="1"/>
            <a:r>
              <a:rPr lang="sr-Latn-RS" dirty="0" smtClean="0"/>
              <a:t>Reprezentacione šeme treba da budu podržane odgovarajućim metodama zaključivanja da bi se omogućilo rasuđivanje</a:t>
            </a:r>
            <a:endParaRPr lang="en-US" dirty="0" smtClean="0"/>
          </a:p>
          <a:p>
            <a:pPr eaLnBrk="1" hangingPunct="1"/>
            <a:r>
              <a:rPr lang="sr-Latn-RS" dirty="0" smtClean="0"/>
              <a:t>Mora se naći ravnoteža između</a:t>
            </a:r>
            <a:endParaRPr lang="en-US" dirty="0" smtClean="0"/>
          </a:p>
          <a:p>
            <a:pPr marL="723900" lvl="1" eaLnBrk="1" hangingPunct="1"/>
            <a:r>
              <a:rPr lang="sr-Latn-RS" dirty="0" smtClean="0"/>
              <a:t>izražajnosti</a:t>
            </a:r>
            <a:r>
              <a:rPr lang="en-US" dirty="0" smtClean="0"/>
              <a:t>, </a:t>
            </a:r>
            <a:r>
              <a:rPr lang="sr-Latn-RS" dirty="0" smtClean="0"/>
              <a:t>računske efikasnosti</a:t>
            </a:r>
            <a:r>
              <a:rPr lang="en-US" dirty="0" smtClean="0"/>
              <a:t>, </a:t>
            </a:r>
            <a:r>
              <a:rPr lang="sr-Latn-RS" dirty="0" smtClean="0"/>
              <a:t>razumljivosti</a:t>
            </a:r>
            <a:endParaRPr lang="en-US" dirty="0" smtClean="0"/>
          </a:p>
        </p:txBody>
      </p:sp>
    </p:spTree>
    <p:extLst>
      <p:ext uri="{BB962C8B-B14F-4D97-AF65-F5344CB8AC3E}">
        <p14:creationId xmlns:p14="http://schemas.microsoft.com/office/powerpoint/2010/main" val="2437724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sr-Latn-RS" dirty="0"/>
              <a:t>Primer pravila</a:t>
            </a:r>
            <a:endParaRPr lang="el-GR" dirty="0" smtClean="0"/>
          </a:p>
        </p:txBody>
      </p:sp>
      <p:sp>
        <p:nvSpPr>
          <p:cNvPr id="13315" name="Rectangle 3"/>
          <p:cNvSpPr>
            <a:spLocks noGrp="1" noChangeArrowheads="1"/>
          </p:cNvSpPr>
          <p:nvPr>
            <p:ph type="body" idx="1"/>
          </p:nvPr>
        </p:nvSpPr>
        <p:spPr>
          <a:xfrm>
            <a:off x="1370135" y="1827214"/>
            <a:ext cx="7313734" cy="4395787"/>
          </a:xfrm>
        </p:spPr>
        <p:txBody>
          <a:bodyPr>
            <a:normAutofit/>
          </a:bodyPr>
          <a:lstStyle/>
          <a:p>
            <a:pPr eaLnBrk="1" hangingPunct="1"/>
            <a:r>
              <a:rPr lang="sr-Latn-RS" sz="2400" dirty="0" smtClean="0"/>
              <a:t>Pretpostavimo da je u radnoj memoriji sledeći sadržaj</a:t>
            </a:r>
            <a:endParaRPr lang="en-US" sz="2400" dirty="0" smtClean="0"/>
          </a:p>
          <a:p>
            <a:pPr eaLnBrk="1" hangingPunct="1"/>
            <a:r>
              <a:rPr lang="en-US" sz="2400" dirty="0" smtClean="0"/>
              <a:t>WM:</a:t>
            </a:r>
          </a:p>
          <a:p>
            <a:pPr lvl="1" eaLnBrk="1" hangingPunct="1"/>
            <a:r>
              <a:rPr lang="en-US" sz="2000" dirty="0" smtClean="0"/>
              <a:t>(bill </a:t>
            </a:r>
            <a:r>
              <a:rPr lang="en-US" sz="2000" dirty="0" smtClean="0">
                <a:sym typeface="Symbol" pitchFamily="18" charset="2"/>
              </a:rPr>
              <a:t> name electric  status due  amount 100  account  name checking  balance 400)</a:t>
            </a:r>
          </a:p>
          <a:p>
            <a:pPr eaLnBrk="1" hangingPunct="1"/>
            <a:r>
              <a:rPr lang="sr-Latn-RS" sz="2400" dirty="0" smtClean="0">
                <a:sym typeface="Symbol" pitchFamily="18" charset="2"/>
              </a:rPr>
              <a:t>Pravilo će biti aktivirano</a:t>
            </a:r>
            <a:endParaRPr lang="en-US" sz="2400" dirty="0" smtClean="0">
              <a:sym typeface="Symbol" pitchFamily="18" charset="2"/>
            </a:endParaRPr>
          </a:p>
          <a:p>
            <a:pPr lvl="1" eaLnBrk="1" hangingPunct="1"/>
            <a:r>
              <a:rPr lang="sr-Latn-RS" sz="2000" dirty="0" smtClean="0">
                <a:sym typeface="Symbol" pitchFamily="18" charset="2"/>
              </a:rPr>
              <a:t>Činjenica </a:t>
            </a:r>
            <a:r>
              <a:rPr lang="en-US" sz="2000" b="1" dirty="0" smtClean="0">
                <a:sym typeface="Symbol" pitchFamily="18" charset="2"/>
              </a:rPr>
              <a:t>balance 300</a:t>
            </a:r>
            <a:r>
              <a:rPr lang="en-US" sz="2000" dirty="0" smtClean="0">
                <a:sym typeface="Symbol" pitchFamily="18" charset="2"/>
              </a:rPr>
              <a:t> </a:t>
            </a:r>
            <a:r>
              <a:rPr lang="sr-Latn-RS" sz="2000" dirty="0" smtClean="0">
                <a:sym typeface="Symbol" pitchFamily="18" charset="2"/>
              </a:rPr>
              <a:t>biće dodata u radnu memoriju</a:t>
            </a:r>
          </a:p>
          <a:p>
            <a:r>
              <a:rPr lang="sr-Latn-RS" sz="2400" dirty="0" smtClean="0">
                <a:sym typeface="Symbol" pitchFamily="18" charset="2"/>
              </a:rPr>
              <a:t>Problem:</a:t>
            </a:r>
          </a:p>
          <a:p>
            <a:pPr lvl="1"/>
            <a:r>
              <a:rPr lang="sr-Latn-RS" sz="2000" dirty="0" smtClean="0">
                <a:sym typeface="Symbol" pitchFamily="18" charset="2"/>
              </a:rPr>
              <a:t>Svi uslovi moraju da budu zadovoljeni</a:t>
            </a:r>
          </a:p>
          <a:p>
            <a:r>
              <a:rPr lang="sr-Latn-RS" sz="2400" b="1" dirty="0" smtClean="0">
                <a:sym typeface="Symbol" pitchFamily="18" charset="2"/>
              </a:rPr>
              <a:t>Rešenje:</a:t>
            </a:r>
          </a:p>
          <a:p>
            <a:pPr lvl="1"/>
            <a:r>
              <a:rPr lang="sr-Latn-RS" sz="2000" b="1" dirty="0" smtClean="0">
                <a:sym typeface="Symbol" pitchFamily="18" charset="2"/>
              </a:rPr>
              <a:t>Uvodimo disjunkciju u pravila</a:t>
            </a:r>
            <a:endParaRPr lang="el-GR" sz="2000" b="1" dirty="0" smtClean="0"/>
          </a:p>
        </p:txBody>
      </p:sp>
    </p:spTree>
    <p:extLst>
      <p:ext uri="{BB962C8B-B14F-4D97-AF65-F5344CB8AC3E}">
        <p14:creationId xmlns:p14="http://schemas.microsoft.com/office/powerpoint/2010/main" val="2894347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sr-Latn-RS" sz="3200" dirty="0" smtClean="0"/>
              <a:t>Primer pravila </a:t>
            </a:r>
            <a:r>
              <a:rPr lang="en-US" sz="3200" dirty="0" smtClean="0"/>
              <a:t>(</a:t>
            </a:r>
            <a:r>
              <a:rPr lang="sr-Latn-RS" sz="3200" dirty="0" smtClean="0"/>
              <a:t>disjunkcije</a:t>
            </a:r>
            <a:r>
              <a:rPr lang="en-US" sz="3200" dirty="0" smtClean="0"/>
              <a:t>)</a:t>
            </a:r>
            <a:endParaRPr lang="el-GR" sz="3200" dirty="0" smtClean="0"/>
          </a:p>
        </p:txBody>
      </p:sp>
      <p:sp>
        <p:nvSpPr>
          <p:cNvPr id="14339" name="Rectangle 4"/>
          <p:cNvSpPr>
            <a:spLocks noGrp="1" noChangeArrowheads="1"/>
          </p:cNvSpPr>
          <p:nvPr>
            <p:ph type="body" idx="1"/>
          </p:nvPr>
        </p:nvSpPr>
        <p:spPr>
          <a:xfrm>
            <a:off x="1043354" y="1827214"/>
            <a:ext cx="7913077" cy="4446587"/>
          </a:xfrm>
          <a:noFill/>
        </p:spPr>
        <p:txBody>
          <a:bodyPr/>
          <a:lstStyle/>
          <a:p>
            <a:pPr eaLnBrk="1" hangingPunct="1"/>
            <a:r>
              <a:rPr lang="en-US" sz="2500" dirty="0" smtClean="0"/>
              <a:t>R0:</a:t>
            </a:r>
          </a:p>
          <a:p>
            <a:pPr lvl="1" eaLnBrk="1" hangingPunct="1"/>
            <a:r>
              <a:rPr lang="en-US" sz="2100" dirty="0" smtClean="0"/>
              <a:t>IF (bill </a:t>
            </a:r>
            <a:r>
              <a:rPr lang="en-US" sz="2100" dirty="0" smtClean="0">
                <a:sym typeface="Symbol" pitchFamily="18" charset="2"/>
              </a:rPr>
              <a:t> name &lt;BILL&gt;  status </a:t>
            </a:r>
            <a:r>
              <a:rPr lang="en-US" sz="2100" dirty="0" smtClean="0">
                <a:solidFill>
                  <a:srgbClr val="009900"/>
                </a:solidFill>
                <a:sym typeface="Symbol" pitchFamily="18" charset="2"/>
              </a:rPr>
              <a:t>[due</a:t>
            </a:r>
            <a:r>
              <a:rPr lang="sr-Latn-RS" sz="2100" dirty="0" smtClean="0">
                <a:solidFill>
                  <a:srgbClr val="009900"/>
                </a:solidFill>
                <a:sym typeface="Symbol" pitchFamily="18" charset="2"/>
              </a:rPr>
              <a:t> </a:t>
            </a:r>
            <a:r>
              <a:rPr lang="en-US" sz="2100" dirty="0" err="1" smtClean="0">
                <a:solidFill>
                  <a:srgbClr val="009900"/>
                </a:solidFill>
                <a:sym typeface="Symbol" pitchFamily="18" charset="2"/>
              </a:rPr>
              <a:t>over_due</a:t>
            </a:r>
            <a:r>
              <a:rPr lang="en-US" sz="2100" dirty="0" smtClean="0">
                <a:solidFill>
                  <a:srgbClr val="009900"/>
                </a:solidFill>
                <a:sym typeface="Symbol" pitchFamily="18" charset="2"/>
              </a:rPr>
              <a:t>]</a:t>
            </a:r>
            <a:r>
              <a:rPr lang="en-US" sz="2100" dirty="0" smtClean="0">
                <a:sym typeface="Symbol" pitchFamily="18" charset="2"/>
              </a:rPr>
              <a:t>   	   	   amount &lt;AMOUNT&gt;)</a:t>
            </a:r>
          </a:p>
          <a:p>
            <a:pPr lvl="1" eaLnBrk="1" hangingPunct="1">
              <a:buFont typeface="Wingdings" pitchFamily="2" charset="2"/>
              <a:buNone/>
            </a:pPr>
            <a:r>
              <a:rPr lang="en-US" sz="2100" dirty="0" smtClean="0">
                <a:sym typeface="Symbol" pitchFamily="18" charset="2"/>
              </a:rPr>
              <a:t>	AND (account  name checking  balance &lt;BALANCE&gt; 		 (&lt;BALANCE&gt; ≥ &lt;AMOUNT&gt;))</a:t>
            </a:r>
          </a:p>
          <a:p>
            <a:pPr lvl="1" eaLnBrk="1" hangingPunct="1">
              <a:buFont typeface="Wingdings" pitchFamily="2" charset="2"/>
              <a:buNone/>
            </a:pPr>
            <a:r>
              <a:rPr lang="en-US" sz="2100" dirty="0" smtClean="0">
                <a:sym typeface="Symbol" pitchFamily="18" charset="2"/>
              </a:rPr>
              <a:t>	THEN (assert (pay  item &lt;BILL&gt;))</a:t>
            </a:r>
          </a:p>
          <a:p>
            <a:pPr lvl="1" eaLnBrk="1" hangingPunct="1">
              <a:buFont typeface="Wingdings" pitchFamily="2" charset="2"/>
              <a:buNone/>
            </a:pPr>
            <a:r>
              <a:rPr lang="en-US" sz="2100" dirty="0" smtClean="0">
                <a:sym typeface="Symbol" pitchFamily="18" charset="2"/>
              </a:rPr>
              <a:t>	AND (remove (bill  name &lt;BILL&gt;  status 		         	       due  amount &lt;AMOUNT&gt;))</a:t>
            </a:r>
          </a:p>
          <a:p>
            <a:pPr lvl="1" eaLnBrk="1" hangingPunct="1">
              <a:buFont typeface="Wingdings" pitchFamily="2" charset="2"/>
              <a:buNone/>
            </a:pPr>
            <a:r>
              <a:rPr lang="en-US" sz="2100" dirty="0" smtClean="0">
                <a:sym typeface="Symbol" pitchFamily="18" charset="2"/>
              </a:rPr>
              <a:t>	AND (remove (account  name checking  		       	       balance &lt;AMOUNT&gt;))</a:t>
            </a:r>
          </a:p>
          <a:p>
            <a:pPr lvl="1" eaLnBrk="1" hangingPunct="1">
              <a:buFont typeface="Wingdings" pitchFamily="2" charset="2"/>
              <a:buNone/>
            </a:pPr>
            <a:r>
              <a:rPr lang="en-US" sz="2100" dirty="0" smtClean="0">
                <a:sym typeface="Symbol" pitchFamily="18" charset="2"/>
              </a:rPr>
              <a:t>	AND (assert (account  name checking  balance 		       (&lt;BALANCE&gt; - &lt;AMOUNT&gt;)))</a:t>
            </a:r>
            <a:endParaRPr lang="el-GR" sz="2100" dirty="0" smtClean="0">
              <a:sym typeface="Symbol" pitchFamily="18" charset="2"/>
            </a:endParaRPr>
          </a:p>
        </p:txBody>
      </p:sp>
    </p:spTree>
    <p:extLst>
      <p:ext uri="{BB962C8B-B14F-4D97-AF65-F5344CB8AC3E}">
        <p14:creationId xmlns:p14="http://schemas.microsoft.com/office/powerpoint/2010/main" val="2544170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EAC7D9E6-D24C-45EA-86A6-6D569B695C37}" type="slidenum">
              <a:rPr lang="en-US" sz="900" smtClean="0">
                <a:solidFill>
                  <a:srgbClr val="003399"/>
                </a:solidFill>
                <a:latin typeface="Arial" charset="0"/>
                <a:cs typeface="Arial" charset="0"/>
                <a:sym typeface="Arial" charset="0"/>
              </a:rPr>
              <a:pPr eaLnBrk="1" hangingPunct="1"/>
              <a:t>3</a:t>
            </a:fld>
            <a:endParaRPr lang="en-US" sz="900" smtClean="0">
              <a:solidFill>
                <a:srgbClr val="003399"/>
              </a:solidFill>
              <a:latin typeface="Arial" charset="0"/>
              <a:cs typeface="Arial" charset="0"/>
              <a:sym typeface="Arial" charset="0"/>
            </a:endParaRPr>
          </a:p>
        </p:txBody>
      </p:sp>
      <p:sp>
        <p:nvSpPr>
          <p:cNvPr id="14341" name="Rectangle 5"/>
          <p:cNvSpPr>
            <a:spLocks noGrp="1" noChangeArrowheads="1"/>
          </p:cNvSpPr>
          <p:nvPr>
            <p:ph type="title"/>
          </p:nvPr>
        </p:nvSpPr>
        <p:spPr/>
        <p:txBody>
          <a:bodyPr/>
          <a:lstStyle/>
          <a:p>
            <a:pPr eaLnBrk="1" hangingPunct="1"/>
            <a:r>
              <a:rPr lang="sr-Latn-RS" dirty="0" smtClean="0"/>
              <a:t>Motivacija</a:t>
            </a:r>
            <a:endParaRPr lang="en-US" dirty="0" smtClean="0"/>
          </a:p>
        </p:txBody>
      </p:sp>
      <p:sp>
        <p:nvSpPr>
          <p:cNvPr id="14342" name="Rectangle 6"/>
          <p:cNvSpPr>
            <a:spLocks noGrp="1" noChangeArrowheads="1"/>
          </p:cNvSpPr>
          <p:nvPr>
            <p:ph type="body" idx="1"/>
          </p:nvPr>
        </p:nvSpPr>
        <p:spPr/>
        <p:txBody>
          <a:bodyPr>
            <a:normAutofit lnSpcReduction="10000"/>
          </a:bodyPr>
          <a:lstStyle/>
          <a:p>
            <a:pPr eaLnBrk="1" hangingPunct="1"/>
            <a:r>
              <a:rPr lang="sr-Latn-RS" dirty="0" smtClean="0"/>
              <a:t>U SBZ se znanje mora predstaviti na neki način</a:t>
            </a:r>
          </a:p>
          <a:p>
            <a:pPr eaLnBrk="1" hangingPunct="1"/>
            <a:r>
              <a:rPr lang="sr-Latn-RS" dirty="0" smtClean="0"/>
              <a:t>Postoje (kao što ćemo videti) različiti tipovi znanja</a:t>
            </a:r>
            <a:endParaRPr lang="en-US" dirty="0" smtClean="0"/>
          </a:p>
          <a:p>
            <a:pPr eaLnBrk="1" hangingPunct="1"/>
            <a:r>
              <a:rPr lang="sr-Latn-RS" dirty="0" smtClean="0"/>
              <a:t>Zbog toga za predstavljanje znanja mogu da budu prikladne različiti formati</a:t>
            </a:r>
            <a:endParaRPr lang="en-US" dirty="0" smtClean="0"/>
          </a:p>
          <a:p>
            <a:pPr marL="685800" lvl="1" eaLnBrk="1" hangingPunct="1"/>
            <a:r>
              <a:rPr lang="sr-Latn-RS" dirty="0" smtClean="0"/>
              <a:t>Zavisno od zadatka i okolnosti</a:t>
            </a:r>
            <a:endParaRPr lang="en-US" dirty="0" smtClean="0"/>
          </a:p>
          <a:p>
            <a:pPr eaLnBrk="1" hangingPunct="1"/>
            <a:r>
              <a:rPr lang="sr-Latn-RS" dirty="0" smtClean="0"/>
              <a:t>Znanje se u SBZ koristi za zaključivanje</a:t>
            </a:r>
          </a:p>
          <a:p>
            <a:pPr lvl="1"/>
            <a:r>
              <a:rPr lang="sr-Latn-RS" dirty="0" smtClean="0"/>
              <a:t>Formati reprezentacije znanja moraju da budu usklađene sa metodama zključivanja</a:t>
            </a:r>
            <a:endParaRPr lang="en-US" dirty="0" smtClean="0"/>
          </a:p>
        </p:txBody>
      </p:sp>
    </p:spTree>
    <p:extLst>
      <p:ext uri="{BB962C8B-B14F-4D97-AF65-F5344CB8AC3E}">
        <p14:creationId xmlns:p14="http://schemas.microsoft.com/office/powerpoint/2010/main" val="3411520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sr-Latn-RS" sz="3200" dirty="0"/>
              <a:t>Primer pravila </a:t>
            </a:r>
            <a:r>
              <a:rPr lang="en-US" sz="3200" dirty="0"/>
              <a:t>(</a:t>
            </a:r>
            <a:r>
              <a:rPr lang="sr-Latn-RS" sz="3200" dirty="0"/>
              <a:t>disjunkcije</a:t>
            </a:r>
            <a:r>
              <a:rPr lang="en-US" sz="3200" dirty="0"/>
              <a:t>)</a:t>
            </a:r>
            <a:endParaRPr lang="el-GR" sz="3200" dirty="0" smtClean="0"/>
          </a:p>
        </p:txBody>
      </p:sp>
      <p:sp>
        <p:nvSpPr>
          <p:cNvPr id="15363" name="Rectangle 3"/>
          <p:cNvSpPr>
            <a:spLocks noGrp="1" noChangeArrowheads="1"/>
          </p:cNvSpPr>
          <p:nvPr>
            <p:ph type="body" idx="1"/>
          </p:nvPr>
        </p:nvSpPr>
        <p:spPr>
          <a:xfrm>
            <a:off x="668215" y="1814514"/>
            <a:ext cx="8487508" cy="4268787"/>
          </a:xfrm>
        </p:spPr>
        <p:txBody>
          <a:bodyPr>
            <a:normAutofit/>
          </a:bodyPr>
          <a:lstStyle/>
          <a:p>
            <a:pPr eaLnBrk="1" hangingPunct="1"/>
            <a:r>
              <a:rPr lang="sr-Latn-RS" dirty="0" smtClean="0"/>
              <a:t>Pretpostavimo da je u radnoj memoriji sadržaj</a:t>
            </a:r>
            <a:endParaRPr lang="en-US" dirty="0" smtClean="0"/>
          </a:p>
          <a:p>
            <a:pPr lvl="1" eaLnBrk="1" hangingPunct="1"/>
            <a:r>
              <a:rPr lang="en-US" dirty="0" smtClean="0"/>
              <a:t>(bill </a:t>
            </a:r>
            <a:r>
              <a:rPr lang="en-US" dirty="0" smtClean="0">
                <a:sym typeface="Symbol" pitchFamily="18" charset="2"/>
              </a:rPr>
              <a:t> name mortgage  status due  amount 700) </a:t>
            </a:r>
          </a:p>
          <a:p>
            <a:pPr lvl="1" eaLnBrk="1" hangingPunct="1">
              <a:buFont typeface="Wingdings" pitchFamily="2" charset="2"/>
              <a:buNone/>
            </a:pPr>
            <a:r>
              <a:rPr lang="en-US" dirty="0" smtClean="0"/>
              <a:t>	(bill </a:t>
            </a:r>
            <a:r>
              <a:rPr lang="en-US" dirty="0" smtClean="0">
                <a:sym typeface="Symbol" pitchFamily="18" charset="2"/>
              </a:rPr>
              <a:t> name electric  status </a:t>
            </a:r>
            <a:r>
              <a:rPr lang="en-US" dirty="0" err="1" smtClean="0">
                <a:sym typeface="Symbol" pitchFamily="18" charset="2"/>
              </a:rPr>
              <a:t>over_due</a:t>
            </a:r>
            <a:r>
              <a:rPr lang="en-US" dirty="0" smtClean="0">
                <a:sym typeface="Symbol" pitchFamily="18" charset="2"/>
              </a:rPr>
              <a:t>  amount 200)</a:t>
            </a:r>
          </a:p>
          <a:p>
            <a:pPr lvl="1" eaLnBrk="1" hangingPunct="1">
              <a:buFont typeface="Wingdings" pitchFamily="2" charset="2"/>
              <a:buNone/>
            </a:pPr>
            <a:r>
              <a:rPr lang="en-US" dirty="0" smtClean="0">
                <a:sym typeface="Symbol" pitchFamily="18" charset="2"/>
              </a:rPr>
              <a:t> 	(bill  name water  status </a:t>
            </a:r>
            <a:r>
              <a:rPr lang="en-US" dirty="0" err="1" smtClean="0">
                <a:sym typeface="Symbol" pitchFamily="18" charset="2"/>
              </a:rPr>
              <a:t>not_due</a:t>
            </a:r>
            <a:r>
              <a:rPr lang="en-US" dirty="0" smtClean="0">
                <a:sym typeface="Symbol" pitchFamily="18" charset="2"/>
              </a:rPr>
              <a:t>  amount 50) (account  name checking  balance </a:t>
            </a:r>
            <a:r>
              <a:rPr lang="sr-Latn-RS" smtClean="0">
                <a:sym typeface="Symbol" pitchFamily="18" charset="2"/>
              </a:rPr>
              <a:t>90</a:t>
            </a:r>
            <a:r>
              <a:rPr lang="en-US" smtClean="0">
                <a:sym typeface="Symbol" pitchFamily="18" charset="2"/>
              </a:rPr>
              <a:t>0</a:t>
            </a:r>
            <a:r>
              <a:rPr lang="en-US" dirty="0" smtClean="0">
                <a:sym typeface="Symbol" pitchFamily="18" charset="2"/>
              </a:rPr>
              <a:t>)</a:t>
            </a:r>
          </a:p>
          <a:p>
            <a:pPr eaLnBrk="1" hangingPunct="1"/>
            <a:r>
              <a:rPr lang="sr-Latn-RS" dirty="0" smtClean="0">
                <a:sym typeface="Symbol" pitchFamily="18" charset="2"/>
              </a:rPr>
              <a:t>Koliko puta će se aktivirati pravilo</a:t>
            </a:r>
            <a:r>
              <a:rPr lang="en-US" dirty="0" smtClean="0">
                <a:sym typeface="Symbol" pitchFamily="18" charset="2"/>
              </a:rPr>
              <a:t>?</a:t>
            </a:r>
          </a:p>
        </p:txBody>
      </p:sp>
    </p:spTree>
    <p:extLst>
      <p:ext uri="{BB962C8B-B14F-4D97-AF65-F5344CB8AC3E}">
        <p14:creationId xmlns:p14="http://schemas.microsoft.com/office/powerpoint/2010/main" val="22473237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sr-Latn-RS" dirty="0" smtClean="0"/>
              <a:t>Uparivanje činjenica sa pravilima</a:t>
            </a:r>
            <a:endParaRPr lang="el-GR" dirty="0" smtClean="0"/>
          </a:p>
        </p:txBody>
      </p:sp>
      <p:sp>
        <p:nvSpPr>
          <p:cNvPr id="16387" name="Rectangle 3"/>
          <p:cNvSpPr>
            <a:spLocks noGrp="1" noChangeArrowheads="1"/>
          </p:cNvSpPr>
          <p:nvPr>
            <p:ph type="body" idx="1"/>
          </p:nvPr>
        </p:nvSpPr>
        <p:spPr>
          <a:xfrm>
            <a:off x="1172308" y="1827214"/>
            <a:ext cx="7511562" cy="4535487"/>
          </a:xfrm>
        </p:spPr>
        <p:txBody>
          <a:bodyPr>
            <a:normAutofit/>
          </a:bodyPr>
          <a:lstStyle/>
          <a:p>
            <a:pPr eaLnBrk="1" hangingPunct="1">
              <a:lnSpc>
                <a:spcPct val="90000"/>
              </a:lnSpc>
            </a:pPr>
            <a:r>
              <a:rPr lang="sr-Latn-RS" dirty="0" smtClean="0"/>
              <a:t>Kada je definisana sintaksa, mora se specificirati kako će se uraditi uparivanje činjenica sa pravilima </a:t>
            </a:r>
            <a:endParaRPr lang="en-US" dirty="0" smtClean="0"/>
          </a:p>
          <a:p>
            <a:pPr lvl="1" eaLnBrk="1" hangingPunct="1">
              <a:lnSpc>
                <a:spcPct val="90000"/>
              </a:lnSpc>
            </a:pPr>
            <a:r>
              <a:rPr lang="sr-Latn-RS" dirty="0" smtClean="0"/>
              <a:t>T.j. </a:t>
            </a:r>
            <a:r>
              <a:rPr lang="sr-Latn-RS" b="1" dirty="0" smtClean="0"/>
              <a:t>Pokušati da se utvrdi da li je uslov</a:t>
            </a:r>
            <a:r>
              <a:rPr lang="en-US" b="1" dirty="0" smtClean="0"/>
              <a:t> </a:t>
            </a:r>
            <a:r>
              <a:rPr lang="sr-Latn-RS" b="1" dirty="0" smtClean="0"/>
              <a:t>pravila zadovoljen činjenicama iz radne memorije</a:t>
            </a:r>
            <a:endParaRPr lang="en-US" b="1" dirty="0" smtClean="0"/>
          </a:p>
          <a:p>
            <a:pPr eaLnBrk="1" hangingPunct="1">
              <a:lnSpc>
                <a:spcPct val="90000"/>
              </a:lnSpc>
            </a:pPr>
            <a:r>
              <a:rPr lang="sr-Latn-RS" dirty="0" smtClean="0"/>
              <a:t>Procena je da SBZ bazirani na pravilima </a:t>
            </a:r>
            <a:r>
              <a:rPr lang="en-US" b="1" dirty="0" smtClean="0"/>
              <a:t>90% </a:t>
            </a:r>
            <a:r>
              <a:rPr lang="sr-Latn-RS" b="1" dirty="0" smtClean="0"/>
              <a:t>vremena</a:t>
            </a:r>
            <a:r>
              <a:rPr lang="sr-Latn-RS" dirty="0" smtClean="0"/>
              <a:t> troše na ovaj posao</a:t>
            </a:r>
            <a:endParaRPr lang="en-US" dirty="0" smtClean="0"/>
          </a:p>
        </p:txBody>
      </p:sp>
    </p:spTree>
    <p:extLst>
      <p:ext uri="{BB962C8B-B14F-4D97-AF65-F5344CB8AC3E}">
        <p14:creationId xmlns:p14="http://schemas.microsoft.com/office/powerpoint/2010/main" val="1712221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Rete </a:t>
            </a:r>
            <a:r>
              <a:rPr lang="sr-Latn-RS" dirty="0" smtClean="0"/>
              <a:t>algoritam uparivanja</a:t>
            </a:r>
            <a:endParaRPr lang="el-GR" dirty="0" smtClean="0"/>
          </a:p>
        </p:txBody>
      </p:sp>
      <p:sp>
        <p:nvSpPr>
          <p:cNvPr id="17411" name="Rectangle 3"/>
          <p:cNvSpPr>
            <a:spLocks noGrp="1" noChangeArrowheads="1"/>
          </p:cNvSpPr>
          <p:nvPr>
            <p:ph type="body" idx="1"/>
          </p:nvPr>
        </p:nvSpPr>
        <p:spPr>
          <a:xfrm>
            <a:off x="867508" y="1827214"/>
            <a:ext cx="7816362" cy="4408487"/>
          </a:xfrm>
        </p:spPr>
        <p:txBody>
          <a:bodyPr>
            <a:normAutofit/>
          </a:bodyPr>
          <a:lstStyle/>
          <a:p>
            <a:pPr eaLnBrk="1" hangingPunct="1">
              <a:lnSpc>
                <a:spcPct val="90000"/>
              </a:lnSpc>
            </a:pPr>
            <a:r>
              <a:rPr lang="sr-Latn-RS" dirty="0" smtClean="0"/>
              <a:t>Šta je rešenje za taj problem upraivanja</a:t>
            </a:r>
            <a:r>
              <a:rPr lang="en-US" dirty="0" smtClean="0"/>
              <a:t>?</a:t>
            </a:r>
          </a:p>
          <a:p>
            <a:pPr lvl="1" eaLnBrk="1" hangingPunct="1">
              <a:lnSpc>
                <a:spcPct val="90000"/>
              </a:lnSpc>
            </a:pPr>
            <a:r>
              <a:rPr lang="sr-Latn-RS" dirty="0" smtClean="0"/>
              <a:t>Iscrpno uparivanje činjenica i pravila jedan po jedan</a:t>
            </a:r>
            <a:endParaRPr lang="en-US" dirty="0" smtClean="0"/>
          </a:p>
          <a:p>
            <a:pPr lvl="1" eaLnBrk="1" hangingPunct="1">
              <a:lnSpc>
                <a:spcPct val="90000"/>
              </a:lnSpc>
            </a:pPr>
            <a:r>
              <a:rPr lang="sr-Latn-RS" dirty="0" smtClean="0"/>
              <a:t>Korišćenje tehnika indeksiranja</a:t>
            </a:r>
            <a:endParaRPr lang="en-US" dirty="0" smtClean="0"/>
          </a:p>
          <a:p>
            <a:pPr eaLnBrk="1" hangingPunct="1">
              <a:lnSpc>
                <a:spcPct val="90000"/>
              </a:lnSpc>
            </a:pPr>
            <a:r>
              <a:rPr lang="en-US" dirty="0" smtClean="0"/>
              <a:t>Rete </a:t>
            </a:r>
            <a:r>
              <a:rPr lang="en-US" dirty="0" err="1" smtClean="0"/>
              <a:t>algorit</a:t>
            </a:r>
            <a:r>
              <a:rPr lang="sr-Latn-RS" dirty="0" smtClean="0"/>
              <a:t>a</a:t>
            </a:r>
            <a:r>
              <a:rPr lang="en-US" dirty="0" smtClean="0"/>
              <a:t>m </a:t>
            </a:r>
            <a:r>
              <a:rPr lang="sr-Latn-RS" dirty="0" smtClean="0"/>
              <a:t>je bio prvo uspešno rešenje</a:t>
            </a:r>
            <a:endParaRPr lang="en-US" dirty="0" smtClean="0"/>
          </a:p>
          <a:p>
            <a:pPr lvl="1" eaLnBrk="1" hangingPunct="1">
              <a:lnSpc>
                <a:spcPct val="90000"/>
              </a:lnSpc>
            </a:pPr>
            <a:r>
              <a:rPr lang="sr-Latn-RS" dirty="0" smtClean="0"/>
              <a:t>On skladišti informacije o uparenostima u mrežnu strukturu</a:t>
            </a:r>
            <a:endParaRPr lang="el-GR" dirty="0" smtClean="0"/>
          </a:p>
        </p:txBody>
      </p:sp>
    </p:spTree>
    <p:extLst>
      <p:ext uri="{BB962C8B-B14F-4D97-AF65-F5344CB8AC3E}">
        <p14:creationId xmlns:p14="http://schemas.microsoft.com/office/powerpoint/2010/main" val="6177359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Rete </a:t>
            </a:r>
            <a:r>
              <a:rPr lang="sr-Latn-RS" dirty="0"/>
              <a:t>algoritam uparivanja</a:t>
            </a:r>
            <a:endParaRPr lang="el-GR" dirty="0" smtClean="0"/>
          </a:p>
        </p:txBody>
      </p:sp>
      <p:sp>
        <p:nvSpPr>
          <p:cNvPr id="18435" name="Rectangle 3"/>
          <p:cNvSpPr>
            <a:spLocks noGrp="1" noChangeArrowheads="1"/>
          </p:cNvSpPr>
          <p:nvPr>
            <p:ph type="body" idx="1"/>
          </p:nvPr>
        </p:nvSpPr>
        <p:spPr>
          <a:xfrm>
            <a:off x="1019908" y="1827213"/>
            <a:ext cx="7663962" cy="4114800"/>
          </a:xfrm>
        </p:spPr>
        <p:txBody>
          <a:bodyPr>
            <a:normAutofit fontScale="92500" lnSpcReduction="10000"/>
          </a:bodyPr>
          <a:lstStyle/>
          <a:p>
            <a:pPr eaLnBrk="1" hangingPunct="1">
              <a:lnSpc>
                <a:spcPct val="90000"/>
              </a:lnSpc>
            </a:pPr>
            <a:r>
              <a:rPr lang="sr-Latn-RS" dirty="0" smtClean="0"/>
              <a:t>Čvorovi mreže odgovaraju pojedinačnim elementima uslova</a:t>
            </a:r>
            <a:endParaRPr lang="en-US" dirty="0" smtClean="0"/>
          </a:p>
          <a:p>
            <a:pPr lvl="1" eaLnBrk="1" hangingPunct="1">
              <a:lnSpc>
                <a:spcPct val="90000"/>
              </a:lnSpc>
            </a:pPr>
            <a:r>
              <a:rPr lang="sr-Latn-RS" dirty="0" smtClean="0"/>
              <a:t>Uslovi i konjunkcije uslova</a:t>
            </a:r>
            <a:endParaRPr lang="en-US" dirty="0" smtClean="0"/>
          </a:p>
          <a:p>
            <a:pPr eaLnBrk="1" hangingPunct="1">
              <a:lnSpc>
                <a:spcPct val="90000"/>
              </a:lnSpc>
            </a:pPr>
            <a:r>
              <a:rPr lang="sr-Latn-RS" dirty="0" smtClean="0"/>
              <a:t>Svakom čvoru su pridružena dva skupa</a:t>
            </a:r>
            <a:endParaRPr lang="en-US" dirty="0" smtClean="0"/>
          </a:p>
          <a:p>
            <a:pPr lvl="1" eaLnBrk="1" hangingPunct="1">
              <a:lnSpc>
                <a:spcPct val="90000"/>
              </a:lnSpc>
            </a:pPr>
            <a:r>
              <a:rPr lang="sr-Latn-RS" dirty="0" smtClean="0"/>
              <a:t>Prvi skup sadrži sve </a:t>
            </a:r>
            <a:r>
              <a:rPr lang="sr-Latn-RS" b="1" dirty="0" smtClean="0"/>
              <a:t>elemente radne memorije koji se uparuju sa uslovima čvora</a:t>
            </a:r>
            <a:endParaRPr lang="en-US" b="1" dirty="0" smtClean="0"/>
          </a:p>
          <a:p>
            <a:pPr lvl="1" eaLnBrk="1" hangingPunct="1">
              <a:lnSpc>
                <a:spcPct val="90000"/>
              </a:lnSpc>
            </a:pPr>
            <a:r>
              <a:rPr lang="sr-Latn-RS" dirty="0" smtClean="0"/>
              <a:t>Drugi skup sadrži </a:t>
            </a:r>
            <a:r>
              <a:rPr lang="sr-Latn-RS" b="1" dirty="0" smtClean="0"/>
              <a:t>kombinaciju elemenata radne memorije i povezivanja koja daju konzistentno uparivanje uslova koji se ulančavaju do uslova čvora</a:t>
            </a:r>
            <a:endParaRPr lang="el-GR" b="1" dirty="0" smtClean="0"/>
          </a:p>
        </p:txBody>
      </p:sp>
    </p:spTree>
    <p:extLst>
      <p:ext uri="{BB962C8B-B14F-4D97-AF65-F5344CB8AC3E}">
        <p14:creationId xmlns:p14="http://schemas.microsoft.com/office/powerpoint/2010/main" val="36232854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Rete </a:t>
            </a:r>
            <a:r>
              <a:rPr lang="sr-Latn-RS" dirty="0"/>
              <a:t>algoritam uparivanja</a:t>
            </a:r>
            <a:endParaRPr lang="el-GR" dirty="0" smtClean="0"/>
          </a:p>
        </p:txBody>
      </p:sp>
      <p:sp>
        <p:nvSpPr>
          <p:cNvPr id="19459" name="Rectangle 3"/>
          <p:cNvSpPr>
            <a:spLocks noGrp="1" noChangeArrowheads="1"/>
          </p:cNvSpPr>
          <p:nvPr>
            <p:ph type="body" idx="1"/>
          </p:nvPr>
        </p:nvSpPr>
        <p:spPr>
          <a:xfrm>
            <a:off x="926124" y="1827213"/>
            <a:ext cx="7757746" cy="4114800"/>
          </a:xfrm>
        </p:spPr>
        <p:txBody>
          <a:bodyPr>
            <a:normAutofit/>
          </a:bodyPr>
          <a:lstStyle/>
          <a:p>
            <a:pPr eaLnBrk="1" hangingPunct="1"/>
            <a:r>
              <a:rPr lang="sr-Latn-RS" dirty="0" smtClean="0"/>
              <a:t>Sa ovakvom postavkom izbegava se repetitivno testiranje svih uslova pravila u svakom ciklusu</a:t>
            </a:r>
            <a:endParaRPr lang="en-US" dirty="0" smtClean="0"/>
          </a:p>
          <a:p>
            <a:pPr lvl="1" eaLnBrk="1" hangingPunct="1"/>
            <a:r>
              <a:rPr lang="sr-Latn-RS" dirty="0" smtClean="0"/>
              <a:t>Proveravaju se samo čvorovi koji su afektirani modifikovanim iili novoumetnutim činjenicama</a:t>
            </a:r>
            <a:endParaRPr lang="en-US" dirty="0" smtClean="0"/>
          </a:p>
          <a:p>
            <a:pPr lvl="1" eaLnBrk="1" hangingPunct="1"/>
            <a:r>
              <a:rPr lang="sr-Latn-RS" dirty="0" smtClean="0"/>
              <a:t>Na primer, posmatramo pravila</a:t>
            </a:r>
            <a:endParaRPr lang="en-US" dirty="0" smtClean="0"/>
          </a:p>
          <a:p>
            <a:pPr marL="914400" lvl="2" indent="0" eaLnBrk="1" hangingPunct="1">
              <a:buNone/>
            </a:pPr>
            <a:r>
              <a:rPr lang="en-US" dirty="0" smtClean="0"/>
              <a:t>IF a(X,1) and b(X,Z) THEN g1(X,Z)</a:t>
            </a:r>
          </a:p>
          <a:p>
            <a:pPr lvl="2" eaLnBrk="1" hangingPunct="1">
              <a:buFont typeface="Wingdings" pitchFamily="2" charset="2"/>
              <a:buNone/>
            </a:pPr>
            <a:r>
              <a:rPr lang="en-US" dirty="0" smtClean="0"/>
              <a:t>IF a(X,2) and b(X,Z) THEN g2(X,Z)</a:t>
            </a:r>
            <a:endParaRPr lang="el-GR" dirty="0" smtClean="0"/>
          </a:p>
        </p:txBody>
      </p:sp>
    </p:spTree>
    <p:extLst>
      <p:ext uri="{BB962C8B-B14F-4D97-AF65-F5344CB8AC3E}">
        <p14:creationId xmlns:p14="http://schemas.microsoft.com/office/powerpoint/2010/main" val="37252162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Rete </a:t>
            </a:r>
            <a:r>
              <a:rPr lang="sr-Latn-RS" dirty="0"/>
              <a:t>algoritam uparivanja</a:t>
            </a:r>
            <a:endParaRPr lang="el-GR" dirty="0" smtClean="0"/>
          </a:p>
        </p:txBody>
      </p:sp>
      <p:sp>
        <p:nvSpPr>
          <p:cNvPr id="20483" name="Oval 4"/>
          <p:cNvSpPr>
            <a:spLocks noChangeArrowheads="1"/>
          </p:cNvSpPr>
          <p:nvPr/>
        </p:nvSpPr>
        <p:spPr bwMode="auto">
          <a:xfrm>
            <a:off x="5076092" y="1841500"/>
            <a:ext cx="1453662" cy="3937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20484" name="Oval 5"/>
          <p:cNvSpPr>
            <a:spLocks noChangeArrowheads="1"/>
          </p:cNvSpPr>
          <p:nvPr/>
        </p:nvSpPr>
        <p:spPr bwMode="auto">
          <a:xfrm>
            <a:off x="3622431" y="30861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endParaRPr lang="el-GR"/>
          </a:p>
        </p:txBody>
      </p:sp>
      <p:sp>
        <p:nvSpPr>
          <p:cNvPr id="20485" name="Oval 7"/>
          <p:cNvSpPr>
            <a:spLocks noChangeArrowheads="1"/>
          </p:cNvSpPr>
          <p:nvPr/>
        </p:nvSpPr>
        <p:spPr bwMode="auto">
          <a:xfrm>
            <a:off x="6119446" y="30861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endParaRPr lang="el-GR"/>
          </a:p>
        </p:txBody>
      </p:sp>
      <p:sp>
        <p:nvSpPr>
          <p:cNvPr id="20486" name="Oval 8"/>
          <p:cNvSpPr>
            <a:spLocks noChangeArrowheads="1"/>
          </p:cNvSpPr>
          <p:nvPr/>
        </p:nvSpPr>
        <p:spPr bwMode="auto">
          <a:xfrm>
            <a:off x="3622431" y="47498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endParaRPr lang="el-GR"/>
          </a:p>
        </p:txBody>
      </p:sp>
      <p:sp>
        <p:nvSpPr>
          <p:cNvPr id="20487" name="Oval 9"/>
          <p:cNvSpPr>
            <a:spLocks noChangeArrowheads="1"/>
          </p:cNvSpPr>
          <p:nvPr/>
        </p:nvSpPr>
        <p:spPr bwMode="auto">
          <a:xfrm>
            <a:off x="6119446" y="47498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endParaRPr lang="el-GR"/>
          </a:p>
        </p:txBody>
      </p:sp>
      <p:sp>
        <p:nvSpPr>
          <p:cNvPr id="20488" name="Line 10"/>
          <p:cNvSpPr>
            <a:spLocks noChangeShapeType="1"/>
          </p:cNvSpPr>
          <p:nvPr/>
        </p:nvSpPr>
        <p:spPr bwMode="auto">
          <a:xfrm>
            <a:off x="4560277" y="3644900"/>
            <a:ext cx="0" cy="1104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0489" name="Line 11"/>
          <p:cNvSpPr>
            <a:spLocks noChangeShapeType="1"/>
          </p:cNvSpPr>
          <p:nvPr/>
        </p:nvSpPr>
        <p:spPr bwMode="auto">
          <a:xfrm>
            <a:off x="7033846" y="3644900"/>
            <a:ext cx="0" cy="1104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0490" name="Line 12"/>
          <p:cNvSpPr>
            <a:spLocks noChangeShapeType="1"/>
          </p:cNvSpPr>
          <p:nvPr/>
        </p:nvSpPr>
        <p:spPr bwMode="auto">
          <a:xfrm>
            <a:off x="5334000" y="3517900"/>
            <a:ext cx="1195754" cy="1231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0491" name="Line 13"/>
          <p:cNvSpPr>
            <a:spLocks noChangeShapeType="1"/>
          </p:cNvSpPr>
          <p:nvPr/>
        </p:nvSpPr>
        <p:spPr bwMode="auto">
          <a:xfrm flipH="1">
            <a:off x="5076092" y="3517900"/>
            <a:ext cx="1195754" cy="1231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0492" name="Line 14"/>
          <p:cNvSpPr>
            <a:spLocks noChangeShapeType="1"/>
          </p:cNvSpPr>
          <p:nvPr/>
        </p:nvSpPr>
        <p:spPr bwMode="auto">
          <a:xfrm flipH="1">
            <a:off x="4560277" y="2197100"/>
            <a:ext cx="773723" cy="850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0493" name="Line 15"/>
          <p:cNvSpPr>
            <a:spLocks noChangeShapeType="1"/>
          </p:cNvSpPr>
          <p:nvPr/>
        </p:nvSpPr>
        <p:spPr bwMode="auto">
          <a:xfrm>
            <a:off x="6271846" y="2184400"/>
            <a:ext cx="762000" cy="863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0494" name="Text Box 16"/>
          <p:cNvSpPr txBox="1">
            <a:spLocks noChangeArrowheads="1"/>
          </p:cNvSpPr>
          <p:nvPr/>
        </p:nvSpPr>
        <p:spPr bwMode="auto">
          <a:xfrm>
            <a:off x="2763715" y="3155951"/>
            <a:ext cx="91691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a(X,Y)</a:t>
            </a:r>
            <a:endParaRPr lang="el-GR"/>
          </a:p>
        </p:txBody>
      </p:sp>
      <p:sp>
        <p:nvSpPr>
          <p:cNvPr id="20495" name="Text Box 17"/>
          <p:cNvSpPr txBox="1">
            <a:spLocks noChangeArrowheads="1"/>
          </p:cNvSpPr>
          <p:nvPr/>
        </p:nvSpPr>
        <p:spPr bwMode="auto">
          <a:xfrm>
            <a:off x="8077201" y="3143251"/>
            <a:ext cx="93936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b(X,Z)</a:t>
            </a:r>
            <a:endParaRPr lang="el-GR"/>
          </a:p>
        </p:txBody>
      </p:sp>
      <p:sp>
        <p:nvSpPr>
          <p:cNvPr id="20496" name="Text Box 18"/>
          <p:cNvSpPr txBox="1">
            <a:spLocks noChangeArrowheads="1"/>
          </p:cNvSpPr>
          <p:nvPr/>
        </p:nvSpPr>
        <p:spPr bwMode="auto">
          <a:xfrm>
            <a:off x="3783623" y="5429251"/>
            <a:ext cx="175849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a(X,1),b(X,Z)</a:t>
            </a:r>
            <a:endParaRPr lang="el-GR"/>
          </a:p>
        </p:txBody>
      </p:sp>
      <p:sp>
        <p:nvSpPr>
          <p:cNvPr id="20497" name="Text Box 19"/>
          <p:cNvSpPr txBox="1">
            <a:spLocks noChangeArrowheads="1"/>
          </p:cNvSpPr>
          <p:nvPr/>
        </p:nvSpPr>
        <p:spPr bwMode="auto">
          <a:xfrm>
            <a:off x="6307016" y="5422901"/>
            <a:ext cx="175849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a(X,2),b(X,Z)</a:t>
            </a:r>
            <a:endParaRPr lang="el-GR"/>
          </a:p>
        </p:txBody>
      </p:sp>
      <p:sp>
        <p:nvSpPr>
          <p:cNvPr id="20498" name="Text Box 22"/>
          <p:cNvSpPr txBox="1">
            <a:spLocks noChangeArrowheads="1"/>
          </p:cNvSpPr>
          <p:nvPr/>
        </p:nvSpPr>
        <p:spPr bwMode="auto">
          <a:xfrm>
            <a:off x="4378569" y="1843088"/>
            <a:ext cx="72455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start</a:t>
            </a:r>
            <a:endParaRPr lang="el-GR"/>
          </a:p>
        </p:txBody>
      </p:sp>
      <p:sp>
        <p:nvSpPr>
          <p:cNvPr id="20499" name="Text Box 23"/>
          <p:cNvSpPr txBox="1">
            <a:spLocks noChangeArrowheads="1"/>
          </p:cNvSpPr>
          <p:nvPr/>
        </p:nvSpPr>
        <p:spPr bwMode="auto">
          <a:xfrm>
            <a:off x="395654" y="3675064"/>
            <a:ext cx="2886808" cy="1939635"/>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sz="2000" dirty="0"/>
              <a:t>- </a:t>
            </a:r>
            <a:r>
              <a:rPr lang="sr-Latn-RS" sz="2000" dirty="0" smtClean="0"/>
              <a:t>Postoji početni čvor i čvor za uslove svakog pravila i konjunkciju uslova</a:t>
            </a:r>
            <a:r>
              <a:rPr lang="en-US" sz="2000" dirty="0" smtClean="0"/>
              <a:t>.</a:t>
            </a:r>
            <a:endParaRPr lang="en-US" sz="2000" dirty="0"/>
          </a:p>
          <a:p>
            <a:pPr eaLnBrk="1" hangingPunct="1"/>
            <a:r>
              <a:rPr lang="en-US" sz="2000" dirty="0"/>
              <a:t>- </a:t>
            </a:r>
            <a:r>
              <a:rPr lang="sr-Latn-RS" sz="2000" dirty="0" smtClean="0"/>
              <a:t>Lukovi su označeni dodelom varijablama</a:t>
            </a:r>
            <a:endParaRPr lang="el-GR" sz="2000" dirty="0"/>
          </a:p>
        </p:txBody>
      </p:sp>
      <p:sp>
        <p:nvSpPr>
          <p:cNvPr id="20500" name="Text Box 24"/>
          <p:cNvSpPr txBox="1">
            <a:spLocks noChangeArrowheads="1"/>
          </p:cNvSpPr>
          <p:nvPr/>
        </p:nvSpPr>
        <p:spPr bwMode="auto">
          <a:xfrm>
            <a:off x="152400" y="1219200"/>
            <a:ext cx="436606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sr-Latn-RS" dirty="0" smtClean="0"/>
              <a:t>Radna memorija je inicijalno prazna</a:t>
            </a:r>
            <a:endParaRPr lang="el-GR" dirty="0"/>
          </a:p>
        </p:txBody>
      </p:sp>
      <p:sp>
        <p:nvSpPr>
          <p:cNvPr id="20501" name="Text Box 25"/>
          <p:cNvSpPr txBox="1">
            <a:spLocks noChangeArrowheads="1"/>
          </p:cNvSpPr>
          <p:nvPr/>
        </p:nvSpPr>
        <p:spPr bwMode="auto">
          <a:xfrm>
            <a:off x="3952143" y="3956051"/>
            <a:ext cx="66524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Y=1</a:t>
            </a:r>
            <a:endParaRPr lang="el-GR"/>
          </a:p>
        </p:txBody>
      </p:sp>
      <p:sp>
        <p:nvSpPr>
          <p:cNvPr id="20502" name="Text Box 26"/>
          <p:cNvSpPr txBox="1">
            <a:spLocks noChangeArrowheads="1"/>
          </p:cNvSpPr>
          <p:nvPr/>
        </p:nvSpPr>
        <p:spPr bwMode="auto">
          <a:xfrm>
            <a:off x="5990493" y="3994151"/>
            <a:ext cx="66524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Y=2</a:t>
            </a:r>
            <a:endParaRPr lang="el-GR"/>
          </a:p>
        </p:txBody>
      </p:sp>
    </p:spTree>
    <p:extLst>
      <p:ext uri="{BB962C8B-B14F-4D97-AF65-F5344CB8AC3E}">
        <p14:creationId xmlns:p14="http://schemas.microsoft.com/office/powerpoint/2010/main" val="325394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Rete </a:t>
            </a:r>
            <a:r>
              <a:rPr lang="sr-Latn-RS" dirty="0"/>
              <a:t>algoritam uparivanja</a:t>
            </a:r>
            <a:endParaRPr lang="el-GR" dirty="0" smtClean="0"/>
          </a:p>
        </p:txBody>
      </p:sp>
      <p:sp>
        <p:nvSpPr>
          <p:cNvPr id="21507" name="Oval 4"/>
          <p:cNvSpPr>
            <a:spLocks noChangeArrowheads="1"/>
          </p:cNvSpPr>
          <p:nvPr/>
        </p:nvSpPr>
        <p:spPr bwMode="auto">
          <a:xfrm>
            <a:off x="5076092" y="1841500"/>
            <a:ext cx="1453662" cy="3937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21508" name="Oval 5"/>
          <p:cNvSpPr>
            <a:spLocks noChangeArrowheads="1"/>
          </p:cNvSpPr>
          <p:nvPr/>
        </p:nvSpPr>
        <p:spPr bwMode="auto">
          <a:xfrm>
            <a:off x="3622431" y="30861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r>
              <a:rPr lang="en-US" b="1" dirty="0">
                <a:solidFill>
                  <a:srgbClr val="FF0000"/>
                </a:solidFill>
              </a:rPr>
              <a:t>a(3,1)</a:t>
            </a:r>
            <a:endParaRPr lang="el-GR" b="1" dirty="0">
              <a:solidFill>
                <a:srgbClr val="FF0000"/>
              </a:solidFill>
            </a:endParaRPr>
          </a:p>
        </p:txBody>
      </p:sp>
      <p:sp>
        <p:nvSpPr>
          <p:cNvPr id="21509" name="Oval 6"/>
          <p:cNvSpPr>
            <a:spLocks noChangeArrowheads="1"/>
          </p:cNvSpPr>
          <p:nvPr/>
        </p:nvSpPr>
        <p:spPr bwMode="auto">
          <a:xfrm>
            <a:off x="6119446" y="30861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endParaRPr lang="el-GR"/>
          </a:p>
        </p:txBody>
      </p:sp>
      <p:sp>
        <p:nvSpPr>
          <p:cNvPr id="21510" name="Oval 7"/>
          <p:cNvSpPr>
            <a:spLocks noChangeArrowheads="1"/>
          </p:cNvSpPr>
          <p:nvPr/>
        </p:nvSpPr>
        <p:spPr bwMode="auto">
          <a:xfrm>
            <a:off x="3622431" y="47498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r>
              <a:rPr lang="en-US" b="1" dirty="0">
                <a:solidFill>
                  <a:srgbClr val="FF0000"/>
                </a:solidFill>
              </a:rPr>
              <a:t>a(3,1)</a:t>
            </a:r>
            <a:endParaRPr lang="el-GR" b="1" dirty="0">
              <a:solidFill>
                <a:srgbClr val="FF0000"/>
              </a:solidFill>
            </a:endParaRPr>
          </a:p>
        </p:txBody>
      </p:sp>
      <p:sp>
        <p:nvSpPr>
          <p:cNvPr id="21511" name="Oval 8"/>
          <p:cNvSpPr>
            <a:spLocks noChangeArrowheads="1"/>
          </p:cNvSpPr>
          <p:nvPr/>
        </p:nvSpPr>
        <p:spPr bwMode="auto">
          <a:xfrm>
            <a:off x="6119446" y="47498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endParaRPr lang="el-GR"/>
          </a:p>
        </p:txBody>
      </p:sp>
      <p:sp>
        <p:nvSpPr>
          <p:cNvPr id="21512" name="Line 9"/>
          <p:cNvSpPr>
            <a:spLocks noChangeShapeType="1"/>
          </p:cNvSpPr>
          <p:nvPr/>
        </p:nvSpPr>
        <p:spPr bwMode="auto">
          <a:xfrm>
            <a:off x="4560277" y="3644900"/>
            <a:ext cx="0" cy="1104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1513" name="Line 10"/>
          <p:cNvSpPr>
            <a:spLocks noChangeShapeType="1"/>
          </p:cNvSpPr>
          <p:nvPr/>
        </p:nvSpPr>
        <p:spPr bwMode="auto">
          <a:xfrm>
            <a:off x="7033846" y="3644900"/>
            <a:ext cx="0" cy="1104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1514" name="Line 11"/>
          <p:cNvSpPr>
            <a:spLocks noChangeShapeType="1"/>
          </p:cNvSpPr>
          <p:nvPr/>
        </p:nvSpPr>
        <p:spPr bwMode="auto">
          <a:xfrm>
            <a:off x="5334000" y="3517900"/>
            <a:ext cx="1195754" cy="1231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1515" name="Line 12"/>
          <p:cNvSpPr>
            <a:spLocks noChangeShapeType="1"/>
          </p:cNvSpPr>
          <p:nvPr/>
        </p:nvSpPr>
        <p:spPr bwMode="auto">
          <a:xfrm flipH="1">
            <a:off x="5076092" y="3517900"/>
            <a:ext cx="1195754" cy="1231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1516" name="Line 13"/>
          <p:cNvSpPr>
            <a:spLocks noChangeShapeType="1"/>
          </p:cNvSpPr>
          <p:nvPr/>
        </p:nvSpPr>
        <p:spPr bwMode="auto">
          <a:xfrm flipH="1">
            <a:off x="4560277" y="2197100"/>
            <a:ext cx="773723" cy="850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1517" name="Line 14"/>
          <p:cNvSpPr>
            <a:spLocks noChangeShapeType="1"/>
          </p:cNvSpPr>
          <p:nvPr/>
        </p:nvSpPr>
        <p:spPr bwMode="auto">
          <a:xfrm>
            <a:off x="6271846" y="2184400"/>
            <a:ext cx="762000" cy="863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1518" name="Text Box 15"/>
          <p:cNvSpPr txBox="1">
            <a:spLocks noChangeArrowheads="1"/>
          </p:cNvSpPr>
          <p:nvPr/>
        </p:nvSpPr>
        <p:spPr bwMode="auto">
          <a:xfrm>
            <a:off x="2763715" y="3155951"/>
            <a:ext cx="91691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a(X,Y)</a:t>
            </a:r>
            <a:endParaRPr lang="el-GR"/>
          </a:p>
        </p:txBody>
      </p:sp>
      <p:sp>
        <p:nvSpPr>
          <p:cNvPr id="21519" name="Text Box 16"/>
          <p:cNvSpPr txBox="1">
            <a:spLocks noChangeArrowheads="1"/>
          </p:cNvSpPr>
          <p:nvPr/>
        </p:nvSpPr>
        <p:spPr bwMode="auto">
          <a:xfrm>
            <a:off x="8077201" y="3143251"/>
            <a:ext cx="93936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b(X,Z)</a:t>
            </a:r>
            <a:endParaRPr lang="el-GR"/>
          </a:p>
        </p:txBody>
      </p:sp>
      <p:sp>
        <p:nvSpPr>
          <p:cNvPr id="21520" name="Text Box 17"/>
          <p:cNvSpPr txBox="1">
            <a:spLocks noChangeArrowheads="1"/>
          </p:cNvSpPr>
          <p:nvPr/>
        </p:nvSpPr>
        <p:spPr bwMode="auto">
          <a:xfrm>
            <a:off x="3783623" y="5429251"/>
            <a:ext cx="175849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a(X,1),b(X,Z)</a:t>
            </a:r>
            <a:endParaRPr lang="el-GR"/>
          </a:p>
        </p:txBody>
      </p:sp>
      <p:sp>
        <p:nvSpPr>
          <p:cNvPr id="21521" name="Text Box 18"/>
          <p:cNvSpPr txBox="1">
            <a:spLocks noChangeArrowheads="1"/>
          </p:cNvSpPr>
          <p:nvPr/>
        </p:nvSpPr>
        <p:spPr bwMode="auto">
          <a:xfrm>
            <a:off x="6307016" y="5422901"/>
            <a:ext cx="175849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a(X,2),b(X,Z)</a:t>
            </a:r>
            <a:endParaRPr lang="el-GR"/>
          </a:p>
        </p:txBody>
      </p:sp>
      <p:sp>
        <p:nvSpPr>
          <p:cNvPr id="21522" name="Text Box 19"/>
          <p:cNvSpPr txBox="1">
            <a:spLocks noChangeArrowheads="1"/>
          </p:cNvSpPr>
          <p:nvPr/>
        </p:nvSpPr>
        <p:spPr bwMode="auto">
          <a:xfrm>
            <a:off x="4378569" y="1843088"/>
            <a:ext cx="72455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start</a:t>
            </a:r>
            <a:endParaRPr lang="el-GR"/>
          </a:p>
        </p:txBody>
      </p:sp>
      <p:sp>
        <p:nvSpPr>
          <p:cNvPr id="21523" name="Text Box 20"/>
          <p:cNvSpPr txBox="1">
            <a:spLocks noChangeArrowheads="1"/>
          </p:cNvSpPr>
          <p:nvPr/>
        </p:nvSpPr>
        <p:spPr bwMode="auto">
          <a:xfrm>
            <a:off x="149879" y="3010144"/>
            <a:ext cx="2652346" cy="2247411"/>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sr-Latn-RS" sz="2000" dirty="0" smtClean="0"/>
              <a:t>Činjenica a</a:t>
            </a:r>
            <a:r>
              <a:rPr lang="en-US" sz="2000" dirty="0" smtClean="0"/>
              <a:t>(3,1</a:t>
            </a:r>
            <a:r>
              <a:rPr lang="en-US" sz="2000" dirty="0"/>
              <a:t>) </a:t>
            </a:r>
            <a:r>
              <a:rPr lang="sr-Latn-RS" sz="2000" dirty="0" smtClean="0"/>
              <a:t>se deponuje u čvoru označenom sa </a:t>
            </a:r>
            <a:r>
              <a:rPr lang="en-US" sz="2000" dirty="0" smtClean="0"/>
              <a:t>a(X,Y</a:t>
            </a:r>
            <a:r>
              <a:rPr lang="en-US" sz="2000" dirty="0"/>
              <a:t>) </a:t>
            </a:r>
            <a:r>
              <a:rPr lang="sr-Latn-RS" sz="2000" dirty="0" smtClean="0"/>
              <a:t>i propagiraće se po luku označenom sa</a:t>
            </a:r>
            <a:r>
              <a:rPr lang="en-US" sz="2000" dirty="0" smtClean="0"/>
              <a:t> </a:t>
            </a:r>
            <a:r>
              <a:rPr lang="en-US" dirty="0"/>
              <a:t>Y=1</a:t>
            </a:r>
            <a:r>
              <a:rPr lang="en-US" sz="2000" dirty="0"/>
              <a:t> </a:t>
            </a:r>
            <a:endParaRPr lang="el-GR" sz="2000" dirty="0"/>
          </a:p>
        </p:txBody>
      </p:sp>
      <p:sp>
        <p:nvSpPr>
          <p:cNvPr id="21524" name="Text Box 21"/>
          <p:cNvSpPr txBox="1">
            <a:spLocks noChangeArrowheads="1"/>
          </p:cNvSpPr>
          <p:nvPr/>
        </p:nvSpPr>
        <p:spPr bwMode="auto">
          <a:xfrm>
            <a:off x="143221" y="1471526"/>
            <a:ext cx="3557833"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sr-Latn-RS" dirty="0" smtClean="0"/>
              <a:t>U radnu memoriju je dodata </a:t>
            </a:r>
          </a:p>
          <a:p>
            <a:pPr eaLnBrk="1" hangingPunct="1"/>
            <a:r>
              <a:rPr lang="sr-Latn-RS" dirty="0"/>
              <a:t>č</a:t>
            </a:r>
            <a:r>
              <a:rPr lang="sr-Latn-RS" dirty="0" smtClean="0"/>
              <a:t>injenica </a:t>
            </a:r>
            <a:r>
              <a:rPr lang="sr-Latn-RS" b="1" dirty="0" smtClean="0">
                <a:solidFill>
                  <a:srgbClr val="FF0000"/>
                </a:solidFill>
              </a:rPr>
              <a:t>a</a:t>
            </a:r>
            <a:r>
              <a:rPr lang="en-US" b="1" dirty="0" smtClean="0">
                <a:solidFill>
                  <a:srgbClr val="FF0000"/>
                </a:solidFill>
              </a:rPr>
              <a:t>(3,1</a:t>
            </a:r>
            <a:r>
              <a:rPr lang="en-US" b="1" dirty="0">
                <a:solidFill>
                  <a:srgbClr val="FF0000"/>
                </a:solidFill>
              </a:rPr>
              <a:t>) </a:t>
            </a:r>
            <a:endParaRPr lang="el-GR" b="1" dirty="0">
              <a:solidFill>
                <a:srgbClr val="FF0000"/>
              </a:solidFill>
            </a:endParaRPr>
          </a:p>
        </p:txBody>
      </p:sp>
      <p:sp>
        <p:nvSpPr>
          <p:cNvPr id="21525" name="Text Box 22"/>
          <p:cNvSpPr txBox="1">
            <a:spLocks noChangeArrowheads="1"/>
          </p:cNvSpPr>
          <p:nvPr/>
        </p:nvSpPr>
        <p:spPr bwMode="auto">
          <a:xfrm>
            <a:off x="3952143" y="3956051"/>
            <a:ext cx="66524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Y=1</a:t>
            </a:r>
            <a:endParaRPr lang="el-GR"/>
          </a:p>
        </p:txBody>
      </p:sp>
      <p:sp>
        <p:nvSpPr>
          <p:cNvPr id="21526" name="Text Box 23"/>
          <p:cNvSpPr txBox="1">
            <a:spLocks noChangeArrowheads="1"/>
          </p:cNvSpPr>
          <p:nvPr/>
        </p:nvSpPr>
        <p:spPr bwMode="auto">
          <a:xfrm>
            <a:off x="5990493" y="3994151"/>
            <a:ext cx="66524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Y=2</a:t>
            </a:r>
            <a:endParaRPr lang="el-GR"/>
          </a:p>
        </p:txBody>
      </p:sp>
      <p:sp>
        <p:nvSpPr>
          <p:cNvPr id="21527" name="Text Box 24"/>
          <p:cNvSpPr txBox="1">
            <a:spLocks noChangeArrowheads="1"/>
          </p:cNvSpPr>
          <p:nvPr/>
        </p:nvSpPr>
        <p:spPr bwMode="auto">
          <a:xfrm>
            <a:off x="1699846" y="6026151"/>
            <a:ext cx="293356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sr-Latn-RS" dirty="0" smtClean="0"/>
              <a:t>Pravilo nije zadovoljeno</a:t>
            </a:r>
            <a:endParaRPr lang="el-GR" dirty="0"/>
          </a:p>
        </p:txBody>
      </p:sp>
      <p:sp>
        <p:nvSpPr>
          <p:cNvPr id="21528" name="Line 25"/>
          <p:cNvSpPr>
            <a:spLocks noChangeShapeType="1"/>
          </p:cNvSpPr>
          <p:nvPr/>
        </p:nvSpPr>
        <p:spPr bwMode="auto">
          <a:xfrm flipV="1">
            <a:off x="3601916" y="5795964"/>
            <a:ext cx="958362" cy="312737"/>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1529" name="Line 26"/>
          <p:cNvSpPr>
            <a:spLocks noChangeShapeType="1"/>
          </p:cNvSpPr>
          <p:nvPr/>
        </p:nvSpPr>
        <p:spPr bwMode="auto">
          <a:xfrm flipV="1">
            <a:off x="3783623" y="5795964"/>
            <a:ext cx="2815004" cy="312737"/>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42573592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Rete </a:t>
            </a:r>
            <a:r>
              <a:rPr lang="sr-Latn-RS" dirty="0"/>
              <a:t>algoritam uparivanja</a:t>
            </a:r>
            <a:endParaRPr lang="el-GR" dirty="0" smtClean="0"/>
          </a:p>
        </p:txBody>
      </p:sp>
      <p:sp>
        <p:nvSpPr>
          <p:cNvPr id="22531" name="Oval 4"/>
          <p:cNvSpPr>
            <a:spLocks noChangeArrowheads="1"/>
          </p:cNvSpPr>
          <p:nvPr/>
        </p:nvSpPr>
        <p:spPr bwMode="auto">
          <a:xfrm>
            <a:off x="5076092" y="1841500"/>
            <a:ext cx="1453662" cy="3937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22532" name="Oval 5"/>
          <p:cNvSpPr>
            <a:spLocks noChangeArrowheads="1"/>
          </p:cNvSpPr>
          <p:nvPr/>
        </p:nvSpPr>
        <p:spPr bwMode="auto">
          <a:xfrm>
            <a:off x="3622431" y="30861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r>
              <a:rPr lang="en-US"/>
              <a:t>a(3,1)</a:t>
            </a:r>
            <a:endParaRPr lang="el-GR"/>
          </a:p>
        </p:txBody>
      </p:sp>
      <p:sp>
        <p:nvSpPr>
          <p:cNvPr id="22533" name="Oval 6"/>
          <p:cNvSpPr>
            <a:spLocks noChangeArrowheads="1"/>
          </p:cNvSpPr>
          <p:nvPr/>
        </p:nvSpPr>
        <p:spPr bwMode="auto">
          <a:xfrm>
            <a:off x="6119446" y="30861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endParaRPr lang="el-GR"/>
          </a:p>
        </p:txBody>
      </p:sp>
      <p:sp>
        <p:nvSpPr>
          <p:cNvPr id="22534" name="Oval 7"/>
          <p:cNvSpPr>
            <a:spLocks noChangeArrowheads="1"/>
          </p:cNvSpPr>
          <p:nvPr/>
        </p:nvSpPr>
        <p:spPr bwMode="auto">
          <a:xfrm>
            <a:off x="3622431" y="47498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r>
              <a:rPr lang="en-US" dirty="0"/>
              <a:t>a(</a:t>
            </a:r>
            <a:r>
              <a:rPr lang="en-US" b="1" dirty="0">
                <a:solidFill>
                  <a:srgbClr val="FF0000"/>
                </a:solidFill>
              </a:rPr>
              <a:t>3</a:t>
            </a:r>
            <a:r>
              <a:rPr lang="en-US" dirty="0"/>
              <a:t>,</a:t>
            </a:r>
            <a:r>
              <a:rPr lang="en-US" b="1" dirty="0">
                <a:solidFill>
                  <a:srgbClr val="00B050"/>
                </a:solidFill>
              </a:rPr>
              <a:t>1</a:t>
            </a:r>
            <a:r>
              <a:rPr lang="en-US" dirty="0"/>
              <a:t>),b(</a:t>
            </a:r>
            <a:r>
              <a:rPr lang="en-US" b="1" dirty="0">
                <a:solidFill>
                  <a:srgbClr val="FF0000"/>
                </a:solidFill>
              </a:rPr>
              <a:t>3</a:t>
            </a:r>
            <a:r>
              <a:rPr lang="en-US" dirty="0"/>
              <a:t>,4)</a:t>
            </a:r>
            <a:endParaRPr lang="el-GR" dirty="0"/>
          </a:p>
        </p:txBody>
      </p:sp>
      <p:sp>
        <p:nvSpPr>
          <p:cNvPr id="22535" name="Oval 8"/>
          <p:cNvSpPr>
            <a:spLocks noChangeArrowheads="1"/>
          </p:cNvSpPr>
          <p:nvPr/>
        </p:nvSpPr>
        <p:spPr bwMode="auto">
          <a:xfrm>
            <a:off x="6119446" y="47498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r>
              <a:rPr lang="en-US" b="1" dirty="0">
                <a:solidFill>
                  <a:srgbClr val="FF0000"/>
                </a:solidFill>
              </a:rPr>
              <a:t>b(3,4)</a:t>
            </a:r>
            <a:endParaRPr lang="el-GR" b="1" dirty="0">
              <a:solidFill>
                <a:srgbClr val="FF0000"/>
              </a:solidFill>
            </a:endParaRPr>
          </a:p>
        </p:txBody>
      </p:sp>
      <p:sp>
        <p:nvSpPr>
          <p:cNvPr id="22536" name="Line 9"/>
          <p:cNvSpPr>
            <a:spLocks noChangeShapeType="1"/>
          </p:cNvSpPr>
          <p:nvPr/>
        </p:nvSpPr>
        <p:spPr bwMode="auto">
          <a:xfrm>
            <a:off x="4560277" y="3644900"/>
            <a:ext cx="0" cy="1104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2537" name="Line 10"/>
          <p:cNvSpPr>
            <a:spLocks noChangeShapeType="1"/>
          </p:cNvSpPr>
          <p:nvPr/>
        </p:nvSpPr>
        <p:spPr bwMode="auto">
          <a:xfrm>
            <a:off x="7033846" y="3644900"/>
            <a:ext cx="0" cy="1104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2538" name="Line 11"/>
          <p:cNvSpPr>
            <a:spLocks noChangeShapeType="1"/>
          </p:cNvSpPr>
          <p:nvPr/>
        </p:nvSpPr>
        <p:spPr bwMode="auto">
          <a:xfrm>
            <a:off x="5334000" y="3517900"/>
            <a:ext cx="1195754" cy="1231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2539" name="Line 12"/>
          <p:cNvSpPr>
            <a:spLocks noChangeShapeType="1"/>
          </p:cNvSpPr>
          <p:nvPr/>
        </p:nvSpPr>
        <p:spPr bwMode="auto">
          <a:xfrm flipH="1">
            <a:off x="5076092" y="3517900"/>
            <a:ext cx="1195754" cy="1231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2540" name="Line 13"/>
          <p:cNvSpPr>
            <a:spLocks noChangeShapeType="1"/>
          </p:cNvSpPr>
          <p:nvPr/>
        </p:nvSpPr>
        <p:spPr bwMode="auto">
          <a:xfrm flipH="1">
            <a:off x="4560277" y="2197100"/>
            <a:ext cx="773723" cy="850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2541" name="Line 14"/>
          <p:cNvSpPr>
            <a:spLocks noChangeShapeType="1"/>
          </p:cNvSpPr>
          <p:nvPr/>
        </p:nvSpPr>
        <p:spPr bwMode="auto">
          <a:xfrm>
            <a:off x="6271846" y="2184400"/>
            <a:ext cx="762000" cy="863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2542" name="Text Box 15"/>
          <p:cNvSpPr txBox="1">
            <a:spLocks noChangeArrowheads="1"/>
          </p:cNvSpPr>
          <p:nvPr/>
        </p:nvSpPr>
        <p:spPr bwMode="auto">
          <a:xfrm>
            <a:off x="2787162" y="3130551"/>
            <a:ext cx="91691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a(X,Y)</a:t>
            </a:r>
            <a:endParaRPr lang="el-GR"/>
          </a:p>
        </p:txBody>
      </p:sp>
      <p:sp>
        <p:nvSpPr>
          <p:cNvPr id="22543" name="Text Box 16"/>
          <p:cNvSpPr txBox="1">
            <a:spLocks noChangeArrowheads="1"/>
          </p:cNvSpPr>
          <p:nvPr/>
        </p:nvSpPr>
        <p:spPr bwMode="auto">
          <a:xfrm>
            <a:off x="8077201" y="3143251"/>
            <a:ext cx="93936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b(X,Z)</a:t>
            </a:r>
            <a:endParaRPr lang="el-GR"/>
          </a:p>
        </p:txBody>
      </p:sp>
      <p:sp>
        <p:nvSpPr>
          <p:cNvPr id="22544" name="Text Box 17"/>
          <p:cNvSpPr txBox="1">
            <a:spLocks noChangeArrowheads="1"/>
          </p:cNvSpPr>
          <p:nvPr/>
        </p:nvSpPr>
        <p:spPr bwMode="auto">
          <a:xfrm>
            <a:off x="3783623" y="5429251"/>
            <a:ext cx="180979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dirty="0"/>
              <a:t>a(</a:t>
            </a:r>
            <a:r>
              <a:rPr lang="en-US" b="1" dirty="0">
                <a:solidFill>
                  <a:srgbClr val="FF0000"/>
                </a:solidFill>
              </a:rPr>
              <a:t>X</a:t>
            </a:r>
            <a:r>
              <a:rPr lang="en-US" dirty="0"/>
              <a:t>,</a:t>
            </a:r>
            <a:r>
              <a:rPr lang="en-US" b="1" dirty="0">
                <a:solidFill>
                  <a:srgbClr val="00B050"/>
                </a:solidFill>
              </a:rPr>
              <a:t>1</a:t>
            </a:r>
            <a:r>
              <a:rPr lang="en-US" dirty="0"/>
              <a:t>),b(</a:t>
            </a:r>
            <a:r>
              <a:rPr lang="en-US" b="1" dirty="0">
                <a:solidFill>
                  <a:srgbClr val="FF0000"/>
                </a:solidFill>
              </a:rPr>
              <a:t>X</a:t>
            </a:r>
            <a:r>
              <a:rPr lang="en-US" dirty="0"/>
              <a:t>,Z)</a:t>
            </a:r>
            <a:endParaRPr lang="el-GR" dirty="0"/>
          </a:p>
        </p:txBody>
      </p:sp>
      <p:sp>
        <p:nvSpPr>
          <p:cNvPr id="22545" name="Text Box 18"/>
          <p:cNvSpPr txBox="1">
            <a:spLocks noChangeArrowheads="1"/>
          </p:cNvSpPr>
          <p:nvPr/>
        </p:nvSpPr>
        <p:spPr bwMode="auto">
          <a:xfrm>
            <a:off x="6307016" y="5422901"/>
            <a:ext cx="175849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a(X,2),b(X,Z)</a:t>
            </a:r>
            <a:endParaRPr lang="el-GR"/>
          </a:p>
        </p:txBody>
      </p:sp>
      <p:sp>
        <p:nvSpPr>
          <p:cNvPr id="22546" name="Text Box 19"/>
          <p:cNvSpPr txBox="1">
            <a:spLocks noChangeArrowheads="1"/>
          </p:cNvSpPr>
          <p:nvPr/>
        </p:nvSpPr>
        <p:spPr bwMode="auto">
          <a:xfrm>
            <a:off x="4378569" y="1843088"/>
            <a:ext cx="72455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start</a:t>
            </a:r>
            <a:endParaRPr lang="el-GR"/>
          </a:p>
        </p:txBody>
      </p:sp>
      <p:sp>
        <p:nvSpPr>
          <p:cNvPr id="22547" name="Text Box 20"/>
          <p:cNvSpPr txBox="1">
            <a:spLocks noChangeArrowheads="1"/>
          </p:cNvSpPr>
          <p:nvPr/>
        </p:nvSpPr>
        <p:spPr bwMode="auto">
          <a:xfrm>
            <a:off x="134816" y="2616200"/>
            <a:ext cx="2652346" cy="2555188"/>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sz="2000" dirty="0"/>
              <a:t>b(3,4) </a:t>
            </a:r>
            <a:r>
              <a:rPr lang="sr-Latn-RS" sz="2000" dirty="0" smtClean="0"/>
              <a:t>se deponuje u čvoru označenom sa </a:t>
            </a:r>
            <a:r>
              <a:rPr lang="en-US" sz="2000" dirty="0" smtClean="0"/>
              <a:t>b(Y,Z</a:t>
            </a:r>
            <a:r>
              <a:rPr lang="en-US" sz="2000" dirty="0"/>
              <a:t>) </a:t>
            </a:r>
            <a:r>
              <a:rPr lang="sr-Latn-RS" sz="2000" dirty="0" smtClean="0"/>
              <a:t>i propagiraće se po lukovima označenim sa</a:t>
            </a:r>
            <a:r>
              <a:rPr lang="en-US" sz="2000" dirty="0" smtClean="0"/>
              <a:t> </a:t>
            </a:r>
            <a:r>
              <a:rPr lang="en-US" dirty="0"/>
              <a:t>Y=1</a:t>
            </a:r>
            <a:r>
              <a:rPr lang="en-US" sz="2000" dirty="0"/>
              <a:t> </a:t>
            </a:r>
            <a:r>
              <a:rPr lang="sr-Latn-RS" sz="2000" dirty="0" smtClean="0"/>
              <a:t>i</a:t>
            </a:r>
            <a:r>
              <a:rPr lang="en-US" sz="2000" dirty="0" smtClean="0"/>
              <a:t> </a:t>
            </a:r>
            <a:r>
              <a:rPr lang="en-US" dirty="0"/>
              <a:t>Y=2</a:t>
            </a:r>
            <a:endParaRPr lang="el-GR" dirty="0"/>
          </a:p>
        </p:txBody>
      </p:sp>
      <p:sp>
        <p:nvSpPr>
          <p:cNvPr id="22548" name="Text Box 21"/>
          <p:cNvSpPr txBox="1">
            <a:spLocks noChangeArrowheads="1"/>
          </p:cNvSpPr>
          <p:nvPr/>
        </p:nvSpPr>
        <p:spPr bwMode="auto">
          <a:xfrm>
            <a:off x="304801" y="1663700"/>
            <a:ext cx="3814394"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sr-Latn-RS" dirty="0" smtClean="0"/>
              <a:t>Činjenica</a:t>
            </a:r>
            <a:r>
              <a:rPr lang="en-US" dirty="0" smtClean="0"/>
              <a:t> </a:t>
            </a:r>
            <a:r>
              <a:rPr lang="en-US" b="1" dirty="0">
                <a:solidFill>
                  <a:srgbClr val="FF0000"/>
                </a:solidFill>
              </a:rPr>
              <a:t>b(3,4)</a:t>
            </a:r>
            <a:r>
              <a:rPr lang="en-US" dirty="0"/>
              <a:t> </a:t>
            </a:r>
            <a:r>
              <a:rPr lang="sr-Latn-RS" dirty="0" smtClean="0"/>
              <a:t>dodata je u radnu memoriju</a:t>
            </a:r>
            <a:endParaRPr lang="el-GR" dirty="0"/>
          </a:p>
        </p:txBody>
      </p:sp>
      <p:sp>
        <p:nvSpPr>
          <p:cNvPr id="22549" name="Text Box 22"/>
          <p:cNvSpPr txBox="1">
            <a:spLocks noChangeArrowheads="1"/>
          </p:cNvSpPr>
          <p:nvPr/>
        </p:nvSpPr>
        <p:spPr bwMode="auto">
          <a:xfrm>
            <a:off x="3952143" y="3956051"/>
            <a:ext cx="66524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Y=1</a:t>
            </a:r>
            <a:endParaRPr lang="el-GR"/>
          </a:p>
        </p:txBody>
      </p:sp>
      <p:sp>
        <p:nvSpPr>
          <p:cNvPr id="22550" name="Text Box 23"/>
          <p:cNvSpPr txBox="1">
            <a:spLocks noChangeArrowheads="1"/>
          </p:cNvSpPr>
          <p:nvPr/>
        </p:nvSpPr>
        <p:spPr bwMode="auto">
          <a:xfrm>
            <a:off x="5990493" y="3994151"/>
            <a:ext cx="66524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Y=2</a:t>
            </a:r>
            <a:endParaRPr lang="el-GR"/>
          </a:p>
        </p:txBody>
      </p:sp>
      <p:sp>
        <p:nvSpPr>
          <p:cNvPr id="22551" name="Text Box 24"/>
          <p:cNvSpPr txBox="1">
            <a:spLocks noChangeArrowheads="1"/>
          </p:cNvSpPr>
          <p:nvPr/>
        </p:nvSpPr>
        <p:spPr bwMode="auto">
          <a:xfrm>
            <a:off x="2286000" y="6026151"/>
            <a:ext cx="198990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sr-Latn-RS" dirty="0" smtClean="0"/>
              <a:t>Pravilo upareno</a:t>
            </a:r>
            <a:endParaRPr lang="el-GR" dirty="0"/>
          </a:p>
        </p:txBody>
      </p:sp>
      <p:sp>
        <p:nvSpPr>
          <p:cNvPr id="22552" name="Line 25"/>
          <p:cNvSpPr>
            <a:spLocks noChangeShapeType="1"/>
          </p:cNvSpPr>
          <p:nvPr/>
        </p:nvSpPr>
        <p:spPr bwMode="auto">
          <a:xfrm flipV="1">
            <a:off x="3601916" y="5789614"/>
            <a:ext cx="958362" cy="319087"/>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2553" name="Rectangle 26"/>
          <p:cNvSpPr>
            <a:spLocks noChangeArrowheads="1"/>
          </p:cNvSpPr>
          <p:nvPr/>
        </p:nvSpPr>
        <p:spPr bwMode="auto">
          <a:xfrm>
            <a:off x="6661638" y="3168651"/>
            <a:ext cx="74058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b="1" dirty="0">
                <a:solidFill>
                  <a:srgbClr val="FF0000"/>
                </a:solidFill>
              </a:rPr>
              <a:t>b(3,4)</a:t>
            </a:r>
            <a:endParaRPr lang="el-GR" b="1" dirty="0">
              <a:solidFill>
                <a:srgbClr val="FF0000"/>
              </a:solidFill>
            </a:endParaRPr>
          </a:p>
        </p:txBody>
      </p:sp>
      <p:sp>
        <p:nvSpPr>
          <p:cNvPr id="22554" name="Text Box 27"/>
          <p:cNvSpPr txBox="1">
            <a:spLocks noChangeArrowheads="1"/>
          </p:cNvSpPr>
          <p:nvPr/>
        </p:nvSpPr>
        <p:spPr bwMode="auto">
          <a:xfrm>
            <a:off x="5040923" y="6026151"/>
            <a:ext cx="2499659"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sr-Latn-RS" dirty="0" smtClean="0"/>
              <a:t>Pravilo nije upareno</a:t>
            </a:r>
            <a:endParaRPr lang="el-GR" dirty="0"/>
          </a:p>
        </p:txBody>
      </p:sp>
      <p:sp>
        <p:nvSpPr>
          <p:cNvPr id="22555" name="Line 28"/>
          <p:cNvSpPr>
            <a:spLocks noChangeShapeType="1"/>
          </p:cNvSpPr>
          <p:nvPr/>
        </p:nvSpPr>
        <p:spPr bwMode="auto">
          <a:xfrm flipV="1">
            <a:off x="6119446" y="5789614"/>
            <a:ext cx="958362" cy="319087"/>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22962350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Rete </a:t>
            </a:r>
            <a:r>
              <a:rPr lang="sr-Latn-RS" dirty="0"/>
              <a:t>algoritam uparivanja</a:t>
            </a:r>
            <a:endParaRPr lang="el-GR" dirty="0" smtClean="0"/>
          </a:p>
        </p:txBody>
      </p:sp>
      <p:sp>
        <p:nvSpPr>
          <p:cNvPr id="23555" name="Oval 4"/>
          <p:cNvSpPr>
            <a:spLocks noChangeArrowheads="1"/>
          </p:cNvSpPr>
          <p:nvPr/>
        </p:nvSpPr>
        <p:spPr bwMode="auto">
          <a:xfrm>
            <a:off x="5076092" y="1841500"/>
            <a:ext cx="1453662" cy="3937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a:p>
        </p:txBody>
      </p:sp>
      <p:sp>
        <p:nvSpPr>
          <p:cNvPr id="23556" name="Oval 5"/>
          <p:cNvSpPr>
            <a:spLocks noChangeArrowheads="1"/>
          </p:cNvSpPr>
          <p:nvPr/>
        </p:nvSpPr>
        <p:spPr bwMode="auto">
          <a:xfrm>
            <a:off x="3622431" y="30861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r>
              <a:rPr lang="en-US" dirty="0"/>
              <a:t>a(3,1),</a:t>
            </a:r>
            <a:r>
              <a:rPr lang="en-US" b="1" dirty="0">
                <a:solidFill>
                  <a:srgbClr val="FF0000"/>
                </a:solidFill>
              </a:rPr>
              <a:t>a(3,2)</a:t>
            </a:r>
            <a:endParaRPr lang="el-GR" b="1" dirty="0">
              <a:solidFill>
                <a:srgbClr val="FF0000"/>
              </a:solidFill>
            </a:endParaRPr>
          </a:p>
        </p:txBody>
      </p:sp>
      <p:sp>
        <p:nvSpPr>
          <p:cNvPr id="23557" name="Oval 6"/>
          <p:cNvSpPr>
            <a:spLocks noChangeArrowheads="1"/>
          </p:cNvSpPr>
          <p:nvPr/>
        </p:nvSpPr>
        <p:spPr bwMode="auto">
          <a:xfrm>
            <a:off x="6119446" y="30861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endParaRPr lang="el-GR"/>
          </a:p>
        </p:txBody>
      </p:sp>
      <p:sp>
        <p:nvSpPr>
          <p:cNvPr id="23558" name="Oval 7"/>
          <p:cNvSpPr>
            <a:spLocks noChangeArrowheads="1"/>
          </p:cNvSpPr>
          <p:nvPr/>
        </p:nvSpPr>
        <p:spPr bwMode="auto">
          <a:xfrm>
            <a:off x="3622431" y="47498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r>
              <a:rPr lang="en-US"/>
              <a:t>a(3,1),b(3,4)</a:t>
            </a:r>
            <a:endParaRPr lang="el-GR"/>
          </a:p>
        </p:txBody>
      </p:sp>
      <p:sp>
        <p:nvSpPr>
          <p:cNvPr id="23559" name="Oval 8"/>
          <p:cNvSpPr>
            <a:spLocks noChangeArrowheads="1"/>
          </p:cNvSpPr>
          <p:nvPr/>
        </p:nvSpPr>
        <p:spPr bwMode="auto">
          <a:xfrm>
            <a:off x="6119446" y="4749800"/>
            <a:ext cx="1899138" cy="5588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r>
              <a:rPr lang="en-US"/>
              <a:t>a(3,2),b(3,4)</a:t>
            </a:r>
            <a:endParaRPr lang="el-GR"/>
          </a:p>
        </p:txBody>
      </p:sp>
      <p:sp>
        <p:nvSpPr>
          <p:cNvPr id="23560" name="Line 9"/>
          <p:cNvSpPr>
            <a:spLocks noChangeShapeType="1"/>
          </p:cNvSpPr>
          <p:nvPr/>
        </p:nvSpPr>
        <p:spPr bwMode="auto">
          <a:xfrm>
            <a:off x="4560277" y="3644900"/>
            <a:ext cx="0" cy="1104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3561" name="Line 10"/>
          <p:cNvSpPr>
            <a:spLocks noChangeShapeType="1"/>
          </p:cNvSpPr>
          <p:nvPr/>
        </p:nvSpPr>
        <p:spPr bwMode="auto">
          <a:xfrm>
            <a:off x="7033846" y="3644900"/>
            <a:ext cx="0" cy="1104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3562" name="Line 11"/>
          <p:cNvSpPr>
            <a:spLocks noChangeShapeType="1"/>
          </p:cNvSpPr>
          <p:nvPr/>
        </p:nvSpPr>
        <p:spPr bwMode="auto">
          <a:xfrm>
            <a:off x="5334000" y="3517900"/>
            <a:ext cx="1195754" cy="1231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3563" name="Line 12"/>
          <p:cNvSpPr>
            <a:spLocks noChangeShapeType="1"/>
          </p:cNvSpPr>
          <p:nvPr/>
        </p:nvSpPr>
        <p:spPr bwMode="auto">
          <a:xfrm flipH="1">
            <a:off x="5076092" y="3517900"/>
            <a:ext cx="1195754" cy="1231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3564" name="Line 13"/>
          <p:cNvSpPr>
            <a:spLocks noChangeShapeType="1"/>
          </p:cNvSpPr>
          <p:nvPr/>
        </p:nvSpPr>
        <p:spPr bwMode="auto">
          <a:xfrm flipH="1">
            <a:off x="4560277" y="2197100"/>
            <a:ext cx="773723" cy="8509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3565" name="Line 14"/>
          <p:cNvSpPr>
            <a:spLocks noChangeShapeType="1"/>
          </p:cNvSpPr>
          <p:nvPr/>
        </p:nvSpPr>
        <p:spPr bwMode="auto">
          <a:xfrm>
            <a:off x="6271846" y="2184400"/>
            <a:ext cx="762000" cy="863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3566" name="Text Box 15"/>
          <p:cNvSpPr txBox="1">
            <a:spLocks noChangeArrowheads="1"/>
          </p:cNvSpPr>
          <p:nvPr/>
        </p:nvSpPr>
        <p:spPr bwMode="auto">
          <a:xfrm>
            <a:off x="2787162" y="3130551"/>
            <a:ext cx="91691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a(X,Y)</a:t>
            </a:r>
            <a:endParaRPr lang="el-GR"/>
          </a:p>
        </p:txBody>
      </p:sp>
      <p:sp>
        <p:nvSpPr>
          <p:cNvPr id="23567" name="Text Box 16"/>
          <p:cNvSpPr txBox="1">
            <a:spLocks noChangeArrowheads="1"/>
          </p:cNvSpPr>
          <p:nvPr/>
        </p:nvSpPr>
        <p:spPr bwMode="auto">
          <a:xfrm>
            <a:off x="8077201" y="3143251"/>
            <a:ext cx="93936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b(X,Z)</a:t>
            </a:r>
            <a:endParaRPr lang="el-GR"/>
          </a:p>
        </p:txBody>
      </p:sp>
      <p:sp>
        <p:nvSpPr>
          <p:cNvPr id="23568" name="Text Box 17"/>
          <p:cNvSpPr txBox="1">
            <a:spLocks noChangeArrowheads="1"/>
          </p:cNvSpPr>
          <p:nvPr/>
        </p:nvSpPr>
        <p:spPr bwMode="auto">
          <a:xfrm>
            <a:off x="3783623" y="5429251"/>
            <a:ext cx="175849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a(X,1),b(X,Z)</a:t>
            </a:r>
            <a:endParaRPr lang="el-GR"/>
          </a:p>
        </p:txBody>
      </p:sp>
      <p:sp>
        <p:nvSpPr>
          <p:cNvPr id="23569" name="Text Box 18"/>
          <p:cNvSpPr txBox="1">
            <a:spLocks noChangeArrowheads="1"/>
          </p:cNvSpPr>
          <p:nvPr/>
        </p:nvSpPr>
        <p:spPr bwMode="auto">
          <a:xfrm>
            <a:off x="6307016" y="5422901"/>
            <a:ext cx="175849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a(X,2),b(X,Z)</a:t>
            </a:r>
            <a:endParaRPr lang="el-GR"/>
          </a:p>
        </p:txBody>
      </p:sp>
      <p:sp>
        <p:nvSpPr>
          <p:cNvPr id="23570" name="Text Box 19"/>
          <p:cNvSpPr txBox="1">
            <a:spLocks noChangeArrowheads="1"/>
          </p:cNvSpPr>
          <p:nvPr/>
        </p:nvSpPr>
        <p:spPr bwMode="auto">
          <a:xfrm>
            <a:off x="4378569" y="1843088"/>
            <a:ext cx="72455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start</a:t>
            </a:r>
            <a:endParaRPr lang="el-GR"/>
          </a:p>
        </p:txBody>
      </p:sp>
      <p:sp>
        <p:nvSpPr>
          <p:cNvPr id="23571" name="Text Box 20"/>
          <p:cNvSpPr txBox="1">
            <a:spLocks noChangeArrowheads="1"/>
          </p:cNvSpPr>
          <p:nvPr/>
        </p:nvSpPr>
        <p:spPr bwMode="auto">
          <a:xfrm>
            <a:off x="395654" y="3644901"/>
            <a:ext cx="2652346" cy="2216633"/>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sz="2000" dirty="0"/>
              <a:t>a(3,2) </a:t>
            </a:r>
            <a:r>
              <a:rPr lang="sr-Latn-RS" sz="2000" dirty="0" smtClean="0"/>
              <a:t>se deponuje u čvoru označenom sa </a:t>
            </a:r>
            <a:r>
              <a:rPr lang="en-US" sz="2000" dirty="0" smtClean="0"/>
              <a:t>a(X,Y</a:t>
            </a:r>
            <a:r>
              <a:rPr lang="en-US" sz="2000" dirty="0"/>
              <a:t>) </a:t>
            </a:r>
            <a:r>
              <a:rPr lang="sr-Latn-RS" sz="2000" dirty="0" smtClean="0"/>
              <a:t>i propagiraće se po luku označenom sa </a:t>
            </a:r>
            <a:r>
              <a:rPr lang="en-US" dirty="0" smtClean="0"/>
              <a:t>Y=2</a:t>
            </a:r>
            <a:endParaRPr lang="el-GR" dirty="0"/>
          </a:p>
        </p:txBody>
      </p:sp>
      <p:sp>
        <p:nvSpPr>
          <p:cNvPr id="23572" name="Text Box 21"/>
          <p:cNvSpPr txBox="1">
            <a:spLocks noChangeArrowheads="1"/>
          </p:cNvSpPr>
          <p:nvPr/>
        </p:nvSpPr>
        <p:spPr bwMode="auto">
          <a:xfrm>
            <a:off x="304800" y="1663700"/>
            <a:ext cx="3718693"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sr-Latn-RS" dirty="0" smtClean="0"/>
              <a:t>Činjenica</a:t>
            </a:r>
            <a:r>
              <a:rPr lang="en-US" dirty="0" smtClean="0"/>
              <a:t> </a:t>
            </a:r>
            <a:r>
              <a:rPr lang="en-US" b="1" dirty="0">
                <a:solidFill>
                  <a:srgbClr val="FF0000"/>
                </a:solidFill>
              </a:rPr>
              <a:t>a(3,2)</a:t>
            </a:r>
            <a:r>
              <a:rPr lang="en-US" dirty="0"/>
              <a:t> </a:t>
            </a:r>
            <a:r>
              <a:rPr lang="sr-Latn-RS" dirty="0" smtClean="0"/>
              <a:t>se dodaje u radnu memoriju</a:t>
            </a:r>
            <a:endParaRPr lang="el-GR" dirty="0"/>
          </a:p>
        </p:txBody>
      </p:sp>
      <p:sp>
        <p:nvSpPr>
          <p:cNvPr id="23573" name="Text Box 22"/>
          <p:cNvSpPr txBox="1">
            <a:spLocks noChangeArrowheads="1"/>
          </p:cNvSpPr>
          <p:nvPr/>
        </p:nvSpPr>
        <p:spPr bwMode="auto">
          <a:xfrm>
            <a:off x="3952143" y="3956051"/>
            <a:ext cx="66524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Y=1</a:t>
            </a:r>
            <a:endParaRPr lang="el-GR"/>
          </a:p>
        </p:txBody>
      </p:sp>
      <p:sp>
        <p:nvSpPr>
          <p:cNvPr id="23574" name="Text Box 23"/>
          <p:cNvSpPr txBox="1">
            <a:spLocks noChangeArrowheads="1"/>
          </p:cNvSpPr>
          <p:nvPr/>
        </p:nvSpPr>
        <p:spPr bwMode="auto">
          <a:xfrm>
            <a:off x="5990493" y="3994151"/>
            <a:ext cx="66524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a:t>Y=2</a:t>
            </a:r>
            <a:endParaRPr lang="el-GR"/>
          </a:p>
        </p:txBody>
      </p:sp>
      <p:sp>
        <p:nvSpPr>
          <p:cNvPr id="23575" name="Text Box 24"/>
          <p:cNvSpPr txBox="1">
            <a:spLocks noChangeArrowheads="1"/>
          </p:cNvSpPr>
          <p:nvPr/>
        </p:nvSpPr>
        <p:spPr bwMode="auto">
          <a:xfrm>
            <a:off x="2286000" y="6026151"/>
            <a:ext cx="198990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sr-Latn-RS" dirty="0" smtClean="0"/>
              <a:t>Pravilo upareno</a:t>
            </a:r>
            <a:endParaRPr lang="el-GR" dirty="0"/>
          </a:p>
        </p:txBody>
      </p:sp>
      <p:sp>
        <p:nvSpPr>
          <p:cNvPr id="23576" name="Line 25"/>
          <p:cNvSpPr>
            <a:spLocks noChangeShapeType="1"/>
          </p:cNvSpPr>
          <p:nvPr/>
        </p:nvSpPr>
        <p:spPr bwMode="auto">
          <a:xfrm flipV="1">
            <a:off x="3601916" y="5789614"/>
            <a:ext cx="958362" cy="319087"/>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
        <p:nvSpPr>
          <p:cNvPr id="23577" name="Rectangle 26"/>
          <p:cNvSpPr>
            <a:spLocks noChangeArrowheads="1"/>
          </p:cNvSpPr>
          <p:nvPr/>
        </p:nvSpPr>
        <p:spPr bwMode="auto">
          <a:xfrm>
            <a:off x="6661638" y="3168651"/>
            <a:ext cx="74058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t>b(3,4)</a:t>
            </a:r>
            <a:endParaRPr lang="el-GR"/>
          </a:p>
        </p:txBody>
      </p:sp>
      <p:sp>
        <p:nvSpPr>
          <p:cNvPr id="23578" name="Text Box 27"/>
          <p:cNvSpPr txBox="1">
            <a:spLocks noChangeArrowheads="1"/>
          </p:cNvSpPr>
          <p:nvPr/>
        </p:nvSpPr>
        <p:spPr bwMode="auto">
          <a:xfrm>
            <a:off x="5040923" y="6026151"/>
            <a:ext cx="198990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sr-Latn-RS" dirty="0"/>
              <a:t>Pravilo upareno</a:t>
            </a:r>
            <a:endParaRPr lang="el-GR" dirty="0"/>
          </a:p>
        </p:txBody>
      </p:sp>
      <p:sp>
        <p:nvSpPr>
          <p:cNvPr id="23579" name="Line 28"/>
          <p:cNvSpPr>
            <a:spLocks noChangeShapeType="1"/>
          </p:cNvSpPr>
          <p:nvPr/>
        </p:nvSpPr>
        <p:spPr bwMode="auto">
          <a:xfrm flipV="1">
            <a:off x="6119446" y="5789614"/>
            <a:ext cx="958362" cy="319087"/>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23917973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Rete </a:t>
            </a:r>
            <a:r>
              <a:rPr lang="sr-Latn-RS" dirty="0"/>
              <a:t>algoritam uparivanja</a:t>
            </a:r>
            <a:endParaRPr lang="el-GR" dirty="0" smtClean="0"/>
          </a:p>
        </p:txBody>
      </p:sp>
      <p:sp>
        <p:nvSpPr>
          <p:cNvPr id="24579" name="Rectangle 3"/>
          <p:cNvSpPr>
            <a:spLocks noGrp="1" noChangeArrowheads="1"/>
          </p:cNvSpPr>
          <p:nvPr>
            <p:ph type="body" idx="1"/>
          </p:nvPr>
        </p:nvSpPr>
        <p:spPr/>
        <p:txBody>
          <a:bodyPr>
            <a:normAutofit/>
          </a:bodyPr>
          <a:lstStyle/>
          <a:p>
            <a:pPr eaLnBrk="1" hangingPunct="1"/>
            <a:r>
              <a:rPr lang="en-US" dirty="0" smtClean="0"/>
              <a:t>Rete </a:t>
            </a:r>
            <a:r>
              <a:rPr lang="en-US" dirty="0" err="1" smtClean="0"/>
              <a:t>algorit</a:t>
            </a:r>
            <a:r>
              <a:rPr lang="sr-Latn-RS" dirty="0" smtClean="0"/>
              <a:t>am i njegova poboljšanja se široko koriste u sistemima baziranim na pravilima</a:t>
            </a:r>
            <a:endParaRPr lang="en-US" dirty="0" smtClean="0"/>
          </a:p>
          <a:p>
            <a:pPr eaLnBrk="1" hangingPunct="1"/>
            <a:r>
              <a:rPr lang="sr-Latn-RS" dirty="0" smtClean="0"/>
              <a:t>Time se postiže efikasan proces uparivanja u proseku.</a:t>
            </a:r>
            <a:endParaRPr lang="en-US" dirty="0" smtClean="0"/>
          </a:p>
          <a:p>
            <a:pPr eaLnBrk="1" hangingPunct="1"/>
            <a:r>
              <a:rPr lang="sr-Latn-RS" dirty="0" smtClean="0"/>
              <a:t>Naivni algoritmi koji uvek proveravaju sve kombinacije pravila i činjenica imaju </a:t>
            </a:r>
            <a:r>
              <a:rPr lang="sr-Latn-RS" b="1" dirty="0" smtClean="0"/>
              <a:t>eksponencijalnu kompleksnost</a:t>
            </a:r>
          </a:p>
          <a:p>
            <a:pPr eaLnBrk="1" hangingPunct="1"/>
            <a:endParaRPr lang="el-GR" dirty="0" smtClean="0"/>
          </a:p>
        </p:txBody>
      </p:sp>
    </p:spTree>
    <p:extLst>
      <p:ext uri="{BB962C8B-B14F-4D97-AF65-F5344CB8AC3E}">
        <p14:creationId xmlns:p14="http://schemas.microsoft.com/office/powerpoint/2010/main" val="2432844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52AE102F-0F50-421A-99C1-9144F7DB5DC9}" type="slidenum">
              <a:rPr lang="en-US" sz="900" smtClean="0">
                <a:solidFill>
                  <a:srgbClr val="003399"/>
                </a:solidFill>
                <a:latin typeface="Arial" charset="0"/>
                <a:cs typeface="Arial" charset="0"/>
                <a:sym typeface="Arial" charset="0"/>
              </a:rPr>
              <a:pPr eaLnBrk="1" hangingPunct="1"/>
              <a:t>4</a:t>
            </a:fld>
            <a:endParaRPr lang="en-US" sz="900" smtClean="0">
              <a:solidFill>
                <a:srgbClr val="003399"/>
              </a:solidFill>
              <a:latin typeface="Arial" charset="0"/>
              <a:cs typeface="Arial" charset="0"/>
              <a:sym typeface="Arial" charset="0"/>
            </a:endParaRPr>
          </a:p>
        </p:txBody>
      </p:sp>
      <p:sp>
        <p:nvSpPr>
          <p:cNvPr id="15365" name="Rectangle 5"/>
          <p:cNvSpPr>
            <a:spLocks noGrp="1" noChangeArrowheads="1"/>
          </p:cNvSpPr>
          <p:nvPr>
            <p:ph type="title"/>
          </p:nvPr>
        </p:nvSpPr>
        <p:spPr/>
        <p:txBody>
          <a:bodyPr/>
          <a:lstStyle/>
          <a:p>
            <a:pPr eaLnBrk="1" hangingPunct="1"/>
            <a:r>
              <a:rPr lang="sr-Latn-RS" dirty="0" smtClean="0"/>
              <a:t>Ciljevi</a:t>
            </a:r>
            <a:endParaRPr lang="en-US" dirty="0" smtClean="0"/>
          </a:p>
        </p:txBody>
      </p:sp>
      <p:sp>
        <p:nvSpPr>
          <p:cNvPr id="15366" name="Rectangle 6"/>
          <p:cNvSpPr>
            <a:spLocks noGrp="1" noChangeArrowheads="1"/>
          </p:cNvSpPr>
          <p:nvPr>
            <p:ph type="body" idx="1"/>
          </p:nvPr>
        </p:nvSpPr>
        <p:spPr/>
        <p:txBody>
          <a:bodyPr/>
          <a:lstStyle/>
          <a:p>
            <a:pPr eaLnBrk="1" hangingPunct="1">
              <a:spcBef>
                <a:spcPct val="0"/>
              </a:spcBef>
            </a:pPr>
            <a:r>
              <a:rPr lang="sr-Latn-RS" sz="1700" dirty="0" smtClean="0"/>
              <a:t>Da se upoznate sa osnovnim principima i konceptima reprezentacije znanja</a:t>
            </a:r>
            <a:endParaRPr lang="en-US" sz="1700" dirty="0" smtClean="0"/>
          </a:p>
          <a:p>
            <a:pPr marL="685800" lvl="1" eaLnBrk="1" hangingPunct="1">
              <a:spcBef>
                <a:spcPts val="475"/>
              </a:spcBef>
            </a:pPr>
            <a:r>
              <a:rPr lang="sr-Latn-RS" sz="1600" dirty="0" smtClean="0"/>
              <a:t>znanje</a:t>
            </a:r>
            <a:r>
              <a:rPr lang="en-US" sz="1600" dirty="0" smtClean="0"/>
              <a:t> - </a:t>
            </a:r>
            <a:r>
              <a:rPr lang="sr-Latn-RS" sz="1600" dirty="0" smtClean="0"/>
              <a:t>informacija</a:t>
            </a:r>
            <a:r>
              <a:rPr lang="en-US" sz="1600" dirty="0" smtClean="0"/>
              <a:t> - </a:t>
            </a:r>
            <a:r>
              <a:rPr lang="sr-Latn-RS" sz="1600" dirty="0" smtClean="0"/>
              <a:t>podatak</a:t>
            </a:r>
            <a:endParaRPr lang="en-US" sz="1600" dirty="0" smtClean="0"/>
          </a:p>
          <a:p>
            <a:pPr marL="685800" lvl="1" eaLnBrk="1" hangingPunct="1">
              <a:spcBef>
                <a:spcPts val="475"/>
              </a:spcBef>
            </a:pPr>
            <a:r>
              <a:rPr lang="sr-Latn-RS" sz="1600" dirty="0" smtClean="0"/>
              <a:t>značenje</a:t>
            </a:r>
            <a:endParaRPr lang="en-US" sz="1600" dirty="0" smtClean="0"/>
          </a:p>
          <a:p>
            <a:pPr eaLnBrk="1" hangingPunct="1">
              <a:spcBef>
                <a:spcPts val="1600"/>
              </a:spcBef>
            </a:pPr>
            <a:r>
              <a:rPr lang="sr-Latn-RS" sz="1700" dirty="0" smtClean="0"/>
              <a:t>Da se detaljnije upoznate sa najčešće korišćenim metodama reprezentacije znanja</a:t>
            </a:r>
            <a:endParaRPr lang="en-US" sz="1700" dirty="0" smtClean="0"/>
          </a:p>
          <a:p>
            <a:pPr marL="685800" lvl="1">
              <a:spcBef>
                <a:spcPts val="475"/>
              </a:spcBef>
            </a:pPr>
            <a:r>
              <a:rPr lang="sr-Latn-RS" sz="1600" dirty="0" smtClean="0"/>
              <a:t>pravila</a:t>
            </a:r>
            <a:r>
              <a:rPr lang="en-US" sz="1600" dirty="0" smtClean="0"/>
              <a:t>, </a:t>
            </a:r>
            <a:r>
              <a:rPr lang="sr-Latn-RS" sz="1600" dirty="0" smtClean="0"/>
              <a:t>semantičke mreže</a:t>
            </a:r>
            <a:r>
              <a:rPr lang="en-US" sz="1600" dirty="0" smtClean="0"/>
              <a:t>, </a:t>
            </a:r>
            <a:r>
              <a:rPr lang="sr-Latn-RS" sz="1600" dirty="0"/>
              <a:t>šeme</a:t>
            </a:r>
            <a:r>
              <a:rPr lang="sr-Latn-RS" sz="1600" dirty="0" smtClean="0"/>
              <a:t>, frejmovi, logika</a:t>
            </a:r>
            <a:endParaRPr lang="en-US" sz="1600" dirty="0" smtClean="0"/>
          </a:p>
          <a:p>
            <a:pPr marL="968375" lvl="2" eaLnBrk="1" hangingPunct="1">
              <a:spcBef>
                <a:spcPts val="475"/>
              </a:spcBef>
            </a:pPr>
            <a:r>
              <a:rPr lang="sr-Latn-RS" sz="1400" dirty="0" smtClean="0"/>
              <a:t>Razlike, prednosti, nedostaci, performanse, tipični scenariji</a:t>
            </a:r>
            <a:endParaRPr lang="en-US" sz="1400" dirty="0" smtClean="0"/>
          </a:p>
          <a:p>
            <a:pPr eaLnBrk="1" hangingPunct="1">
              <a:spcBef>
                <a:spcPts val="1600"/>
              </a:spcBef>
            </a:pPr>
            <a:r>
              <a:rPr lang="sr-Latn-RS" sz="1700" dirty="0" smtClean="0"/>
              <a:t>Da razumete veze između reprezentacije znanja i rezonovanja</a:t>
            </a:r>
            <a:endParaRPr lang="en-US" sz="1700" dirty="0" smtClean="0"/>
          </a:p>
          <a:p>
            <a:pPr marL="685800" lvl="1" eaLnBrk="1" hangingPunct="1">
              <a:spcBef>
                <a:spcPts val="475"/>
              </a:spcBef>
            </a:pPr>
            <a:r>
              <a:rPr lang="sr-Latn-RS" sz="1600" dirty="0" smtClean="0"/>
              <a:t>sintaksa</a:t>
            </a:r>
            <a:r>
              <a:rPr lang="en-US" sz="1600" dirty="0" smtClean="0"/>
              <a:t>, </a:t>
            </a:r>
            <a:r>
              <a:rPr lang="sr-Latn-RS" sz="1600" dirty="0" smtClean="0"/>
              <a:t>semantika</a:t>
            </a:r>
            <a:endParaRPr lang="en-US" sz="1600" dirty="0" smtClean="0"/>
          </a:p>
          <a:p>
            <a:pPr marL="685800" lvl="1" eaLnBrk="1" hangingPunct="1">
              <a:spcBef>
                <a:spcPts val="475"/>
              </a:spcBef>
            </a:pPr>
            <a:r>
              <a:rPr lang="sr-Latn-RS" sz="1600" dirty="0" smtClean="0"/>
              <a:t>izvođenje</a:t>
            </a:r>
            <a:r>
              <a:rPr lang="en-US" sz="1600" dirty="0" smtClean="0"/>
              <a:t>, </a:t>
            </a:r>
            <a:r>
              <a:rPr lang="sr-Latn-RS" sz="1600" dirty="0" smtClean="0"/>
              <a:t>nasleđivanje</a:t>
            </a:r>
            <a:endParaRPr lang="en-US" sz="1600" dirty="0" smtClean="0"/>
          </a:p>
          <a:p>
            <a:pPr eaLnBrk="1" hangingPunct="1">
              <a:spcBef>
                <a:spcPts val="1600"/>
              </a:spcBef>
            </a:pPr>
            <a:r>
              <a:rPr lang="sr-Latn-RS" sz="1700" dirty="0" smtClean="0"/>
              <a:t>Da budete u stanju da primenite metode reprezentacije znanja</a:t>
            </a:r>
            <a:endParaRPr lang="en-US" sz="1700" dirty="0" smtClean="0"/>
          </a:p>
          <a:p>
            <a:pPr marL="685800" lvl="1" eaLnBrk="1" hangingPunct="1">
              <a:spcBef>
                <a:spcPts val="475"/>
              </a:spcBef>
            </a:pPr>
            <a:r>
              <a:rPr lang="sr-Latn-RS" sz="1600" dirty="0" smtClean="0"/>
              <a:t>Za jednostavne probleme</a:t>
            </a:r>
            <a:endParaRPr lang="en-US" sz="1600" dirty="0" smtClean="0"/>
          </a:p>
        </p:txBody>
      </p:sp>
    </p:spTree>
    <p:extLst>
      <p:ext uri="{BB962C8B-B14F-4D97-AF65-F5344CB8AC3E}">
        <p14:creationId xmlns:p14="http://schemas.microsoft.com/office/powerpoint/2010/main" val="3576923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pPr eaLnBrk="1" hangingPunct="1"/>
            <a:r>
              <a:rPr lang="sr-Latn-RS" dirty="0" smtClean="0"/>
              <a:t>Zaključivanje sa produkcionim pravilima</a:t>
            </a:r>
            <a:endParaRPr lang="el-GR" dirty="0" smtClean="0"/>
          </a:p>
        </p:txBody>
      </p:sp>
      <p:sp>
        <p:nvSpPr>
          <p:cNvPr id="26627" name="Rectangle 3"/>
          <p:cNvSpPr>
            <a:spLocks noGrp="1" noChangeArrowheads="1"/>
          </p:cNvSpPr>
          <p:nvPr>
            <p:ph type="body" idx="1"/>
          </p:nvPr>
        </p:nvSpPr>
        <p:spPr>
          <a:xfrm>
            <a:off x="984739" y="1827213"/>
            <a:ext cx="7699131" cy="4319587"/>
          </a:xfrm>
        </p:spPr>
        <p:txBody>
          <a:bodyPr>
            <a:normAutofit/>
          </a:bodyPr>
          <a:lstStyle/>
          <a:p>
            <a:pPr eaLnBrk="1" hangingPunct="1"/>
            <a:r>
              <a:rPr lang="sr-Latn-RS" dirty="0" smtClean="0"/>
              <a:t>Ima još pitanja koja treba razmotriti pri implementaciji mehanizm zaključivanja</a:t>
            </a:r>
            <a:endParaRPr lang="en-US" dirty="0" smtClean="0"/>
          </a:p>
          <a:p>
            <a:pPr lvl="1" eaLnBrk="1" hangingPunct="1"/>
            <a:r>
              <a:rPr lang="sr-Latn-RS" dirty="0" smtClean="0"/>
              <a:t>Kojim redosledom se proveravaju pravila</a:t>
            </a:r>
            <a:r>
              <a:rPr lang="en-US" dirty="0" smtClean="0"/>
              <a:t>?</a:t>
            </a:r>
          </a:p>
          <a:p>
            <a:pPr lvl="1" eaLnBrk="1" hangingPunct="1"/>
            <a:r>
              <a:rPr lang="sr-Latn-RS" dirty="0" smtClean="0"/>
              <a:t>Kojim redosledom se proveravaju činjenice</a:t>
            </a:r>
            <a:r>
              <a:rPr lang="en-US" dirty="0" smtClean="0"/>
              <a:t>?</a:t>
            </a:r>
          </a:p>
          <a:p>
            <a:pPr lvl="1" eaLnBrk="1" hangingPunct="1"/>
            <a:r>
              <a:rPr lang="sr-Latn-RS" dirty="0" smtClean="0"/>
              <a:t>Algoritmi mogu da proizvedu i činjenice koje su nevažne za rešavanje postavljenog cilja. Kako to izbeći</a:t>
            </a:r>
            <a:r>
              <a:rPr lang="en-US" dirty="0" smtClean="0"/>
              <a:t>?</a:t>
            </a:r>
          </a:p>
          <a:p>
            <a:pPr lvl="2" eaLnBrk="1" hangingPunct="1"/>
            <a:r>
              <a:rPr lang="sr-Latn-RS" dirty="0" smtClean="0"/>
              <a:t>Ulančavanje unazad ne pati od ovog problema</a:t>
            </a:r>
            <a:endParaRPr lang="el-GR" dirty="0" smtClean="0"/>
          </a:p>
        </p:txBody>
      </p:sp>
    </p:spTree>
    <p:extLst>
      <p:ext uri="{BB962C8B-B14F-4D97-AF65-F5344CB8AC3E}">
        <p14:creationId xmlns:p14="http://schemas.microsoft.com/office/powerpoint/2010/main" val="36796239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F92A34A8-B2A3-4BBC-914C-CF79BF5B9DEF}" type="slidenum">
              <a:rPr lang="en-US" sz="900" smtClean="0">
                <a:solidFill>
                  <a:srgbClr val="003399"/>
                </a:solidFill>
                <a:latin typeface="Arial" charset="0"/>
                <a:cs typeface="Arial" charset="0"/>
                <a:sym typeface="Arial" charset="0"/>
              </a:rPr>
              <a:pPr eaLnBrk="1" hangingPunct="1"/>
              <a:t>41</a:t>
            </a:fld>
            <a:endParaRPr lang="en-US" sz="900" smtClean="0">
              <a:solidFill>
                <a:srgbClr val="003399"/>
              </a:solidFill>
              <a:latin typeface="Arial" charset="0"/>
              <a:cs typeface="Arial" charset="0"/>
              <a:sym typeface="Arial" charset="0"/>
            </a:endParaRPr>
          </a:p>
        </p:txBody>
      </p:sp>
      <p:sp>
        <p:nvSpPr>
          <p:cNvPr id="31749" name="Rectangle 5"/>
          <p:cNvSpPr>
            <a:spLocks noGrp="1" noChangeArrowheads="1"/>
          </p:cNvSpPr>
          <p:nvPr>
            <p:ph type="title"/>
          </p:nvPr>
        </p:nvSpPr>
        <p:spPr/>
        <p:txBody>
          <a:bodyPr/>
          <a:lstStyle/>
          <a:p>
            <a:pPr eaLnBrk="1" hangingPunct="1"/>
            <a:r>
              <a:rPr lang="sr-Latn-RS" dirty="0" smtClean="0"/>
              <a:t>Prikladnost produkcionih pravila</a:t>
            </a:r>
            <a:endParaRPr lang="en-US" dirty="0" smtClean="0"/>
          </a:p>
        </p:txBody>
      </p:sp>
      <p:sp>
        <p:nvSpPr>
          <p:cNvPr id="31750" name="Rectangle 6"/>
          <p:cNvSpPr>
            <a:spLocks noGrp="1" noChangeArrowheads="1"/>
          </p:cNvSpPr>
          <p:nvPr>
            <p:ph type="body" idx="1"/>
          </p:nvPr>
        </p:nvSpPr>
        <p:spPr/>
        <p:txBody>
          <a:bodyPr>
            <a:normAutofit fontScale="92500" lnSpcReduction="20000"/>
          </a:bodyPr>
          <a:lstStyle/>
          <a:p>
            <a:pPr eaLnBrk="1" hangingPunct="1"/>
            <a:r>
              <a:rPr lang="sr-Latn-RS" dirty="0" smtClean="0"/>
              <a:t>Izražajnost </a:t>
            </a:r>
            <a:endParaRPr lang="en-US" dirty="0" smtClean="0"/>
          </a:p>
          <a:p>
            <a:pPr marL="685800" lvl="1" eaLnBrk="1" hangingPunct="1"/>
            <a:r>
              <a:rPr lang="sr-Latn-RS" dirty="0" smtClean="0"/>
              <a:t>Da li se relevantni aspekti domenskog znanja mogu predstaviti pravilima</a:t>
            </a:r>
            <a:r>
              <a:rPr lang="en-US" dirty="0" smtClean="0"/>
              <a:t>?</a:t>
            </a:r>
          </a:p>
          <a:p>
            <a:pPr eaLnBrk="1" hangingPunct="1"/>
            <a:r>
              <a:rPr lang="sr-Latn-RS" dirty="0" smtClean="0"/>
              <a:t>Računska efikasnost</a:t>
            </a:r>
            <a:endParaRPr lang="en-US" dirty="0" smtClean="0"/>
          </a:p>
          <a:p>
            <a:pPr marL="685800" lvl="1" eaLnBrk="1" hangingPunct="1"/>
            <a:r>
              <a:rPr lang="sr-Latn-RS" dirty="0" smtClean="0"/>
              <a:t>Da li je potrebno sračunavanje prihvatljivo</a:t>
            </a:r>
            <a:r>
              <a:rPr lang="en-US" dirty="0" smtClean="0"/>
              <a:t>?</a:t>
            </a:r>
          </a:p>
          <a:p>
            <a:pPr eaLnBrk="1" hangingPunct="1"/>
            <a:r>
              <a:rPr lang="sr-Latn-RS" dirty="0" smtClean="0"/>
              <a:t>Lakoća razumevanja</a:t>
            </a:r>
            <a:endParaRPr lang="en-US" dirty="0" smtClean="0"/>
          </a:p>
          <a:p>
            <a:pPr marL="685800" lvl="1"/>
            <a:r>
              <a:rPr lang="sr-Latn-RS" dirty="0" smtClean="0"/>
              <a:t>Mogu li ljudi da interpretiraju pravila</a:t>
            </a:r>
            <a:r>
              <a:rPr lang="en-US" dirty="0" smtClean="0"/>
              <a:t>?</a:t>
            </a:r>
          </a:p>
          <a:p>
            <a:pPr eaLnBrk="1" hangingPunct="1"/>
            <a:r>
              <a:rPr lang="sr-Latn-RS" dirty="0" smtClean="0"/>
              <a:t>Lakoća generisanja</a:t>
            </a:r>
            <a:endParaRPr lang="en-US" dirty="0" smtClean="0"/>
          </a:p>
          <a:p>
            <a:pPr marL="685800" lvl="1"/>
            <a:r>
              <a:rPr lang="sr-Latn-RS" dirty="0" smtClean="0"/>
              <a:t>Koliko je teško čoveku da konstruiše pravila koja predstavljaju domensko znanje (koliko je napor potreban za pravljenje pravila)</a:t>
            </a:r>
            <a:r>
              <a:rPr lang="en-US" dirty="0" smtClean="0"/>
              <a:t> </a:t>
            </a:r>
            <a:r>
              <a:rPr lang="en-US" dirty="0"/>
              <a:t>?</a:t>
            </a:r>
            <a:endParaRPr lang="en-US" dirty="0" smtClean="0"/>
          </a:p>
        </p:txBody>
      </p:sp>
    </p:spTree>
    <p:extLst>
      <p:ext uri="{BB962C8B-B14F-4D97-AF65-F5344CB8AC3E}">
        <p14:creationId xmlns:p14="http://schemas.microsoft.com/office/powerpoint/2010/main" val="2731867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35FC0F9A-1114-4A83-91FC-A7847E3D73AD}" type="slidenum">
              <a:rPr lang="en-US" sz="900" smtClean="0">
                <a:solidFill>
                  <a:srgbClr val="003399"/>
                </a:solidFill>
                <a:latin typeface="Arial" charset="0"/>
                <a:cs typeface="Arial" charset="0"/>
                <a:sym typeface="Arial" charset="0"/>
              </a:rPr>
              <a:pPr eaLnBrk="1" hangingPunct="1"/>
              <a:t>42</a:t>
            </a:fld>
            <a:endParaRPr lang="en-US" sz="900" smtClean="0">
              <a:solidFill>
                <a:srgbClr val="003399"/>
              </a:solidFill>
              <a:latin typeface="Arial" charset="0"/>
              <a:cs typeface="Arial" charset="0"/>
              <a:sym typeface="Arial" charset="0"/>
            </a:endParaRPr>
          </a:p>
        </p:txBody>
      </p:sp>
      <p:sp>
        <p:nvSpPr>
          <p:cNvPr id="32773" name="Rectangle 5"/>
          <p:cNvSpPr>
            <a:spLocks noGrp="1" noChangeArrowheads="1"/>
          </p:cNvSpPr>
          <p:nvPr>
            <p:ph type="title"/>
          </p:nvPr>
        </p:nvSpPr>
        <p:spPr/>
        <p:txBody>
          <a:bodyPr/>
          <a:lstStyle/>
          <a:p>
            <a:pPr eaLnBrk="1" hangingPunct="1"/>
            <a:r>
              <a:rPr lang="sr-Latn-RS" dirty="0" smtClean="0"/>
              <a:t>Različitosti produkcionih pravila</a:t>
            </a:r>
            <a:endParaRPr lang="en-US" dirty="0" smtClean="0"/>
          </a:p>
        </p:txBody>
      </p:sp>
      <p:sp>
        <p:nvSpPr>
          <p:cNvPr id="32774" name="Rectangle 6"/>
          <p:cNvSpPr>
            <a:spLocks noGrp="1" noChangeArrowheads="1"/>
          </p:cNvSpPr>
          <p:nvPr>
            <p:ph type="body" idx="1"/>
          </p:nvPr>
        </p:nvSpPr>
        <p:spPr>
          <a:xfrm>
            <a:off x="457200" y="1295400"/>
            <a:ext cx="8229600" cy="5105400"/>
          </a:xfrm>
        </p:spPr>
        <p:txBody>
          <a:bodyPr>
            <a:noAutofit/>
          </a:bodyPr>
          <a:lstStyle/>
          <a:p>
            <a:pPr eaLnBrk="1" hangingPunct="1">
              <a:spcBef>
                <a:spcPct val="0"/>
              </a:spcBef>
            </a:pPr>
            <a:r>
              <a:rPr lang="sr-Latn-RS" sz="2800" dirty="0" smtClean="0"/>
              <a:t>Domeni primene</a:t>
            </a:r>
            <a:endParaRPr lang="en-US" sz="2800" dirty="0" smtClean="0"/>
          </a:p>
          <a:p>
            <a:pPr marL="685800" lvl="1" eaLnBrk="1" hangingPunct="1">
              <a:spcBef>
                <a:spcPts val="450"/>
              </a:spcBef>
            </a:pPr>
            <a:r>
              <a:rPr lang="sr-Latn-RS" sz="2000" dirty="0" smtClean="0"/>
              <a:t>Dokazivanje teorema, određivanje prostih brojeva, klasifikacija (n.pr. vrste voća, stabla i telefonski stubovi, životinjske vrste, crkve ili kuće, itd.</a:t>
            </a:r>
            <a:r>
              <a:rPr lang="en-US" sz="2000" dirty="0" smtClean="0"/>
              <a:t>)</a:t>
            </a:r>
          </a:p>
          <a:p>
            <a:pPr eaLnBrk="1" hangingPunct="1">
              <a:spcBef>
                <a:spcPts val="1513"/>
              </a:spcBef>
            </a:pPr>
            <a:r>
              <a:rPr lang="sr-Latn-RS" sz="2800" dirty="0" smtClean="0"/>
              <a:t>Izražajnost produkcionih pravila</a:t>
            </a:r>
            <a:endParaRPr lang="en-US" sz="2800" dirty="0" smtClean="0"/>
          </a:p>
          <a:p>
            <a:pPr marL="685800" lvl="1" eaLnBrk="1" hangingPunct="1">
              <a:spcBef>
                <a:spcPts val="450"/>
              </a:spcBef>
            </a:pPr>
            <a:r>
              <a:rPr lang="sr-Latn-RS" sz="2400" dirty="0" smtClean="0"/>
              <a:t>Elementarna produkciona pravila</a:t>
            </a:r>
            <a:endParaRPr lang="en-US" sz="2400" dirty="0" smtClean="0"/>
          </a:p>
          <a:p>
            <a:pPr marL="968375" lvl="2" eaLnBrk="1" hangingPunct="1">
              <a:spcBef>
                <a:spcPts val="450"/>
              </a:spcBef>
            </a:pPr>
            <a:r>
              <a:rPr lang="sr-Latn-RS" sz="2000" dirty="0" smtClean="0"/>
              <a:t>Nema hijerarhije</a:t>
            </a:r>
            <a:r>
              <a:rPr lang="en-US" sz="2000" dirty="0" smtClean="0"/>
              <a:t>, </a:t>
            </a:r>
            <a:r>
              <a:rPr lang="sr-Latn-RS" sz="2000" dirty="0" smtClean="0"/>
              <a:t>faktora sigurnosti</a:t>
            </a:r>
            <a:r>
              <a:rPr lang="en-US" sz="2000" dirty="0" smtClean="0"/>
              <a:t>, </a:t>
            </a:r>
            <a:r>
              <a:rPr lang="sr-Latn-RS" sz="2000" dirty="0" smtClean="0"/>
              <a:t>aritmetike</a:t>
            </a:r>
            <a:endParaRPr lang="en-US" sz="2000" dirty="0" smtClean="0"/>
          </a:p>
          <a:p>
            <a:pPr marL="685800" lvl="1" eaLnBrk="1" hangingPunct="1">
              <a:spcBef>
                <a:spcPts val="450"/>
              </a:spcBef>
            </a:pPr>
            <a:r>
              <a:rPr lang="sr-Latn-RS" sz="2400" dirty="0" smtClean="0"/>
              <a:t>Standardna pravila u </a:t>
            </a:r>
            <a:r>
              <a:rPr lang="en-US" sz="2400" dirty="0" smtClean="0"/>
              <a:t>ES/S</a:t>
            </a:r>
            <a:r>
              <a:rPr lang="sr-Latn-RS" sz="2400" dirty="0" smtClean="0"/>
              <a:t>BZ</a:t>
            </a:r>
            <a:endParaRPr lang="en-US" sz="2400" dirty="0" smtClean="0"/>
          </a:p>
          <a:p>
            <a:pPr marL="968375" lvl="2" eaLnBrk="1" hangingPunct="1">
              <a:spcBef>
                <a:spcPts val="450"/>
              </a:spcBef>
            </a:pPr>
            <a:r>
              <a:rPr lang="sr-Latn-RS" sz="2000" dirty="0" smtClean="0"/>
              <a:t>Hijerarhija</a:t>
            </a:r>
            <a:r>
              <a:rPr lang="en-US" sz="2000" dirty="0" smtClean="0"/>
              <a:t>, </a:t>
            </a:r>
            <a:r>
              <a:rPr lang="sr-Latn-RS" sz="2000" dirty="0" smtClean="0"/>
              <a:t>faktori sigurnosti</a:t>
            </a:r>
            <a:r>
              <a:rPr lang="en-US" sz="2000" dirty="0" smtClean="0"/>
              <a:t>, </a:t>
            </a:r>
            <a:r>
              <a:rPr lang="sr-Latn-RS" sz="2000" dirty="0" smtClean="0"/>
              <a:t>aritmetika (n.pr. </a:t>
            </a:r>
            <a:r>
              <a:rPr lang="en-US" sz="2000" dirty="0" smtClean="0"/>
              <a:t> CLIPS, Jess</a:t>
            </a:r>
            <a:r>
              <a:rPr lang="sr-Latn-RS" sz="2000" dirty="0" smtClean="0"/>
              <a:t>)</a:t>
            </a:r>
            <a:endParaRPr lang="en-US" sz="2000" dirty="0" smtClean="0"/>
          </a:p>
          <a:p>
            <a:pPr marL="685800" lvl="1" eaLnBrk="1" hangingPunct="1">
              <a:spcBef>
                <a:spcPts val="450"/>
              </a:spcBef>
            </a:pPr>
            <a:r>
              <a:rPr lang="sr-Latn-RS" sz="2400" dirty="0" smtClean="0"/>
              <a:t>Napredna pravila</a:t>
            </a:r>
            <a:endParaRPr lang="en-US" sz="2400" dirty="0" smtClean="0"/>
          </a:p>
          <a:p>
            <a:pPr marL="968375" lvl="2" eaLnBrk="1" hangingPunct="1">
              <a:spcBef>
                <a:spcPts val="450"/>
              </a:spcBef>
            </a:pPr>
            <a:r>
              <a:rPr lang="sr-Latn-RS" sz="2000" dirty="0" smtClean="0"/>
              <a:t>Proceduralni konstrukti (n.pr. petlje)</a:t>
            </a:r>
            <a:endParaRPr lang="en-US" sz="2000" dirty="0" smtClean="0"/>
          </a:p>
          <a:p>
            <a:pPr marL="968375" lvl="2" eaLnBrk="1" hangingPunct="1">
              <a:spcBef>
                <a:spcPts val="450"/>
              </a:spcBef>
            </a:pPr>
            <a:r>
              <a:rPr lang="sr-Latn-RS" sz="2000" dirty="0" smtClean="0"/>
              <a:t>Objekti (n.pr</a:t>
            </a:r>
            <a:r>
              <a:rPr lang="en-US" sz="2000" dirty="0" smtClean="0"/>
              <a:t>. COOL, Java </a:t>
            </a:r>
            <a:r>
              <a:rPr lang="sr-Latn-RS" sz="2000" dirty="0" smtClean="0"/>
              <a:t>objekti)</a:t>
            </a:r>
            <a:endParaRPr lang="en-US" sz="2000" dirty="0" smtClean="0"/>
          </a:p>
          <a:p>
            <a:pPr marL="968375" lvl="2" eaLnBrk="1" hangingPunct="1">
              <a:spcBef>
                <a:spcPts val="450"/>
              </a:spcBef>
            </a:pPr>
            <a:r>
              <a:rPr lang="sr-Latn-RS" sz="2000" dirty="0" smtClean="0"/>
              <a:t>Fazi logika (n.pr.</a:t>
            </a:r>
            <a:r>
              <a:rPr lang="en-US" sz="2000" dirty="0" smtClean="0"/>
              <a:t> </a:t>
            </a:r>
            <a:r>
              <a:rPr lang="en-US" sz="2000" dirty="0" err="1" smtClean="0"/>
              <a:t>FuzzyCLIPS</a:t>
            </a:r>
            <a:r>
              <a:rPr lang="en-US" sz="2000" dirty="0" smtClean="0"/>
              <a:t>, </a:t>
            </a:r>
            <a:r>
              <a:rPr lang="en-US" sz="2000" dirty="0" err="1" smtClean="0"/>
              <a:t>FuzzyJ</a:t>
            </a:r>
            <a:r>
              <a:rPr lang="sr-Latn-RS" sz="2000" dirty="0" smtClean="0"/>
              <a:t>)</a:t>
            </a:r>
            <a:endParaRPr lang="en-US" sz="2000" dirty="0" smtClean="0"/>
          </a:p>
        </p:txBody>
      </p:sp>
    </p:spTree>
    <p:extLst>
      <p:ext uri="{BB962C8B-B14F-4D97-AF65-F5344CB8AC3E}">
        <p14:creationId xmlns:p14="http://schemas.microsoft.com/office/powerpoint/2010/main" val="340474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normAutofit fontScale="90000"/>
          </a:bodyPr>
          <a:lstStyle/>
          <a:p>
            <a:pPr indent="0" eaLnBrk="1" hangingPunct="1">
              <a:defRPr/>
            </a:pPr>
            <a:r>
              <a:rPr lang="sr-Latn-RS" sz="4100" dirty="0" smtClean="0"/>
              <a:t>Identifikovanje i generisanje prostih brojeva</a:t>
            </a:r>
            <a:endParaRPr lang="en-US" sz="4100" dirty="0" smtClean="0"/>
          </a:p>
        </p:txBody>
      </p:sp>
      <p:sp>
        <p:nvSpPr>
          <p:cNvPr id="34821" name="Rectangle 4"/>
          <p:cNvSpPr>
            <a:spLocks noGrp="1" noChangeArrowheads="1"/>
          </p:cNvSpPr>
          <p:nvPr>
            <p:ph type="body" idx="1"/>
          </p:nvPr>
        </p:nvSpPr>
        <p:spPr/>
        <p:txBody>
          <a:bodyPr rIns="130174"/>
          <a:lstStyle/>
          <a:p>
            <a:pPr eaLnBrk="1" hangingPunct="1"/>
            <a:r>
              <a:rPr lang="sr-Latn-RS" sz="2400" dirty="0" smtClean="0"/>
              <a:t>Identifikovanje</a:t>
            </a:r>
            <a:r>
              <a:rPr lang="en-US" sz="2400" dirty="0" smtClean="0"/>
              <a:t>: </a:t>
            </a:r>
            <a:r>
              <a:rPr lang="sr-Latn-RS" sz="2400" dirty="0" smtClean="0"/>
              <a:t>za zadati broj odrediti da li je prost</a:t>
            </a:r>
            <a:endParaRPr lang="en-US" sz="2400" dirty="0" smtClean="0"/>
          </a:p>
          <a:p>
            <a:pPr eaLnBrk="1" hangingPunct="1"/>
            <a:r>
              <a:rPr lang="sr-Latn-RS" sz="2400" dirty="0" smtClean="0"/>
              <a:t>generisanje</a:t>
            </a:r>
            <a:r>
              <a:rPr lang="en-US" sz="2400" dirty="0" smtClean="0"/>
              <a:t>: </a:t>
            </a:r>
            <a:r>
              <a:rPr lang="sr-Latn-RS" sz="2400" dirty="0" smtClean="0"/>
              <a:t>sračunati sekvencu prostih brojeva</a:t>
            </a:r>
            <a:endParaRPr lang="en-US" sz="2400" dirty="0" smtClean="0"/>
          </a:p>
          <a:p>
            <a:pPr eaLnBrk="1" hangingPunct="1"/>
            <a:r>
              <a:rPr lang="sr-Latn-RS" sz="2400" dirty="0" smtClean="0"/>
              <a:t>izražajnost</a:t>
            </a:r>
            <a:endParaRPr lang="en-US" sz="2400" dirty="0" smtClean="0"/>
          </a:p>
          <a:p>
            <a:pPr marL="723900" lvl="1" eaLnBrk="1" hangingPunct="1"/>
            <a:r>
              <a:rPr lang="en-US" sz="2000" dirty="0" err="1" smtClean="0"/>
              <a:t>Mogu</a:t>
            </a:r>
            <a:r>
              <a:rPr lang="sr-Latn-RS" sz="2000" dirty="0" smtClean="0"/>
              <a:t>će je specificirati način identifikacije i generisanja pravila</a:t>
            </a:r>
            <a:endParaRPr lang="en-US" sz="2000" dirty="0" smtClean="0"/>
          </a:p>
          <a:p>
            <a:pPr eaLnBrk="1" hangingPunct="1"/>
            <a:r>
              <a:rPr lang="sr-Latn-RS" sz="2400" dirty="0" smtClean="0"/>
              <a:t>Računska efikasnost</a:t>
            </a:r>
            <a:endParaRPr lang="en-US" sz="2400" dirty="0" smtClean="0"/>
          </a:p>
          <a:p>
            <a:pPr marL="723900" lvl="1" eaLnBrk="1" hangingPunct="1"/>
            <a:r>
              <a:rPr lang="sr-Latn-RS" sz="2000" dirty="0" smtClean="0"/>
              <a:t>Razumna ako je na raspolganju aritmetika, loša kao nije</a:t>
            </a:r>
            <a:endParaRPr lang="en-US" sz="2000" dirty="0" smtClean="0"/>
          </a:p>
          <a:p>
            <a:pPr eaLnBrk="1" hangingPunct="1"/>
            <a:r>
              <a:rPr lang="sr-Latn-RS" sz="2400" dirty="0" smtClean="0"/>
              <a:t>Lakoća razumevanja</a:t>
            </a:r>
            <a:r>
              <a:rPr lang="en-US" sz="2400" dirty="0" smtClean="0"/>
              <a:t>?</a:t>
            </a:r>
          </a:p>
          <a:p>
            <a:pPr marL="723900" lvl="1" eaLnBrk="1" hangingPunct="1"/>
            <a:r>
              <a:rPr lang="sr-Latn-RS" sz="2000" dirty="0" smtClean="0"/>
              <a:t>Pravila se mogu formulisati tako da budu razumljiva</a:t>
            </a:r>
            <a:endParaRPr lang="en-US" sz="2000" dirty="0" smtClean="0"/>
          </a:p>
          <a:p>
            <a:pPr eaLnBrk="1" hangingPunct="1"/>
            <a:r>
              <a:rPr lang="sr-Latn-RS" sz="2400" dirty="0" smtClean="0"/>
              <a:t>Lakoća generisanja</a:t>
            </a:r>
            <a:r>
              <a:rPr lang="en-US" sz="2400" dirty="0" smtClean="0"/>
              <a:t>?</a:t>
            </a:r>
          </a:p>
          <a:p>
            <a:pPr marL="723900" lvl="1" eaLnBrk="1" hangingPunct="1"/>
            <a:r>
              <a:rPr lang="sr-Latn-RS" sz="2000" dirty="0" smtClean="0"/>
              <a:t>Može da zahteva solidnu matematičku osnovu</a:t>
            </a:r>
            <a:endParaRPr lang="en-US" sz="2000" dirty="0" smtClean="0"/>
          </a:p>
        </p:txBody>
      </p:sp>
    </p:spTree>
    <p:extLst>
      <p:ext uri="{BB962C8B-B14F-4D97-AF65-F5344CB8AC3E}">
        <p14:creationId xmlns:p14="http://schemas.microsoft.com/office/powerpoint/2010/main" val="3467443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lstStyle/>
          <a:p>
            <a:pPr indent="0" eaLnBrk="1" hangingPunct="1">
              <a:defRPr/>
            </a:pPr>
            <a:r>
              <a:rPr lang="sr-Latn-RS" dirty="0" smtClean="0"/>
              <a:t>Prednosti produkcionih pravila</a:t>
            </a:r>
            <a:endParaRPr lang="en-US" dirty="0" smtClean="0"/>
          </a:p>
        </p:txBody>
      </p:sp>
      <p:sp>
        <p:nvSpPr>
          <p:cNvPr id="35845" name="Rectangle 4"/>
          <p:cNvSpPr>
            <a:spLocks noGrp="1" noChangeArrowheads="1"/>
          </p:cNvSpPr>
          <p:nvPr>
            <p:ph type="body" idx="1"/>
          </p:nvPr>
        </p:nvSpPr>
        <p:spPr/>
        <p:txBody>
          <a:bodyPr rIns="130174"/>
          <a:lstStyle/>
          <a:p>
            <a:pPr eaLnBrk="1" hangingPunct="1"/>
            <a:r>
              <a:rPr lang="sr-Latn-RS" dirty="0" smtClean="0"/>
              <a:t>Jednostavna i laka za razumevanje</a:t>
            </a:r>
            <a:endParaRPr lang="en-US" dirty="0" smtClean="0"/>
          </a:p>
          <a:p>
            <a:pPr eaLnBrk="1" hangingPunct="1"/>
            <a:r>
              <a:rPr lang="sr-Latn-RS" dirty="0" smtClean="0"/>
              <a:t>Moguća direktna računarska implementacija</a:t>
            </a:r>
            <a:endParaRPr lang="en-US" dirty="0" smtClean="0"/>
          </a:p>
          <a:p>
            <a:pPr eaLnBrk="1" hangingPunct="1"/>
            <a:r>
              <a:rPr lang="sr-Latn-RS" dirty="0" smtClean="0"/>
              <a:t>Formalne osnove za neke varijante složenijih sistema baziranih na znanju</a:t>
            </a:r>
            <a:endParaRPr lang="en-US" dirty="0" smtClean="0"/>
          </a:p>
        </p:txBody>
      </p:sp>
    </p:spTree>
    <p:extLst>
      <p:ext uri="{BB962C8B-B14F-4D97-AF65-F5344CB8AC3E}">
        <p14:creationId xmlns:p14="http://schemas.microsoft.com/office/powerpoint/2010/main" val="1940688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lstStyle/>
          <a:p>
            <a:pPr indent="0" eaLnBrk="1" hangingPunct="1">
              <a:defRPr/>
            </a:pPr>
            <a:r>
              <a:rPr lang="sr-Latn-RS" dirty="0" smtClean="0"/>
              <a:t>Nedostaci produkcionih pravila</a:t>
            </a:r>
            <a:endParaRPr lang="en-US" dirty="0" smtClean="0"/>
          </a:p>
        </p:txBody>
      </p:sp>
      <p:sp>
        <p:nvSpPr>
          <p:cNvPr id="36869" name="Rectangle 4"/>
          <p:cNvSpPr>
            <a:spLocks noGrp="1" noChangeArrowheads="1"/>
          </p:cNvSpPr>
          <p:nvPr>
            <p:ph type="body" idx="1"/>
          </p:nvPr>
        </p:nvSpPr>
        <p:spPr/>
        <p:txBody>
          <a:bodyPr rIns="130174"/>
          <a:lstStyle/>
          <a:p>
            <a:pPr eaLnBrk="1" hangingPunct="1"/>
            <a:r>
              <a:rPr lang="sr-Latn-RS" dirty="0" smtClean="0"/>
              <a:t>Jednostavne implementacije su veoma neefikasne</a:t>
            </a:r>
            <a:endParaRPr lang="en-US" dirty="0" smtClean="0"/>
          </a:p>
          <a:p>
            <a:pPr eaLnBrk="1" hangingPunct="1"/>
            <a:r>
              <a:rPr lang="sr-Latn-RS" dirty="0" smtClean="0"/>
              <a:t>Neki tipovi znanja ne mogu se lako izraziti pravilima</a:t>
            </a:r>
            <a:endParaRPr lang="en-US" dirty="0" smtClean="0"/>
          </a:p>
          <a:p>
            <a:pPr eaLnBrk="1" hangingPunct="1"/>
            <a:r>
              <a:rPr lang="sr-Latn-RS" dirty="0" smtClean="0"/>
              <a:t>Veliki skupovi pravila su teški za razumevanje i održavanje</a:t>
            </a:r>
          </a:p>
          <a:p>
            <a:pPr lvl="1"/>
            <a:r>
              <a:rPr lang="sr-Latn-RS" dirty="0" smtClean="0"/>
              <a:t>Kako ćemo pronaći bug u pravilima?</a:t>
            </a:r>
            <a:endParaRPr lang="en-US" dirty="0" smtClean="0"/>
          </a:p>
        </p:txBody>
      </p:sp>
    </p:spTree>
    <p:extLst>
      <p:ext uri="{BB962C8B-B14F-4D97-AF65-F5344CB8AC3E}">
        <p14:creationId xmlns:p14="http://schemas.microsoft.com/office/powerpoint/2010/main" val="349683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Strukturirani objekti</a:t>
            </a:r>
            <a:endParaRPr lang="en-US" dirty="0"/>
          </a:p>
        </p:txBody>
      </p:sp>
      <p:sp>
        <p:nvSpPr>
          <p:cNvPr id="3" name="Content Placeholder 2"/>
          <p:cNvSpPr>
            <a:spLocks noGrp="1"/>
          </p:cNvSpPr>
          <p:nvPr>
            <p:ph idx="1"/>
          </p:nvPr>
        </p:nvSpPr>
        <p:spPr/>
        <p:txBody>
          <a:bodyPr/>
          <a:lstStyle/>
          <a:p>
            <a:r>
              <a:rPr lang="sr-Latn-RS" dirty="0" smtClean="0"/>
              <a:t>Pogodna reprezentacija strukturiranog znanja</a:t>
            </a:r>
            <a:endParaRPr lang="en-US" dirty="0"/>
          </a:p>
          <a:p>
            <a:pPr lvl="1"/>
            <a:r>
              <a:rPr lang="sr-Latn-RS" dirty="0" smtClean="0"/>
              <a:t>Objekti i veze</a:t>
            </a:r>
            <a:endParaRPr lang="en-US" dirty="0"/>
          </a:p>
          <a:p>
            <a:r>
              <a:rPr lang="sr-Latn-RS" dirty="0" smtClean="0"/>
              <a:t>Teorija grafova koju koriste</a:t>
            </a:r>
            <a:r>
              <a:rPr lang="en-US" dirty="0" smtClean="0"/>
              <a:t>:</a:t>
            </a:r>
            <a:endParaRPr lang="en-US" dirty="0"/>
          </a:p>
          <a:p>
            <a:pPr lvl="1"/>
            <a:r>
              <a:rPr lang="sr-Latn-RS" dirty="0" smtClean="0"/>
              <a:t>V</a:t>
            </a:r>
            <a:r>
              <a:rPr lang="en-US" dirty="0" smtClean="0"/>
              <a:t>I</a:t>
            </a:r>
            <a:endParaRPr lang="en-US" dirty="0"/>
          </a:p>
          <a:p>
            <a:pPr lvl="1"/>
            <a:r>
              <a:rPr lang="sr-Latn-RS" dirty="0" smtClean="0"/>
              <a:t>Računarska nauka</a:t>
            </a:r>
            <a:endParaRPr lang="en-US" dirty="0"/>
          </a:p>
        </p:txBody>
      </p:sp>
    </p:spTree>
    <p:extLst>
      <p:ext uri="{BB962C8B-B14F-4D97-AF65-F5344CB8AC3E}">
        <p14:creationId xmlns:p14="http://schemas.microsoft.com/office/powerpoint/2010/main" val="14072840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Graf - podsećanje</a:t>
            </a:r>
            <a:endParaRPr lang="en-GB" dirty="0"/>
          </a:p>
        </p:txBody>
      </p:sp>
      <p:sp>
        <p:nvSpPr>
          <p:cNvPr id="3" name="Content Placeholder 2"/>
          <p:cNvSpPr>
            <a:spLocks noGrp="1"/>
          </p:cNvSpPr>
          <p:nvPr>
            <p:ph idx="1"/>
          </p:nvPr>
        </p:nvSpPr>
        <p:spPr/>
        <p:txBody>
          <a:bodyPr/>
          <a:lstStyle/>
          <a:p>
            <a:r>
              <a:rPr lang="vi-VN" dirty="0"/>
              <a:t>Neka je </a:t>
            </a:r>
            <a:r>
              <a:rPr lang="vi-VN" i="1" dirty="0"/>
              <a:t>X</a:t>
            </a:r>
            <a:r>
              <a:rPr lang="vi-VN" dirty="0"/>
              <a:t> neprazan skup i </a:t>
            </a:r>
            <a:r>
              <a:rPr lang="el-GR" i="1" dirty="0"/>
              <a:t>ρ</a:t>
            </a:r>
            <a:r>
              <a:rPr lang="el-GR" dirty="0"/>
              <a:t> </a:t>
            </a:r>
            <a:r>
              <a:rPr lang="vi-VN" dirty="0"/>
              <a:t>binarna relacija u </a:t>
            </a:r>
            <a:r>
              <a:rPr lang="vi-VN" i="1" dirty="0"/>
              <a:t>X</a:t>
            </a:r>
            <a:r>
              <a:rPr lang="vi-VN" dirty="0" smtClean="0"/>
              <a:t>. </a:t>
            </a:r>
            <a:r>
              <a:rPr lang="vi-VN" dirty="0"/>
              <a:t>Uređeni par </a:t>
            </a:r>
            <a:r>
              <a:rPr lang="vi-VN" i="1" dirty="0"/>
              <a:t>G = (X, </a:t>
            </a:r>
            <a:r>
              <a:rPr lang="el-GR" i="1" dirty="0"/>
              <a:t>ρ)</a:t>
            </a:r>
            <a:r>
              <a:rPr lang="el-GR" dirty="0"/>
              <a:t> </a:t>
            </a:r>
            <a:r>
              <a:rPr lang="vi-VN" dirty="0"/>
              <a:t>naziva se graf. </a:t>
            </a:r>
            <a:endParaRPr lang="sr-Latn-RS" dirty="0" smtClean="0"/>
          </a:p>
          <a:p>
            <a:r>
              <a:rPr lang="vi-VN" dirty="0" smtClean="0"/>
              <a:t>Elementi </a:t>
            </a:r>
            <a:r>
              <a:rPr lang="vi-VN" dirty="0"/>
              <a:t>skupa </a:t>
            </a:r>
            <a:r>
              <a:rPr lang="vi-VN" i="1" dirty="0"/>
              <a:t>H</a:t>
            </a:r>
            <a:r>
              <a:rPr lang="vi-VN" dirty="0"/>
              <a:t> su čvorovi grafa, a elementi skupa </a:t>
            </a:r>
            <a:r>
              <a:rPr lang="el-GR" i="1" dirty="0"/>
              <a:t>ρ</a:t>
            </a:r>
            <a:r>
              <a:rPr lang="el-GR" dirty="0"/>
              <a:t> </a:t>
            </a:r>
            <a:r>
              <a:rPr lang="vi-VN" dirty="0"/>
              <a:t>grane grafa.</a:t>
            </a:r>
            <a:endParaRPr lang="en-GB" dirty="0"/>
          </a:p>
        </p:txBody>
      </p:sp>
    </p:spTree>
    <p:extLst>
      <p:ext uri="{BB962C8B-B14F-4D97-AF65-F5344CB8AC3E}">
        <p14:creationId xmlns:p14="http://schemas.microsoft.com/office/powerpoint/2010/main" val="35863283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Graf - podsećanje</a:t>
            </a:r>
            <a:endParaRPr lang="en-GB" dirty="0"/>
          </a:p>
        </p:txBody>
      </p:sp>
      <p:sp>
        <p:nvSpPr>
          <p:cNvPr id="3" name="Content Placeholder 2"/>
          <p:cNvSpPr>
            <a:spLocks noGrp="1"/>
          </p:cNvSpPr>
          <p:nvPr>
            <p:ph idx="1"/>
          </p:nvPr>
        </p:nvSpPr>
        <p:spPr/>
        <p:txBody>
          <a:bodyPr>
            <a:normAutofit fontScale="77500" lnSpcReduction="20000"/>
          </a:bodyPr>
          <a:lstStyle/>
          <a:p>
            <a:r>
              <a:rPr lang="sr-Latn-RS" dirty="0" smtClean="0"/>
              <a:t>Graf u kom je </a:t>
            </a:r>
            <a:r>
              <a:rPr lang="sr-Latn-RS" i="1" dirty="0" smtClean="0"/>
              <a:t>X</a:t>
            </a:r>
            <a:r>
              <a:rPr lang="sr-Latn-RS" dirty="0" smtClean="0"/>
              <a:t> konačan skup zove se </a:t>
            </a:r>
            <a:r>
              <a:rPr lang="sr-Latn-RS" i="1" dirty="0" smtClean="0"/>
              <a:t>konačan graf </a:t>
            </a:r>
          </a:p>
          <a:p>
            <a:pPr lvl="1"/>
            <a:r>
              <a:rPr lang="sr-Latn-RS" dirty="0" smtClean="0"/>
              <a:t>u predstavljanju znanja se uglavnom koriste konačne grafove</a:t>
            </a:r>
          </a:p>
          <a:p>
            <a:r>
              <a:rPr lang="sr-Latn-RS" dirty="0" smtClean="0"/>
              <a:t>Graf u kome je relacija </a:t>
            </a:r>
            <a:r>
              <a:rPr lang="el-GR" i="1" dirty="0" smtClean="0"/>
              <a:t>ρ</a:t>
            </a:r>
            <a:r>
              <a:rPr lang="sr-Latn-RS" i="1" dirty="0" smtClean="0"/>
              <a:t> </a:t>
            </a:r>
            <a:r>
              <a:rPr lang="sr-Latn-RS" dirty="0" smtClean="0"/>
              <a:t>simetrična zove se </a:t>
            </a:r>
            <a:r>
              <a:rPr lang="sr-Latn-RS" i="1" dirty="0" smtClean="0"/>
              <a:t>neusmeren graf </a:t>
            </a:r>
          </a:p>
          <a:p>
            <a:pPr lvl="1"/>
            <a:r>
              <a:rPr lang="sr-Latn-RS" dirty="0" smtClean="0"/>
              <a:t>u predstavljanju znanja se uglavnom koriste usmereni grafovi. </a:t>
            </a:r>
          </a:p>
          <a:p>
            <a:pPr lvl="1"/>
            <a:r>
              <a:rPr lang="sr-Latn-RS" dirty="0" smtClean="0"/>
              <a:t>Najčešće je moguće eksplicitno navesti da je relacija simetrična</a:t>
            </a:r>
          </a:p>
          <a:p>
            <a:r>
              <a:rPr lang="sr-Latn-RS" dirty="0" smtClean="0"/>
              <a:t>Tipično, elementi skupa </a:t>
            </a:r>
            <a:r>
              <a:rPr lang="sr-Latn-RS" i="1" dirty="0" smtClean="0"/>
              <a:t>X</a:t>
            </a:r>
            <a:r>
              <a:rPr lang="sr-Latn-RS" dirty="0" smtClean="0"/>
              <a:t> su međusobno različiti, pa nije potrebno naglašavati da su čvorovi označeni</a:t>
            </a:r>
          </a:p>
          <a:p>
            <a:r>
              <a:rPr lang="sr-Latn-RS" dirty="0" smtClean="0"/>
              <a:t>Ako su u grafu oznečene i grane, a ne samo čvorovi, onda je graf </a:t>
            </a:r>
            <a:r>
              <a:rPr lang="sr-Latn-RS" i="1" dirty="0" smtClean="0"/>
              <a:t>označen</a:t>
            </a:r>
            <a:r>
              <a:rPr lang="sr-Latn-RS" dirty="0" smtClean="0"/>
              <a:t> (labeled)</a:t>
            </a:r>
          </a:p>
          <a:p>
            <a:pPr lvl="1"/>
            <a:r>
              <a:rPr lang="sr-Latn-RS" dirty="0" smtClean="0"/>
              <a:t>U predstavljanju znanja uglavnom se koriste označeni grafovi</a:t>
            </a:r>
          </a:p>
          <a:p>
            <a:endParaRPr lang="sr-Latn-RS" dirty="0" smtClean="0"/>
          </a:p>
          <a:p>
            <a:endParaRPr lang="en-GB" dirty="0"/>
          </a:p>
        </p:txBody>
      </p:sp>
    </p:spTree>
    <p:extLst>
      <p:ext uri="{BB962C8B-B14F-4D97-AF65-F5344CB8AC3E}">
        <p14:creationId xmlns:p14="http://schemas.microsoft.com/office/powerpoint/2010/main" val="1698500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Grafovi</a:t>
            </a:r>
            <a:r>
              <a:rPr lang="en-US" dirty="0" smtClean="0"/>
              <a:t> </a:t>
            </a:r>
            <a:r>
              <a:rPr lang="en-US" dirty="0"/>
              <a:t>&amp; </a:t>
            </a:r>
            <a:r>
              <a:rPr lang="sr-Latn-RS" dirty="0" smtClean="0"/>
              <a:t>Stabla</a:t>
            </a:r>
            <a:endParaRPr lang="en-US" dirty="0"/>
          </a:p>
        </p:txBody>
      </p:sp>
      <p:sp>
        <p:nvSpPr>
          <p:cNvPr id="3" name="Content Placeholder 2"/>
          <p:cNvSpPr>
            <a:spLocks noGrp="1"/>
          </p:cNvSpPr>
          <p:nvPr>
            <p:ph idx="1"/>
          </p:nvPr>
        </p:nvSpPr>
        <p:spPr/>
        <p:txBody>
          <a:bodyPr/>
          <a:lstStyle/>
          <a:p>
            <a:r>
              <a:rPr lang="sr-Latn-RS" dirty="0" smtClean="0"/>
              <a:t>Semantička mreža</a:t>
            </a:r>
            <a:endParaRPr lang="en-US" dirty="0"/>
          </a:p>
          <a:p>
            <a:r>
              <a:rPr lang="sr-Latn-RS" dirty="0" smtClean="0"/>
              <a:t>Konceptna mapa</a:t>
            </a:r>
            <a:endParaRPr lang="en-US" dirty="0"/>
          </a:p>
          <a:p>
            <a:pPr lvl="1"/>
            <a:r>
              <a:rPr lang="sr-Latn-RS" dirty="0" smtClean="0"/>
              <a:t>nema nasledjivanja</a:t>
            </a:r>
            <a:endParaRPr lang="en-US" dirty="0"/>
          </a:p>
          <a:p>
            <a:r>
              <a:rPr lang="sr-Latn-RS" dirty="0" smtClean="0"/>
              <a:t>ontologije</a:t>
            </a:r>
            <a:endParaRPr lang="en-US" dirty="0"/>
          </a:p>
          <a:p>
            <a:pPr lvl="1"/>
            <a:r>
              <a:rPr lang="sr-Latn-RS" dirty="0" smtClean="0"/>
              <a:t>nasledjivanje</a:t>
            </a:r>
            <a:endParaRPr lang="en-US" dirty="0"/>
          </a:p>
        </p:txBody>
      </p:sp>
    </p:spTree>
    <p:extLst>
      <p:ext uri="{BB962C8B-B14F-4D97-AF65-F5344CB8AC3E}">
        <p14:creationId xmlns:p14="http://schemas.microsoft.com/office/powerpoint/2010/main" val="3602512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7F0D23AD-D582-4E18-A3FC-7BD26CF2BCB9}" type="slidenum">
              <a:rPr lang="en-US" sz="900" smtClean="0">
                <a:solidFill>
                  <a:srgbClr val="003399"/>
                </a:solidFill>
                <a:latin typeface="Arial" charset="0"/>
                <a:cs typeface="Arial" charset="0"/>
                <a:sym typeface="Arial" charset="0"/>
              </a:rPr>
              <a:pPr eaLnBrk="1" hangingPunct="1"/>
              <a:t>5</a:t>
            </a:fld>
            <a:endParaRPr lang="en-US" sz="900" smtClean="0">
              <a:solidFill>
                <a:srgbClr val="003399"/>
              </a:solidFill>
              <a:latin typeface="Arial" charset="0"/>
              <a:cs typeface="Arial" charset="0"/>
              <a:sym typeface="Arial" charset="0"/>
            </a:endParaRPr>
          </a:p>
        </p:txBody>
      </p:sp>
      <p:sp>
        <p:nvSpPr>
          <p:cNvPr id="17412" name="Rectangle 4"/>
          <p:cNvSpPr>
            <a:spLocks/>
          </p:cNvSpPr>
          <p:nvPr/>
        </p:nvSpPr>
        <p:spPr bwMode="auto">
          <a:xfrm>
            <a:off x="1327150" y="1295400"/>
            <a:ext cx="6500813" cy="3152775"/>
          </a:xfrm>
          <a:prstGeom prst="rect">
            <a:avLst/>
          </a:prstGeom>
          <a:noFill/>
          <a:ln w="3175" cap="flat">
            <a:solidFill>
              <a:srgbClr val="FFFFFF"/>
            </a:solidFill>
            <a:prstDash val="solid"/>
            <a:round/>
            <a:headEnd type="none" w="med" len="med"/>
            <a:tailEnd type="none" w="med" len="med"/>
          </a:ln>
          <a:effectLst>
            <a:outerShdw blurRad="635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defRPr/>
            </a:pPr>
            <a:endParaRPr lang="en-US"/>
          </a:p>
        </p:txBody>
      </p:sp>
      <p:sp>
        <p:nvSpPr>
          <p:cNvPr id="17413" name="Rectangle 5"/>
          <p:cNvSpPr>
            <a:spLocks noGrp="1" noChangeArrowheads="1"/>
          </p:cNvSpPr>
          <p:nvPr>
            <p:ph type="title"/>
          </p:nvPr>
        </p:nvSpPr>
        <p:spPr/>
        <p:txBody>
          <a:bodyPr/>
          <a:lstStyle/>
          <a:p>
            <a:pPr eaLnBrk="1" hangingPunct="1"/>
            <a:r>
              <a:rPr lang="sr-Latn-RS" dirty="0" smtClean="0"/>
              <a:t>Znanje i značenje znanja</a:t>
            </a:r>
            <a:endParaRPr lang="en-US" dirty="0" smtClean="0"/>
          </a:p>
        </p:txBody>
      </p:sp>
      <p:sp>
        <p:nvSpPr>
          <p:cNvPr id="17414" name="Rectangle 6"/>
          <p:cNvSpPr>
            <a:spLocks noGrp="1" noChangeArrowheads="1"/>
          </p:cNvSpPr>
          <p:nvPr>
            <p:ph type="body" idx="1"/>
          </p:nvPr>
        </p:nvSpPr>
        <p:spPr/>
        <p:txBody>
          <a:bodyPr/>
          <a:lstStyle/>
          <a:p>
            <a:pPr marL="822960" indent="-457200" defTabSz="1463040" eaLnBrk="1" hangingPunct="1"/>
            <a:r>
              <a:rPr lang="sr-Latn-RS" dirty="0" smtClean="0"/>
              <a:t>Epistemologija</a:t>
            </a:r>
            <a:endParaRPr lang="en-US" dirty="0" smtClean="0"/>
          </a:p>
          <a:p>
            <a:pPr marL="822960" indent="-457200" defTabSz="1463040" eaLnBrk="1" hangingPunct="1"/>
            <a:r>
              <a:rPr lang="sr-Latn-RS" dirty="0" smtClean="0"/>
              <a:t>Tipovi znanja</a:t>
            </a:r>
            <a:endParaRPr lang="en-US" dirty="0" smtClean="0"/>
          </a:p>
          <a:p>
            <a:pPr marL="822960" indent="-457200" defTabSz="1463040" eaLnBrk="1" hangingPunct="1"/>
            <a:r>
              <a:rPr lang="sr-Latn-RS" dirty="0" smtClean="0"/>
              <a:t>Piramida znanja</a:t>
            </a:r>
            <a:endParaRPr lang="en-US" dirty="0" smtClean="0"/>
          </a:p>
        </p:txBody>
      </p:sp>
    </p:spTree>
    <p:extLst>
      <p:ext uri="{BB962C8B-B14F-4D97-AF65-F5344CB8AC3E}">
        <p14:creationId xmlns:p14="http://schemas.microsoft.com/office/powerpoint/2010/main" val="2346914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Grafovi</a:t>
            </a:r>
            <a:r>
              <a:rPr lang="en-US" dirty="0" smtClean="0"/>
              <a:t>, </a:t>
            </a:r>
            <a:r>
              <a:rPr lang="sr-Latn-RS" dirty="0" smtClean="0"/>
              <a:t>stabla</a:t>
            </a:r>
            <a:r>
              <a:rPr lang="en-US" dirty="0" smtClean="0"/>
              <a:t> </a:t>
            </a:r>
            <a:r>
              <a:rPr lang="sr-Latn-RS" dirty="0" smtClean="0"/>
              <a:t>i</a:t>
            </a:r>
            <a:r>
              <a:rPr lang="en-US" dirty="0" smtClean="0"/>
              <a:t> </a:t>
            </a:r>
            <a:r>
              <a:rPr lang="sr-Latn-RS" dirty="0" smtClean="0"/>
              <a:t>mreže</a:t>
            </a:r>
            <a:r>
              <a:rPr lang="en-US" dirty="0"/>
              <a:t/>
            </a:r>
            <a:br>
              <a:rPr lang="en-US" dirty="0"/>
            </a:br>
            <a:r>
              <a:rPr lang="en-US" dirty="0"/>
              <a:t>(1)</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75" y="1676400"/>
            <a:ext cx="8653226" cy="42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1895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a:t>Grafovi</a:t>
            </a:r>
            <a:r>
              <a:rPr lang="en-US" dirty="0"/>
              <a:t>, </a:t>
            </a:r>
            <a:r>
              <a:rPr lang="sr-Latn-RS" dirty="0"/>
              <a:t>stabla</a:t>
            </a:r>
            <a:r>
              <a:rPr lang="en-US" dirty="0"/>
              <a:t> </a:t>
            </a:r>
            <a:r>
              <a:rPr lang="sr-Latn-RS" dirty="0"/>
              <a:t>i</a:t>
            </a:r>
            <a:r>
              <a:rPr lang="en-US" dirty="0"/>
              <a:t> </a:t>
            </a:r>
            <a:r>
              <a:rPr lang="sr-Latn-RS" dirty="0"/>
              <a:t>mreže</a:t>
            </a:r>
            <a:r>
              <a:rPr lang="en-US" dirty="0"/>
              <a:t/>
            </a:r>
            <a:br>
              <a:rPr lang="en-US" dirty="0"/>
            </a:br>
            <a:r>
              <a:rPr lang="en-US" dirty="0"/>
              <a:t>(2)</a:t>
            </a:r>
          </a:p>
        </p:txBody>
      </p:sp>
      <p:sp>
        <p:nvSpPr>
          <p:cNvPr id="3" name="Content Placeholder 2"/>
          <p:cNvSpPr>
            <a:spLocks noGrp="1"/>
          </p:cNvSpPr>
          <p:nvPr>
            <p:ph idx="1"/>
          </p:nvPr>
        </p:nvSpPr>
        <p:spPr/>
        <p:txBody>
          <a:bodyPr/>
          <a:lstStyle/>
          <a:p>
            <a:r>
              <a:rPr lang="sr-Latn-RS" dirty="0" smtClean="0"/>
              <a:t>Relacije</a:t>
            </a:r>
            <a:endParaRPr lang="en-US" dirty="0"/>
          </a:p>
          <a:p>
            <a:pPr lvl="1"/>
            <a:r>
              <a:rPr lang="sr-Latn-RS" dirty="0" smtClean="0"/>
              <a:t>prostorne</a:t>
            </a:r>
            <a:r>
              <a:rPr lang="en-US" dirty="0" smtClean="0"/>
              <a:t>, </a:t>
            </a:r>
            <a:r>
              <a:rPr lang="sr-Latn-RS" dirty="0" smtClean="0"/>
              <a:t>vremenske</a:t>
            </a:r>
            <a:r>
              <a:rPr lang="en-US" dirty="0" smtClean="0"/>
              <a:t>, </a:t>
            </a:r>
            <a:r>
              <a:rPr lang="sr-Latn-RS" dirty="0" smtClean="0"/>
              <a:t>kauzalne</a:t>
            </a:r>
            <a:endParaRPr lang="en-US" dirty="0"/>
          </a:p>
          <a:p>
            <a:r>
              <a:rPr lang="sr-Latn-RS" dirty="0" smtClean="0"/>
              <a:t>Stabla</a:t>
            </a:r>
            <a:endParaRPr lang="en-US" dirty="0"/>
          </a:p>
          <a:p>
            <a:pPr lvl="1"/>
            <a:r>
              <a:rPr lang="sr-Latn-RS" dirty="0" smtClean="0"/>
              <a:t>hijerarhija</a:t>
            </a:r>
            <a:r>
              <a:rPr lang="en-US" dirty="0" smtClean="0"/>
              <a:t>, </a:t>
            </a:r>
            <a:r>
              <a:rPr lang="sr-Latn-RS" dirty="0" smtClean="0"/>
              <a:t>klasifikacija</a:t>
            </a:r>
            <a:endParaRPr lang="en-US" dirty="0"/>
          </a:p>
          <a:p>
            <a:r>
              <a:rPr lang="sr-Latn-RS" dirty="0" smtClean="0"/>
              <a:t>Semantička mreža</a:t>
            </a:r>
            <a:endParaRPr lang="en-US" dirty="0"/>
          </a:p>
          <a:p>
            <a:pPr lvl="1"/>
            <a:r>
              <a:rPr lang="sr-Latn-RS" dirty="0" smtClean="0"/>
              <a:t>koncepti i relacije</a:t>
            </a:r>
            <a:endParaRPr lang="en-US" dirty="0"/>
          </a:p>
        </p:txBody>
      </p:sp>
    </p:spTree>
    <p:extLst>
      <p:ext uri="{BB962C8B-B14F-4D97-AF65-F5344CB8AC3E}">
        <p14:creationId xmlns:p14="http://schemas.microsoft.com/office/powerpoint/2010/main" val="18400478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28800"/>
            <a:ext cx="8356419" cy="387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sr-Latn-RS" dirty="0" smtClean="0"/>
              <a:t>Kauzalna mreža na jednostavnom grafu</a:t>
            </a:r>
            <a:endParaRPr lang="en-US" dirty="0"/>
          </a:p>
        </p:txBody>
      </p:sp>
    </p:spTree>
    <p:extLst>
      <p:ext uri="{BB962C8B-B14F-4D97-AF65-F5344CB8AC3E}">
        <p14:creationId xmlns:p14="http://schemas.microsoft.com/office/powerpoint/2010/main" val="42667586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8915400" cy="38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sr-Latn-RS" dirty="0" smtClean="0"/>
              <a:t>Hijerarhijska klasifikacija na stablu</a:t>
            </a:r>
            <a:endParaRPr lang="en-US" dirty="0"/>
          </a:p>
        </p:txBody>
      </p:sp>
    </p:spTree>
    <p:extLst>
      <p:ext uri="{BB962C8B-B14F-4D97-AF65-F5344CB8AC3E}">
        <p14:creationId xmlns:p14="http://schemas.microsoft.com/office/powerpoint/2010/main" val="14051053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399"/>
            <a:ext cx="8534400" cy="5323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990600" y="76200"/>
            <a:ext cx="8229600" cy="1143000"/>
          </a:xfrm>
        </p:spPr>
        <p:txBody>
          <a:bodyPr>
            <a:normAutofit fontScale="90000"/>
          </a:bodyPr>
          <a:lstStyle/>
          <a:p>
            <a:r>
              <a:rPr lang="sr-Latn-RS" dirty="0" smtClean="0"/>
              <a:t>Semantička mreža</a:t>
            </a:r>
            <a:r>
              <a:rPr lang="en-US" dirty="0"/>
              <a:t/>
            </a:r>
            <a:br>
              <a:rPr lang="en-US" dirty="0"/>
            </a:br>
            <a:r>
              <a:rPr lang="en-US" dirty="0"/>
              <a:t>(</a:t>
            </a:r>
            <a:r>
              <a:rPr lang="en-US" dirty="0" err="1"/>
              <a:t>Quillian</a:t>
            </a:r>
            <a:r>
              <a:rPr lang="en-US" dirty="0"/>
              <a:t>, 1968)</a:t>
            </a:r>
          </a:p>
        </p:txBody>
      </p:sp>
    </p:spTree>
    <p:extLst>
      <p:ext uri="{BB962C8B-B14F-4D97-AF65-F5344CB8AC3E}">
        <p14:creationId xmlns:p14="http://schemas.microsoft.com/office/powerpoint/2010/main" val="18068696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Latn-RS" dirty="0" smtClean="0"/>
              <a:t>Semantičke mreže</a:t>
            </a:r>
            <a:endParaRPr lang="en-US" dirty="0"/>
          </a:p>
        </p:txBody>
      </p:sp>
      <p:sp>
        <p:nvSpPr>
          <p:cNvPr id="4" name="Content Placeholder 3"/>
          <p:cNvSpPr>
            <a:spLocks noGrp="1"/>
          </p:cNvSpPr>
          <p:nvPr>
            <p:ph idx="1"/>
          </p:nvPr>
        </p:nvSpPr>
        <p:spPr/>
        <p:txBody>
          <a:bodyPr>
            <a:normAutofit fontScale="62500" lnSpcReduction="20000"/>
          </a:bodyPr>
          <a:lstStyle/>
          <a:p>
            <a:r>
              <a:rPr lang="sr-Latn-RS" dirty="0" smtClean="0"/>
              <a:t>Semantička mreža je jednostavna reprezentaciona šema </a:t>
            </a:r>
            <a:r>
              <a:rPr lang="sr-Latn-RS" dirty="0"/>
              <a:t>koja za predstavljanje znanja koristi </a:t>
            </a:r>
            <a:r>
              <a:rPr lang="sr-Latn-RS" b="1" dirty="0" smtClean="0"/>
              <a:t>graf označenih čvorova</a:t>
            </a:r>
            <a:r>
              <a:rPr lang="sr-Latn-RS" dirty="0" smtClean="0"/>
              <a:t> i </a:t>
            </a:r>
            <a:r>
              <a:rPr lang="sr-Latn-RS" b="1" dirty="0" smtClean="0"/>
              <a:t>označenih usmerenih lukova</a:t>
            </a:r>
            <a:r>
              <a:rPr lang="en-US" dirty="0" smtClean="0"/>
              <a:t>.</a:t>
            </a:r>
            <a:endParaRPr lang="en-US" dirty="0"/>
          </a:p>
          <a:p>
            <a:pPr lvl="1"/>
            <a:r>
              <a:rPr lang="sr-Latn-RS" dirty="0" smtClean="0"/>
              <a:t>Obično se koristi za predstavljanje </a:t>
            </a:r>
            <a:r>
              <a:rPr lang="sr-Latn-RS" b="1" dirty="0" smtClean="0"/>
              <a:t>statičkih</a:t>
            </a:r>
            <a:r>
              <a:rPr lang="sr-Latn-RS" dirty="0" smtClean="0"/>
              <a:t>, </a:t>
            </a:r>
            <a:r>
              <a:rPr lang="sr-Latn-RS" b="1" dirty="0" smtClean="0"/>
              <a:t>taksonomskih </a:t>
            </a:r>
            <a:r>
              <a:rPr lang="sr-Latn-RS" dirty="0" smtClean="0"/>
              <a:t>rečnika koncepata</a:t>
            </a:r>
            <a:endParaRPr lang="en-GB" dirty="0" smtClean="0"/>
          </a:p>
          <a:p>
            <a:pPr lvl="1"/>
            <a:r>
              <a:rPr lang="sr-Latn-RS" dirty="0" smtClean="0"/>
              <a:t>Ili drugih znanja koja se sastoje od </a:t>
            </a:r>
            <a:r>
              <a:rPr lang="sr-Latn-RS" b="1" dirty="0" smtClean="0"/>
              <a:t>koncepata</a:t>
            </a:r>
            <a:r>
              <a:rPr lang="sr-Latn-RS" dirty="0" smtClean="0"/>
              <a:t> i </a:t>
            </a:r>
            <a:r>
              <a:rPr lang="sr-Latn-RS" b="1" dirty="0" smtClean="0"/>
              <a:t>relacija među konceptima</a:t>
            </a:r>
            <a:endParaRPr lang="en-US" b="1" dirty="0"/>
          </a:p>
          <a:p>
            <a:r>
              <a:rPr lang="sr-Latn-RS" dirty="0" smtClean="0"/>
              <a:t>Semantičke mreže se obično koriste u sprezi sa </a:t>
            </a:r>
            <a:r>
              <a:rPr lang="sr-Latn-RS" b="1" dirty="0" smtClean="0"/>
              <a:t>skupom pristupnih procedura koje obavljaju </a:t>
            </a:r>
            <a:r>
              <a:rPr lang="en-US" b="1" dirty="0" smtClean="0"/>
              <a:t>“</a:t>
            </a:r>
            <a:r>
              <a:rPr lang="sr-Latn-RS" b="1" dirty="0" smtClean="0"/>
              <a:t>rezonovanje</a:t>
            </a:r>
            <a:r>
              <a:rPr lang="en-US" b="1" dirty="0" smtClean="0"/>
              <a:t>”</a:t>
            </a:r>
            <a:endParaRPr lang="en-US" b="1" dirty="0"/>
          </a:p>
          <a:p>
            <a:pPr lvl="1"/>
            <a:r>
              <a:rPr lang="sr-Latn-RS" dirty="0" smtClean="0"/>
              <a:t>n</a:t>
            </a:r>
            <a:r>
              <a:rPr lang="en-US" dirty="0" smtClean="0"/>
              <a:t>.</a:t>
            </a:r>
            <a:r>
              <a:rPr lang="sr-Latn-RS" dirty="0" smtClean="0"/>
              <a:t>pr</a:t>
            </a:r>
            <a:r>
              <a:rPr lang="en-US" dirty="0" smtClean="0"/>
              <a:t>., </a:t>
            </a:r>
            <a:r>
              <a:rPr lang="sr-Latn-RS" dirty="0" smtClean="0"/>
              <a:t>nasleđivanje vrednosti i relacija</a:t>
            </a:r>
            <a:endParaRPr lang="en-US" dirty="0"/>
          </a:p>
          <a:p>
            <a:r>
              <a:rPr lang="sr-Latn-RS" dirty="0" smtClean="0"/>
              <a:t>Bile su vrlo popularne </a:t>
            </a:r>
            <a:r>
              <a:rPr lang="en-US" dirty="0" smtClean="0"/>
              <a:t>’60</a:t>
            </a:r>
            <a:r>
              <a:rPr lang="sr-Latn-RS" dirty="0" smtClean="0"/>
              <a:t>tih i </a:t>
            </a:r>
            <a:r>
              <a:rPr lang="en-US" dirty="0" smtClean="0"/>
              <a:t>’70</a:t>
            </a:r>
            <a:r>
              <a:rPr lang="sr-Latn-RS" dirty="0" smtClean="0"/>
              <a:t>tih godina prošlog veka, danas se manje koriste</a:t>
            </a:r>
            <a:r>
              <a:rPr lang="en-US" dirty="0" smtClean="0"/>
              <a:t>.</a:t>
            </a:r>
            <a:endParaRPr lang="en-US" dirty="0"/>
          </a:p>
          <a:p>
            <a:pPr lvl="1"/>
            <a:r>
              <a:rPr lang="sr-Latn-RS" dirty="0" smtClean="0"/>
              <a:t>Često jeftinije od drugih ZR formalizama</a:t>
            </a:r>
            <a:endParaRPr lang="en-US" dirty="0"/>
          </a:p>
          <a:p>
            <a:r>
              <a:rPr lang="en-US" b="1" dirty="0" err="1" smtClean="0"/>
              <a:t>Gra</a:t>
            </a:r>
            <a:r>
              <a:rPr lang="sr-Latn-RS" b="1" dirty="0" smtClean="0"/>
              <a:t>fički prikaz</a:t>
            </a:r>
            <a:r>
              <a:rPr lang="en-US" b="1" dirty="0" smtClean="0"/>
              <a:t> </a:t>
            </a:r>
            <a:r>
              <a:rPr lang="sr-Latn-RS" dirty="0" smtClean="0"/>
              <a:t>pridružen semantičkoj mreži je važan razlog njihove popularnosti</a:t>
            </a:r>
            <a:r>
              <a:rPr lang="en-US" dirty="0" smtClean="0"/>
              <a:t>.</a:t>
            </a:r>
          </a:p>
          <a:p>
            <a:r>
              <a:rPr lang="sr-Latn-RS" dirty="0" smtClean="0"/>
              <a:t>Imale su veliki uticaj na razvoj ontologija, koje su danas najrasprostanjeniji metod reprezenacije znanja</a:t>
            </a:r>
            <a:endParaRPr lang="en-US" dirty="0"/>
          </a:p>
        </p:txBody>
      </p:sp>
    </p:spTree>
    <p:extLst>
      <p:ext uri="{BB962C8B-B14F-4D97-AF65-F5344CB8AC3E}">
        <p14:creationId xmlns:p14="http://schemas.microsoft.com/office/powerpoint/2010/main" val="30405909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Latn-RS" dirty="0"/>
              <a:t>Semantičke mreže</a:t>
            </a:r>
            <a:endParaRPr lang="en-US" dirty="0"/>
          </a:p>
        </p:txBody>
      </p:sp>
      <p:sp>
        <p:nvSpPr>
          <p:cNvPr id="4" name="Content Placeholder 3"/>
          <p:cNvSpPr>
            <a:spLocks noGrp="1"/>
          </p:cNvSpPr>
          <p:nvPr>
            <p:ph idx="1"/>
          </p:nvPr>
        </p:nvSpPr>
        <p:spPr/>
        <p:txBody>
          <a:bodyPr>
            <a:normAutofit fontScale="55000" lnSpcReduction="20000"/>
          </a:bodyPr>
          <a:lstStyle/>
          <a:p>
            <a:r>
              <a:rPr lang="sr-Latn-RS" b="1" dirty="0" smtClean="0"/>
              <a:t>Grafička reprezentacija iskaznih (propozicionih) informacija</a:t>
            </a:r>
            <a:endParaRPr lang="en-US" b="1" dirty="0"/>
          </a:p>
          <a:p>
            <a:r>
              <a:rPr lang="en-US" dirty="0" smtClean="0"/>
              <a:t>M</a:t>
            </a:r>
            <a:r>
              <a:rPr lang="en-US" dirty="0"/>
              <a:t>. R. </a:t>
            </a:r>
            <a:r>
              <a:rPr lang="en-US" dirty="0" err="1"/>
              <a:t>Quillian</a:t>
            </a:r>
            <a:r>
              <a:rPr lang="en-US" dirty="0"/>
              <a:t> </a:t>
            </a:r>
            <a:r>
              <a:rPr lang="en-US" dirty="0" smtClean="0"/>
              <a:t>– </a:t>
            </a:r>
            <a:r>
              <a:rPr lang="sr-Latn-RS" dirty="0" smtClean="0"/>
              <a:t>model </a:t>
            </a:r>
            <a:r>
              <a:rPr lang="sr-Latn-RS" b="1" dirty="0" smtClean="0"/>
              <a:t>ljudske memorije</a:t>
            </a:r>
            <a:r>
              <a:rPr lang="sr-Latn-RS" dirty="0" smtClean="0"/>
              <a:t> koji se sastoji od </a:t>
            </a:r>
            <a:r>
              <a:rPr lang="en-US" b="1" i="1" dirty="0" err="1" smtClean="0"/>
              <a:t>entite</a:t>
            </a:r>
            <a:r>
              <a:rPr lang="sr-Latn-RS" b="1" i="1" dirty="0" smtClean="0"/>
              <a:t>ta</a:t>
            </a:r>
            <a:r>
              <a:rPr lang="en-US" i="1" dirty="0" smtClean="0"/>
              <a:t> </a:t>
            </a:r>
            <a:r>
              <a:rPr lang="sr-Latn-RS" dirty="0" smtClean="0"/>
              <a:t>i</a:t>
            </a:r>
            <a:r>
              <a:rPr lang="en-US" dirty="0" smtClean="0"/>
              <a:t> </a:t>
            </a:r>
            <a:r>
              <a:rPr lang="en-US" b="1" i="1" dirty="0" err="1" smtClean="0"/>
              <a:t>rela</a:t>
            </a:r>
            <a:r>
              <a:rPr lang="sr-Latn-RS" b="1" i="1" dirty="0" smtClean="0"/>
              <a:t>cija</a:t>
            </a:r>
            <a:r>
              <a:rPr lang="en-US" b="1" i="1" dirty="0" smtClean="0"/>
              <a:t> </a:t>
            </a:r>
            <a:r>
              <a:rPr lang="sr-Latn-RS" dirty="0" smtClean="0"/>
              <a:t>među tim entitetima</a:t>
            </a:r>
            <a:r>
              <a:rPr lang="en-US" dirty="0" smtClean="0"/>
              <a:t>.</a:t>
            </a:r>
            <a:endParaRPr lang="en-US" dirty="0"/>
          </a:p>
          <a:p>
            <a:r>
              <a:rPr lang="sr-Latn-RS" dirty="0" smtClean="0"/>
              <a:t>Predstavlja se kao </a:t>
            </a:r>
            <a:r>
              <a:rPr lang="sr-Latn-RS" b="1" dirty="0" smtClean="0"/>
              <a:t>označeni</a:t>
            </a:r>
            <a:r>
              <a:rPr lang="sr-Latn-RS" dirty="0" smtClean="0"/>
              <a:t> (označuju se čvorovi i veze) </a:t>
            </a:r>
            <a:r>
              <a:rPr lang="sr-Latn-RS" b="1" dirty="0" smtClean="0"/>
              <a:t>usmereni </a:t>
            </a:r>
            <a:r>
              <a:rPr lang="sr-Latn-RS" dirty="0" smtClean="0"/>
              <a:t>(zna se šta je polazni a šta odredišni čvor) graf</a:t>
            </a:r>
            <a:r>
              <a:rPr lang="en-US" dirty="0" smtClean="0"/>
              <a:t>:</a:t>
            </a:r>
            <a:endParaRPr lang="en-US" dirty="0"/>
          </a:p>
          <a:p>
            <a:pPr lvl="1"/>
            <a:r>
              <a:rPr lang="sr-Latn-RS" dirty="0" smtClean="0"/>
              <a:t>čvorovi</a:t>
            </a:r>
            <a:r>
              <a:rPr lang="en-US" dirty="0" smtClean="0"/>
              <a:t> </a:t>
            </a:r>
            <a:r>
              <a:rPr lang="en-US" dirty="0"/>
              <a:t>= </a:t>
            </a:r>
            <a:r>
              <a:rPr lang="en-US" dirty="0" err="1" smtClean="0"/>
              <a:t>entit</a:t>
            </a:r>
            <a:r>
              <a:rPr lang="sr-Latn-RS" dirty="0" smtClean="0"/>
              <a:t>eti</a:t>
            </a:r>
            <a:r>
              <a:rPr lang="en-US" dirty="0" smtClean="0"/>
              <a:t> (</a:t>
            </a:r>
            <a:r>
              <a:rPr lang="sr-Latn-RS" dirty="0" smtClean="0"/>
              <a:t>čvor se označava imenom</a:t>
            </a:r>
            <a:r>
              <a:rPr lang="en-US" dirty="0" smtClean="0"/>
              <a:t>)</a:t>
            </a:r>
            <a:endParaRPr lang="en-US" dirty="0"/>
          </a:p>
          <a:p>
            <a:pPr lvl="1"/>
            <a:r>
              <a:rPr lang="en-US" dirty="0" smtClean="0"/>
              <a:t>link</a:t>
            </a:r>
            <a:r>
              <a:rPr lang="sr-Latn-RS" dirty="0" smtClean="0"/>
              <a:t>ovi</a:t>
            </a:r>
            <a:r>
              <a:rPr lang="en-US" dirty="0" smtClean="0"/>
              <a:t> </a:t>
            </a:r>
            <a:r>
              <a:rPr lang="en-US" dirty="0"/>
              <a:t>= </a:t>
            </a:r>
            <a:r>
              <a:rPr lang="en-US" dirty="0" err="1" smtClean="0"/>
              <a:t>rela</a:t>
            </a:r>
            <a:r>
              <a:rPr lang="sr-Latn-RS" dirty="0" smtClean="0"/>
              <a:t>cije</a:t>
            </a:r>
            <a:r>
              <a:rPr lang="en-US" dirty="0" smtClean="0"/>
              <a:t> (</a:t>
            </a:r>
            <a:r>
              <a:rPr lang="sr-Latn-RS" dirty="0" smtClean="0"/>
              <a:t>link se označava tipom</a:t>
            </a:r>
            <a:r>
              <a:rPr lang="en-US" dirty="0" smtClean="0"/>
              <a:t>)</a:t>
            </a:r>
            <a:endParaRPr lang="en-US" dirty="0"/>
          </a:p>
          <a:p>
            <a:pPr>
              <a:spcBef>
                <a:spcPts val="1850"/>
              </a:spcBef>
            </a:pPr>
            <a:r>
              <a:rPr lang="sr-Latn-RS" b="1" dirty="0"/>
              <a:t>Čvorovi</a:t>
            </a:r>
            <a:r>
              <a:rPr lang="sr-Latn-RS" dirty="0"/>
              <a:t> predstavljaju </a:t>
            </a:r>
            <a:r>
              <a:rPr lang="sr-Latn-RS" b="1" dirty="0"/>
              <a:t>objekte</a:t>
            </a:r>
            <a:r>
              <a:rPr lang="sr-Latn-RS" dirty="0"/>
              <a:t>, </a:t>
            </a:r>
            <a:r>
              <a:rPr lang="sr-Latn-RS" b="1" dirty="0"/>
              <a:t>koncepte</a:t>
            </a:r>
            <a:r>
              <a:rPr lang="sr-Latn-RS" dirty="0"/>
              <a:t> ili </a:t>
            </a:r>
            <a:r>
              <a:rPr lang="sr-Latn-RS" b="1" dirty="0"/>
              <a:t>situacije</a:t>
            </a:r>
            <a:endParaRPr lang="en-US" b="1" dirty="0"/>
          </a:p>
          <a:p>
            <a:pPr marL="685800" lvl="1">
              <a:spcBef>
                <a:spcPts val="550"/>
              </a:spcBef>
            </a:pPr>
            <a:r>
              <a:rPr lang="sr-Latn-RS" sz="2900" dirty="0"/>
              <a:t>Labele su imena</a:t>
            </a:r>
            <a:endParaRPr lang="en-US" sz="2900" dirty="0"/>
          </a:p>
          <a:p>
            <a:pPr marL="685800" lvl="1">
              <a:spcBef>
                <a:spcPts val="550"/>
              </a:spcBef>
            </a:pPr>
            <a:r>
              <a:rPr lang="sr-Latn-RS" sz="2900" dirty="0"/>
              <a:t>Čvorovi mogu da budu </a:t>
            </a:r>
            <a:r>
              <a:rPr lang="sr-Latn-RS" sz="2900" b="1" dirty="0"/>
              <a:t>instance</a:t>
            </a:r>
            <a:r>
              <a:rPr lang="en-US" sz="2900" dirty="0"/>
              <a:t> (individual</a:t>
            </a:r>
            <a:r>
              <a:rPr lang="sr-Latn-RS" sz="2900" dirty="0"/>
              <a:t>ni</a:t>
            </a:r>
            <a:r>
              <a:rPr lang="en-US" sz="2900" dirty="0"/>
              <a:t> </a:t>
            </a:r>
            <a:r>
              <a:rPr lang="en-US" sz="2900" dirty="0" err="1"/>
              <a:t>obje</a:t>
            </a:r>
            <a:r>
              <a:rPr lang="sr-Latn-RS" sz="2900" dirty="0"/>
              <a:t>kti</a:t>
            </a:r>
            <a:r>
              <a:rPr lang="en-US" sz="2900" dirty="0"/>
              <a:t>) </a:t>
            </a:r>
            <a:r>
              <a:rPr lang="sr-Latn-RS" sz="2900" dirty="0"/>
              <a:t>ili </a:t>
            </a:r>
            <a:r>
              <a:rPr lang="sr-Latn-RS" sz="2900" b="1" dirty="0" smtClean="0"/>
              <a:t>klase</a:t>
            </a:r>
            <a:r>
              <a:rPr lang="sr-Latn-RS" sz="2900" dirty="0" smtClean="0"/>
              <a:t> </a:t>
            </a:r>
            <a:r>
              <a:rPr lang="en-US" sz="2900" dirty="0" smtClean="0"/>
              <a:t>(</a:t>
            </a:r>
            <a:r>
              <a:rPr lang="en-US" sz="2900" dirty="0" err="1"/>
              <a:t>generi</a:t>
            </a:r>
            <a:r>
              <a:rPr lang="sr-Latn-RS" sz="2900" dirty="0"/>
              <a:t>čki čvorovi</a:t>
            </a:r>
            <a:r>
              <a:rPr lang="en-US" sz="2900" dirty="0" smtClean="0"/>
              <a:t>)</a:t>
            </a:r>
            <a:endParaRPr lang="sr-Latn-RS" sz="2900" dirty="0" smtClean="0"/>
          </a:p>
          <a:p>
            <a:pPr marL="285750">
              <a:spcBef>
                <a:spcPts val="550"/>
              </a:spcBef>
            </a:pPr>
            <a:r>
              <a:rPr lang="sr-Latn-RS" b="1" dirty="0" smtClean="0"/>
              <a:t>Linkovi</a:t>
            </a:r>
            <a:r>
              <a:rPr lang="sr-Latn-RS" dirty="0" smtClean="0"/>
              <a:t> </a:t>
            </a:r>
            <a:r>
              <a:rPr lang="sr-Latn-RS" dirty="0"/>
              <a:t>predstavljaju </a:t>
            </a:r>
            <a:r>
              <a:rPr lang="sr-Latn-RS" b="1" dirty="0"/>
              <a:t>veze</a:t>
            </a:r>
            <a:endParaRPr lang="en-US" b="1" dirty="0"/>
          </a:p>
          <a:p>
            <a:pPr marL="685800" lvl="1">
              <a:spcBef>
                <a:spcPts val="550"/>
              </a:spcBef>
            </a:pPr>
            <a:r>
              <a:rPr lang="sr-Latn-RS" sz="2900" dirty="0"/>
              <a:t>Veze sadrže </a:t>
            </a:r>
            <a:r>
              <a:rPr lang="sr-Latn-RS" sz="2900" b="1" dirty="0"/>
              <a:t>strukturne informacije</a:t>
            </a:r>
            <a:r>
              <a:rPr lang="sr-Latn-RS" sz="2900" dirty="0"/>
              <a:t> o znanju koje se predstavlja</a:t>
            </a:r>
            <a:endParaRPr lang="en-US" sz="2900" dirty="0"/>
          </a:p>
          <a:p>
            <a:pPr marL="685800" lvl="1">
              <a:spcBef>
                <a:spcPts val="550"/>
              </a:spcBef>
            </a:pPr>
            <a:r>
              <a:rPr lang="sr-Latn-RS" sz="2900" b="1" dirty="0"/>
              <a:t>Labele</a:t>
            </a:r>
            <a:r>
              <a:rPr lang="sr-Latn-RS" sz="2900" dirty="0"/>
              <a:t> ukazuju na </a:t>
            </a:r>
            <a:r>
              <a:rPr lang="sr-Latn-RS" sz="2900" b="1" dirty="0"/>
              <a:t>tip relacije</a:t>
            </a:r>
            <a:endParaRPr lang="en-US" sz="2900" b="1" dirty="0"/>
          </a:p>
          <a:p>
            <a:r>
              <a:rPr lang="sr-Latn-RS" b="1" dirty="0" smtClean="0"/>
              <a:t>Tripleti </a:t>
            </a:r>
            <a:r>
              <a:rPr lang="en-US" b="1" dirty="0" err="1" smtClean="0"/>
              <a:t>obje</a:t>
            </a:r>
            <a:r>
              <a:rPr lang="sr-Latn-RS" b="1" dirty="0" smtClean="0"/>
              <a:t>k</a:t>
            </a:r>
            <a:r>
              <a:rPr lang="en-US" b="1" dirty="0" smtClean="0"/>
              <a:t>t-</a:t>
            </a:r>
            <a:r>
              <a:rPr lang="en-US" b="1" dirty="0" err="1" smtClean="0"/>
              <a:t>atribut</a:t>
            </a:r>
            <a:r>
              <a:rPr lang="en-US" b="1" dirty="0" smtClean="0"/>
              <a:t>-</a:t>
            </a:r>
            <a:r>
              <a:rPr lang="sr-Latn-RS" b="1" dirty="0" smtClean="0"/>
              <a:t>vrednost</a:t>
            </a:r>
            <a:r>
              <a:rPr lang="en-US" dirty="0" smtClean="0"/>
              <a:t> </a:t>
            </a:r>
            <a:r>
              <a:rPr lang="en-US" dirty="0"/>
              <a:t>(OAV)</a:t>
            </a:r>
          </a:p>
          <a:p>
            <a:pPr lvl="1"/>
            <a:r>
              <a:rPr lang="sr-Latn-RS" dirty="0" smtClean="0"/>
              <a:t>Za karakterizaciju znanja u semantičkoj mreži</a:t>
            </a:r>
          </a:p>
          <a:p>
            <a:pPr lvl="1"/>
            <a:r>
              <a:rPr lang="sr-Latn-RS" dirty="0" smtClean="0"/>
              <a:t>Nastali od asocijativnih lista (iz LISPa) – ove dve ideje reprezentacija znanja imaju dominantni položaj u reprezentaciji znanja na Webu: asocijativne liste kroz JSON, OAV kroz RDF</a:t>
            </a:r>
            <a:endParaRPr lang="en-US" dirty="0"/>
          </a:p>
        </p:txBody>
      </p:sp>
    </p:spTree>
    <p:extLst>
      <p:ext uri="{BB962C8B-B14F-4D97-AF65-F5344CB8AC3E}">
        <p14:creationId xmlns:p14="http://schemas.microsoft.com/office/powerpoint/2010/main" val="2895811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303663"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sr-Latn-RS" dirty="0" smtClean="0"/>
              <a:t>Čvorovi i lukovi </a:t>
            </a:r>
            <a:r>
              <a:rPr lang="en-US" dirty="0" smtClean="0"/>
              <a:t>(</a:t>
            </a:r>
            <a:r>
              <a:rPr lang="sr-Latn-RS" dirty="0" smtClean="0"/>
              <a:t>veze</a:t>
            </a:r>
            <a:r>
              <a:rPr lang="en-US" dirty="0" smtClean="0"/>
              <a:t>)</a:t>
            </a:r>
            <a:endParaRPr lang="en-US" dirty="0"/>
          </a:p>
        </p:txBody>
      </p:sp>
    </p:spTree>
    <p:extLst>
      <p:ext uri="{BB962C8B-B14F-4D97-AF65-F5344CB8AC3E}">
        <p14:creationId xmlns:p14="http://schemas.microsoft.com/office/powerpoint/2010/main" val="9971030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a:xfrm>
            <a:off x="457200" y="152400"/>
            <a:ext cx="8229600" cy="1143000"/>
          </a:xfrm>
        </p:spPr>
        <p:txBody>
          <a:bodyPr rIns="130174"/>
          <a:lstStyle/>
          <a:p>
            <a:pPr indent="0" eaLnBrk="1" hangingPunct="1">
              <a:defRPr/>
            </a:pPr>
            <a:r>
              <a:rPr lang="en-US" dirty="0" smtClean="0"/>
              <a:t>OAV</a:t>
            </a:r>
            <a:r>
              <a:rPr lang="sr-Latn-RS" dirty="0" smtClean="0"/>
              <a:t> tripleti</a:t>
            </a:r>
            <a:endParaRPr lang="en-US" dirty="0" smtClean="0"/>
          </a:p>
        </p:txBody>
      </p:sp>
      <p:sp>
        <p:nvSpPr>
          <p:cNvPr id="45061" name="Rectangle 4"/>
          <p:cNvSpPr>
            <a:spLocks noGrp="1" noChangeArrowheads="1"/>
          </p:cNvSpPr>
          <p:nvPr>
            <p:ph type="body" idx="1"/>
          </p:nvPr>
        </p:nvSpPr>
        <p:spPr>
          <a:xfrm>
            <a:off x="381000" y="1066800"/>
            <a:ext cx="8229600" cy="4678363"/>
          </a:xfrm>
        </p:spPr>
        <p:txBody>
          <a:bodyPr rIns="130174"/>
          <a:lstStyle/>
          <a:p>
            <a:pPr eaLnBrk="1" hangingPunct="1"/>
            <a:r>
              <a:rPr lang="en-US" dirty="0" err="1" smtClean="0"/>
              <a:t>obje</a:t>
            </a:r>
            <a:r>
              <a:rPr lang="sr-Latn-RS" dirty="0" smtClean="0"/>
              <a:t>k</a:t>
            </a:r>
            <a:r>
              <a:rPr lang="en-US" dirty="0" smtClean="0"/>
              <a:t>t-</a:t>
            </a:r>
            <a:r>
              <a:rPr lang="en-US" dirty="0" err="1" smtClean="0"/>
              <a:t>atribut</a:t>
            </a:r>
            <a:r>
              <a:rPr lang="en-US" dirty="0" smtClean="0"/>
              <a:t>-v</a:t>
            </a:r>
            <a:r>
              <a:rPr lang="sr-Latn-RS" dirty="0" smtClean="0"/>
              <a:t>rednost</a:t>
            </a:r>
            <a:r>
              <a:rPr lang="en-US" dirty="0" smtClean="0"/>
              <a:t> </a:t>
            </a:r>
            <a:r>
              <a:rPr lang="sr-Latn-RS" dirty="0" smtClean="0"/>
              <a:t>tripleti</a:t>
            </a:r>
            <a:endParaRPr lang="en-US" dirty="0" smtClean="0"/>
          </a:p>
          <a:p>
            <a:pPr marL="723900" lvl="1" eaLnBrk="1" hangingPunct="1"/>
            <a:r>
              <a:rPr lang="sr-Latn-RS" dirty="0" smtClean="0"/>
              <a:t>Mogu se koristiti za karakterizaciju znanja u semantičkoj mreži</a:t>
            </a:r>
            <a:endParaRPr lang="en-US" dirty="0" smtClean="0"/>
          </a:p>
          <a:p>
            <a:pPr marL="723900" lvl="1" eaLnBrk="1" hangingPunct="1"/>
            <a:r>
              <a:rPr lang="sr-Latn-RS" dirty="0" smtClean="0"/>
              <a:t>Brzo dvode do ogromnih tabela</a:t>
            </a:r>
            <a:endParaRPr lang="en-US" dirty="0" smtClean="0"/>
          </a:p>
        </p:txBody>
      </p:sp>
      <p:graphicFrame>
        <p:nvGraphicFramePr>
          <p:cNvPr id="7" name="Group 5"/>
          <p:cNvGraphicFramePr>
            <a:graphicFrameLocks noGrp="1"/>
          </p:cNvGraphicFramePr>
          <p:nvPr>
            <p:extLst>
              <p:ext uri="{D42A27DB-BD31-4B8C-83A1-F6EECF244321}">
                <p14:modId xmlns:p14="http://schemas.microsoft.com/office/powerpoint/2010/main" val="2525825167"/>
              </p:ext>
            </p:extLst>
          </p:nvPr>
        </p:nvGraphicFramePr>
        <p:xfrm>
          <a:off x="1295400" y="3243263"/>
          <a:ext cx="6096000" cy="3386139"/>
        </p:xfrm>
        <a:graphic>
          <a:graphicData uri="http://schemas.openxmlformats.org/drawingml/2006/table">
            <a:tbl>
              <a:tblPr/>
              <a:tblGrid>
                <a:gridCol w="2032000"/>
                <a:gridCol w="2032000"/>
                <a:gridCol w="2032000"/>
              </a:tblGrid>
              <a:tr h="677863">
                <a:tc>
                  <a:txBody>
                    <a:bodyPr/>
                    <a:lstStyle/>
                    <a:p>
                      <a:pPr marL="39688" marR="0" lvl="0" indent="0" algn="ctr"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1" i="0" u="none" strike="noStrike" cap="none" normalizeH="0" baseline="0" dirty="0" err="1" smtClean="0">
                          <a:ln>
                            <a:noFill/>
                          </a:ln>
                          <a:solidFill>
                            <a:srgbClr val="000020"/>
                          </a:solidFill>
                          <a:effectLst/>
                          <a:latin typeface="Arial" charset="0"/>
                          <a:ea typeface="ヒラギノ角ゴ ProN W3" charset="0"/>
                          <a:cs typeface="ヒラギノ角ゴ ProN W3" charset="0"/>
                          <a:sym typeface="Arial" charset="0"/>
                        </a:rPr>
                        <a:t>Obje</a:t>
                      </a:r>
                      <a:r>
                        <a:rPr kumimoji="0" lang="sr-Latn-RS" sz="2400" b="1" i="0" u="none" strike="noStrike" cap="none" normalizeH="0" baseline="0" dirty="0" smtClean="0">
                          <a:ln>
                            <a:noFill/>
                          </a:ln>
                          <a:solidFill>
                            <a:srgbClr val="000020"/>
                          </a:solidFill>
                          <a:effectLst/>
                          <a:latin typeface="Arial" charset="0"/>
                          <a:ea typeface="ヒラギノ角ゴ ProN W3" charset="0"/>
                          <a:cs typeface="ヒラギノ角ゴ ProN W3" charset="0"/>
                          <a:sym typeface="Arial" charset="0"/>
                        </a:rPr>
                        <a:t>ka</a:t>
                      </a:r>
                      <a:r>
                        <a:rPr kumimoji="0" lang="en-US" sz="2400" b="1" i="0" u="none" strike="noStrike" cap="none" normalizeH="0" baseline="0" dirty="0" smtClean="0">
                          <a:ln>
                            <a:noFill/>
                          </a:ln>
                          <a:solidFill>
                            <a:srgbClr val="000020"/>
                          </a:solidFill>
                          <a:effectLst/>
                          <a:latin typeface="Arial" charset="0"/>
                          <a:ea typeface="ヒラギノ角ゴ ProN W3" charset="0"/>
                          <a:cs typeface="ヒラギノ角ゴ ProN W3" charset="0"/>
                          <a:sym typeface="Arial" charset="0"/>
                        </a:rPr>
                        <a:t>t</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c>
                  <a:txBody>
                    <a:bodyPr/>
                    <a:lstStyle/>
                    <a:p>
                      <a:pPr marL="39688" marR="0" lvl="0" indent="0" algn="ctr"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1" i="0" u="none" strike="noStrike" cap="none" normalizeH="0" baseline="0" dirty="0" err="1" smtClean="0">
                          <a:ln>
                            <a:noFill/>
                          </a:ln>
                          <a:solidFill>
                            <a:srgbClr val="000020"/>
                          </a:solidFill>
                          <a:effectLst/>
                          <a:latin typeface="Arial" charset="0"/>
                          <a:ea typeface="ヒラギノ角ゴ ProN W3" charset="0"/>
                          <a:cs typeface="ヒラギノ角ゴ ProN W3" charset="0"/>
                          <a:sym typeface="Arial" charset="0"/>
                        </a:rPr>
                        <a:t>Atribut</a:t>
                      </a:r>
                      <a:endParaRPr kumimoji="0" lang="en-US" sz="2400" b="1" i="0" u="none" strike="noStrike" cap="none" normalizeH="0" baseline="0" dirty="0" smtClean="0">
                        <a:ln>
                          <a:noFill/>
                        </a:ln>
                        <a:solidFill>
                          <a:srgbClr val="000020"/>
                        </a:solidFill>
                        <a:effectLst/>
                        <a:latin typeface="Arial" charset="0"/>
                        <a:ea typeface="ヒラギノ角ゴ ProN W3" charset="0"/>
                        <a:cs typeface="ヒラギノ角ゴ ProN W3" charset="0"/>
                        <a:sym typeface="Arial" charset="0"/>
                      </a:endParaRP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c>
                  <a:txBody>
                    <a:bodyPr/>
                    <a:lstStyle/>
                    <a:p>
                      <a:pPr marL="39688" marR="0" lvl="0" indent="0" algn="ctr"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sr-Latn-RS" sz="2400" b="1" i="0" u="none" strike="noStrike" cap="none" normalizeH="0" baseline="0" dirty="0" smtClean="0">
                          <a:ln>
                            <a:noFill/>
                          </a:ln>
                          <a:solidFill>
                            <a:srgbClr val="000020"/>
                          </a:solidFill>
                          <a:effectLst/>
                          <a:latin typeface="Arial" charset="0"/>
                          <a:ea typeface="ヒラギノ角ゴ ProN W3" charset="0"/>
                          <a:cs typeface="ヒラギノ角ゴ ProN W3" charset="0"/>
                          <a:sym typeface="Arial" charset="0"/>
                        </a:rPr>
                        <a:t>Vrednost</a:t>
                      </a:r>
                      <a:endParaRPr kumimoji="0" lang="en-US" sz="2400" b="1" i="0" u="none" strike="noStrike" cap="none" normalizeH="0" baseline="0" dirty="0" smtClean="0">
                        <a:ln>
                          <a:noFill/>
                        </a:ln>
                        <a:solidFill>
                          <a:srgbClr val="000020"/>
                        </a:solidFill>
                        <a:effectLst/>
                        <a:latin typeface="Arial" charset="0"/>
                        <a:ea typeface="ヒラギノ角ゴ ProN W3" charset="0"/>
                        <a:cs typeface="ヒラギノ角ゴ ProN W3" charset="0"/>
                        <a:sym typeface="Arial" charset="0"/>
                      </a:endParaRP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r>
              <a:tr h="676275">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smtClean="0">
                          <a:ln>
                            <a:noFill/>
                          </a:ln>
                          <a:solidFill>
                            <a:srgbClr val="000020"/>
                          </a:solidFill>
                          <a:effectLst/>
                          <a:latin typeface="Arial" charset="0"/>
                          <a:ea typeface="ヒラギノ角ゴ ProN W3" charset="0"/>
                          <a:cs typeface="ヒラギノ角ゴ ProN W3" charset="0"/>
                          <a:sym typeface="Arial" charset="0"/>
                        </a:rPr>
                        <a:t>Astérix</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dirty="0" smtClean="0">
                          <a:ln>
                            <a:noFill/>
                          </a:ln>
                          <a:solidFill>
                            <a:srgbClr val="000020"/>
                          </a:solidFill>
                          <a:effectLst/>
                          <a:latin typeface="Arial" charset="0"/>
                          <a:ea typeface="ヒラギノ角ゴ ProN W3" charset="0"/>
                          <a:cs typeface="ヒラギノ角ゴ ProN W3" charset="0"/>
                          <a:sym typeface="Arial" charset="0"/>
                        </a:rPr>
                        <a:t>profession</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dirty="0" smtClean="0">
                          <a:ln>
                            <a:noFill/>
                          </a:ln>
                          <a:solidFill>
                            <a:srgbClr val="000020"/>
                          </a:solidFill>
                          <a:effectLst/>
                          <a:latin typeface="Arial" charset="0"/>
                          <a:ea typeface="ヒラギノ角ゴ ProN W3" charset="0"/>
                          <a:cs typeface="ヒラギノ角ゴ ProN W3" charset="0"/>
                          <a:sym typeface="Arial" charset="0"/>
                        </a:rPr>
                        <a:t>warrior</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r>
              <a:tr h="677863">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smtClean="0">
                          <a:ln>
                            <a:noFill/>
                          </a:ln>
                          <a:solidFill>
                            <a:srgbClr val="000020"/>
                          </a:solidFill>
                          <a:effectLst/>
                          <a:latin typeface="Arial" charset="0"/>
                          <a:ea typeface="ヒラギノ角ゴ ProN W3" charset="0"/>
                          <a:cs typeface="ヒラギノ角ゴ ProN W3" charset="0"/>
                          <a:sym typeface="Arial" charset="0"/>
                        </a:rPr>
                        <a:t>Obélix</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smtClean="0">
                          <a:ln>
                            <a:noFill/>
                          </a:ln>
                          <a:solidFill>
                            <a:srgbClr val="000020"/>
                          </a:solidFill>
                          <a:effectLst/>
                          <a:latin typeface="Arial" charset="0"/>
                          <a:ea typeface="ヒラギノ角ゴ ProN W3" charset="0"/>
                          <a:cs typeface="ヒラギノ角ゴ ProN W3" charset="0"/>
                          <a:sym typeface="Arial" charset="0"/>
                        </a:rPr>
                        <a:t>size</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dirty="0" smtClean="0">
                          <a:ln>
                            <a:noFill/>
                          </a:ln>
                          <a:solidFill>
                            <a:srgbClr val="000020"/>
                          </a:solidFill>
                          <a:effectLst/>
                          <a:latin typeface="Arial" charset="0"/>
                          <a:ea typeface="ヒラギノ角ゴ ProN W3" charset="0"/>
                          <a:cs typeface="ヒラギノ角ゴ ProN W3" charset="0"/>
                          <a:sym typeface="Arial" charset="0"/>
                        </a:rPr>
                        <a:t>extra large</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r>
              <a:tr h="677863">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smtClean="0">
                          <a:ln>
                            <a:noFill/>
                          </a:ln>
                          <a:solidFill>
                            <a:srgbClr val="000020"/>
                          </a:solidFill>
                          <a:effectLst/>
                          <a:latin typeface="Arial" charset="0"/>
                          <a:ea typeface="ヒラギノ角ゴ ProN W3" charset="0"/>
                          <a:cs typeface="ヒラギノ角ゴ ProN W3" charset="0"/>
                          <a:sym typeface="Arial" charset="0"/>
                        </a:rPr>
                        <a:t>Idéfix</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smtClean="0">
                          <a:ln>
                            <a:noFill/>
                          </a:ln>
                          <a:solidFill>
                            <a:srgbClr val="000020"/>
                          </a:solidFill>
                          <a:effectLst/>
                          <a:latin typeface="Arial" charset="0"/>
                          <a:ea typeface="ヒラギノ角ゴ ProN W3" charset="0"/>
                          <a:cs typeface="ヒラギノ角ゴ ProN W3" charset="0"/>
                          <a:sym typeface="Arial" charset="0"/>
                        </a:rPr>
                        <a:t>size</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dirty="0" smtClean="0">
                          <a:ln>
                            <a:noFill/>
                          </a:ln>
                          <a:solidFill>
                            <a:srgbClr val="000020"/>
                          </a:solidFill>
                          <a:effectLst/>
                          <a:latin typeface="Arial" charset="0"/>
                          <a:ea typeface="ヒラギノ角ゴ ProN W3" charset="0"/>
                          <a:cs typeface="ヒラギノ角ゴ ProN W3" charset="0"/>
                          <a:sym typeface="Arial" charset="0"/>
                        </a:rPr>
                        <a:t>petite</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r>
              <a:tr h="676275">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smtClean="0">
                          <a:ln>
                            <a:noFill/>
                          </a:ln>
                          <a:solidFill>
                            <a:srgbClr val="000020"/>
                          </a:solidFill>
                          <a:effectLst/>
                          <a:latin typeface="Arial" charset="0"/>
                          <a:ea typeface="ヒラギノ角ゴ ProN W3" charset="0"/>
                          <a:cs typeface="ヒラギノ角ゴ ProN W3" charset="0"/>
                          <a:sym typeface="Arial" charset="0"/>
                        </a:rPr>
                        <a:t>Panoramix</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dirty="0" smtClean="0">
                          <a:ln>
                            <a:noFill/>
                          </a:ln>
                          <a:solidFill>
                            <a:srgbClr val="000020"/>
                          </a:solidFill>
                          <a:effectLst/>
                          <a:latin typeface="Arial" charset="0"/>
                          <a:ea typeface="ヒラギノ角ゴ ProN W3" charset="0"/>
                          <a:cs typeface="ヒラギノ角ゴ ProN W3" charset="0"/>
                          <a:sym typeface="Arial" charset="0"/>
                        </a:rPr>
                        <a:t>wisdom</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c>
                  <a:txBody>
                    <a:bodyPr/>
                    <a:lstStyle/>
                    <a:p>
                      <a:pPr marL="39688" marR="0" lvl="0" indent="0" algn="l" defTabSz="914400" rtl="0" eaLnBrk="1" fontAlgn="base" latinLnBrk="0" hangingPunct="1">
                        <a:lnSpc>
                          <a:spcPct val="100000"/>
                        </a:lnSpc>
                        <a:spcBef>
                          <a:spcPct val="0"/>
                        </a:spcBef>
                        <a:spcAft>
                          <a:spcPct val="0"/>
                        </a:spcAft>
                        <a:buClr>
                          <a:srgbClr val="FAFD00"/>
                        </a:buClr>
                        <a:buSzPct val="75000"/>
                        <a:buFont typeface="Wingdings" charset="2"/>
                        <a:buNone/>
                        <a:tabLst/>
                      </a:pPr>
                      <a:r>
                        <a:rPr kumimoji="0" lang="en-US" sz="2400" b="0" i="0" u="none" strike="noStrike" cap="none" normalizeH="0" baseline="0" dirty="0" smtClean="0">
                          <a:ln>
                            <a:noFill/>
                          </a:ln>
                          <a:solidFill>
                            <a:srgbClr val="000020"/>
                          </a:solidFill>
                          <a:effectLst/>
                          <a:latin typeface="Arial" charset="0"/>
                          <a:ea typeface="ヒラギノ角ゴ ProN W3" charset="0"/>
                          <a:cs typeface="ヒラギノ角ゴ ProN W3" charset="0"/>
                          <a:sym typeface="Arial" charset="0"/>
                        </a:rPr>
                        <a:t>infinite</a:t>
                      </a:r>
                    </a:p>
                  </a:txBody>
                  <a:tcPr marL="50800" marR="50800" marT="50800" marB="50800" anchor="ctr" horzOverflow="overflow">
                    <a:lnL w="12700" cap="flat" cmpd="sng" algn="ctr">
                      <a:solidFill>
                        <a:srgbClr val="000020"/>
                      </a:solidFill>
                      <a:prstDash val="solid"/>
                      <a:round/>
                      <a:headEnd type="none" w="med" len="med"/>
                      <a:tailEnd type="none" w="med" len="med"/>
                    </a:lnL>
                    <a:lnR w="12700" cap="flat" cmpd="sng" algn="ctr">
                      <a:solidFill>
                        <a:srgbClr val="000020"/>
                      </a:solidFill>
                      <a:prstDash val="solid"/>
                      <a:round/>
                      <a:headEnd type="none" w="med" len="med"/>
                      <a:tailEnd type="none" w="med" len="med"/>
                    </a:lnR>
                    <a:lnT w="12700" cap="flat" cmpd="sng" algn="ctr">
                      <a:solidFill>
                        <a:srgbClr val="000020"/>
                      </a:solidFill>
                      <a:prstDash val="solid"/>
                      <a:round/>
                      <a:headEnd type="none" w="med" len="med"/>
                      <a:tailEnd type="none" w="med" len="med"/>
                    </a:lnT>
                    <a:lnB w="12700" cap="flat" cmpd="sng" algn="ctr">
                      <a:solidFill>
                        <a:srgbClr val="000020"/>
                      </a:solidFill>
                      <a:prstDash val="solid"/>
                      <a:round/>
                      <a:headEnd type="none" w="med" len="med"/>
                      <a:tailEnd type="none" w="med" len="med"/>
                    </a:lnB>
                    <a:lnTlToBr>
                      <a:noFill/>
                    </a:lnTlToBr>
                    <a:lnBlToTr>
                      <a:noFill/>
                    </a:lnBlToTr>
                    <a:solidFill>
                      <a:srgbClr val="FFE957"/>
                    </a:solidFill>
                  </a:tcPr>
                </a:tc>
              </a:tr>
            </a:tbl>
          </a:graphicData>
        </a:graphic>
      </p:graphicFrame>
    </p:spTree>
    <p:extLst>
      <p:ext uri="{BB962C8B-B14F-4D97-AF65-F5344CB8AC3E}">
        <p14:creationId xmlns:p14="http://schemas.microsoft.com/office/powerpoint/2010/main" val="2234920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type="title"/>
          </p:nvPr>
        </p:nvSpPr>
        <p:spPr/>
        <p:txBody>
          <a:bodyPr rIns="130174"/>
          <a:lstStyle/>
          <a:p>
            <a:pPr indent="0" eaLnBrk="1" hangingPunct="1">
              <a:defRPr/>
            </a:pPr>
            <a:r>
              <a:rPr lang="sr-Latn-RS" dirty="0" smtClean="0"/>
              <a:t>Objekti i atributi</a:t>
            </a:r>
            <a:endParaRPr lang="en-US" dirty="0" smtClean="0"/>
          </a:p>
        </p:txBody>
      </p:sp>
      <p:sp>
        <p:nvSpPr>
          <p:cNvPr id="43013" name="Rectangle 4"/>
          <p:cNvSpPr>
            <a:spLocks noGrp="1" noChangeArrowheads="1"/>
          </p:cNvSpPr>
          <p:nvPr>
            <p:ph type="body" idx="1"/>
          </p:nvPr>
        </p:nvSpPr>
        <p:spPr/>
        <p:txBody>
          <a:bodyPr rIns="130174"/>
          <a:lstStyle/>
          <a:p>
            <a:pPr eaLnBrk="1" hangingPunct="1"/>
            <a:r>
              <a:rPr lang="sr-Latn-RS" dirty="0" smtClean="0"/>
              <a:t>Atributima se izražavaju dodatne informacije o čvorovima u semantičkoj mreži</a:t>
            </a:r>
            <a:endParaRPr lang="en-US" dirty="0" smtClean="0"/>
          </a:p>
          <a:p>
            <a:pPr marL="723900" lvl="1" eaLnBrk="1" hangingPunct="1"/>
            <a:r>
              <a:rPr lang="sr-Latn-RS" dirty="0" smtClean="0"/>
              <a:t>Često se izražavaju kao </a:t>
            </a:r>
            <a:r>
              <a:rPr lang="sr-Latn-RS" dirty="0" smtClean="0">
                <a:latin typeface="Arial Italic" charset="0"/>
                <a:cs typeface="Arial Italic" charset="0"/>
                <a:sym typeface="Arial Italic" charset="0"/>
              </a:rPr>
              <a:t>svojstva</a:t>
            </a:r>
            <a:r>
              <a:rPr lang="en-US" dirty="0" smtClean="0"/>
              <a:t> </a:t>
            </a:r>
          </a:p>
          <a:p>
            <a:pPr marL="1066800" lvl="2" eaLnBrk="1" hangingPunct="1"/>
            <a:r>
              <a:rPr lang="sr-Latn-RS" dirty="0" smtClean="0"/>
              <a:t>Kombinacija atributa i vrednosti</a:t>
            </a:r>
            <a:endParaRPr lang="en-US" dirty="0" smtClean="0"/>
          </a:p>
          <a:p>
            <a:pPr marL="723900" lvl="1" eaLnBrk="1" hangingPunct="1"/>
            <a:r>
              <a:rPr lang="sr-Latn-RS" dirty="0" smtClean="0"/>
              <a:t>Atribut može biti izražen i kao relacija</a:t>
            </a:r>
            <a:endParaRPr lang="en-US" dirty="0" smtClean="0"/>
          </a:p>
          <a:p>
            <a:pPr marL="1066800" lvl="2" eaLnBrk="1" hangingPunct="1"/>
            <a:r>
              <a:rPr lang="sr-Latn-RS" dirty="0" smtClean="0"/>
              <a:t>n</a:t>
            </a:r>
            <a:r>
              <a:rPr lang="en-US" dirty="0" smtClean="0"/>
              <a:t>.</a:t>
            </a:r>
            <a:r>
              <a:rPr lang="sr-Latn-RS" dirty="0" smtClean="0"/>
              <a:t>pr</a:t>
            </a:r>
            <a:r>
              <a:rPr lang="en-US" dirty="0" smtClean="0"/>
              <a:t>. has-attribute</a:t>
            </a:r>
          </a:p>
        </p:txBody>
      </p:sp>
    </p:spTree>
    <p:extLst>
      <p:ext uri="{BB962C8B-B14F-4D97-AF65-F5344CB8AC3E}">
        <p14:creationId xmlns:p14="http://schemas.microsoft.com/office/powerpoint/2010/main" val="372701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5FF21384-34C7-4480-8EED-7D90650073A1}" type="slidenum">
              <a:rPr lang="en-US" sz="900" smtClean="0">
                <a:solidFill>
                  <a:srgbClr val="003399"/>
                </a:solidFill>
                <a:latin typeface="Arial" charset="0"/>
                <a:cs typeface="Arial" charset="0"/>
                <a:sym typeface="Arial" charset="0"/>
              </a:rPr>
              <a:pPr eaLnBrk="1" hangingPunct="1"/>
              <a:t>6</a:t>
            </a:fld>
            <a:endParaRPr lang="en-US" sz="900" smtClean="0">
              <a:solidFill>
                <a:srgbClr val="003399"/>
              </a:solidFill>
              <a:latin typeface="Arial" charset="0"/>
              <a:cs typeface="Arial" charset="0"/>
              <a:sym typeface="Arial" charset="0"/>
            </a:endParaRPr>
          </a:p>
        </p:txBody>
      </p:sp>
      <p:sp>
        <p:nvSpPr>
          <p:cNvPr id="18437" name="Rectangle 5"/>
          <p:cNvSpPr>
            <a:spLocks noGrp="1" noChangeArrowheads="1"/>
          </p:cNvSpPr>
          <p:nvPr>
            <p:ph type="title"/>
          </p:nvPr>
        </p:nvSpPr>
        <p:spPr/>
        <p:txBody>
          <a:bodyPr/>
          <a:lstStyle/>
          <a:p>
            <a:pPr eaLnBrk="1" hangingPunct="1"/>
            <a:r>
              <a:rPr lang="sr-Latn-RS" dirty="0" smtClean="0"/>
              <a:t>Epistemologija</a:t>
            </a:r>
            <a:endParaRPr lang="en-US" dirty="0" smtClean="0"/>
          </a:p>
        </p:txBody>
      </p:sp>
      <p:sp>
        <p:nvSpPr>
          <p:cNvPr id="18438" name="Rectangle 6"/>
          <p:cNvSpPr>
            <a:spLocks noGrp="1" noChangeArrowheads="1"/>
          </p:cNvSpPr>
          <p:nvPr>
            <p:ph type="body" idx="1"/>
          </p:nvPr>
        </p:nvSpPr>
        <p:spPr/>
        <p:txBody>
          <a:bodyPr>
            <a:normAutofit lnSpcReduction="10000"/>
          </a:bodyPr>
          <a:lstStyle/>
          <a:p>
            <a:pPr eaLnBrk="1" hangingPunct="1"/>
            <a:r>
              <a:rPr lang="sr-Latn-RS" dirty="0" smtClean="0"/>
              <a:t>Nauka o znanju</a:t>
            </a:r>
            <a:endParaRPr lang="en-US" dirty="0" smtClean="0"/>
          </a:p>
          <a:p>
            <a:pPr eaLnBrk="1" hangingPunct="1"/>
            <a:r>
              <a:rPr lang="en-US" dirty="0" smtClean="0"/>
              <a:t>EPISTEMOLOG</a:t>
            </a:r>
            <a:r>
              <a:rPr lang="sr-Latn-RS" dirty="0" smtClean="0"/>
              <a:t>IJA</a:t>
            </a:r>
            <a:r>
              <a:rPr lang="en-US" dirty="0" smtClean="0"/>
              <a:t> ( Gr. episteme, „</a:t>
            </a:r>
            <a:r>
              <a:rPr lang="sr-Latn-RS" dirty="0" smtClean="0"/>
              <a:t>znanje</a:t>
            </a:r>
            <a:r>
              <a:rPr lang="en-US" dirty="0" smtClean="0"/>
              <a:t>"; logos, „</a:t>
            </a:r>
            <a:r>
              <a:rPr lang="sr-Latn-RS" dirty="0" smtClean="0"/>
              <a:t>teorija</a:t>
            </a:r>
            <a:r>
              <a:rPr lang="en-US" dirty="0" smtClean="0"/>
              <a:t>"), </a:t>
            </a:r>
          </a:p>
          <a:p>
            <a:pPr eaLnBrk="1" hangingPunct="1"/>
            <a:r>
              <a:rPr lang="sr-Latn-RS" dirty="0" smtClean="0"/>
              <a:t>Oblast filozofije koja se bavi teorijom znanja</a:t>
            </a:r>
            <a:r>
              <a:rPr lang="en-US" dirty="0" smtClean="0"/>
              <a:t>. </a:t>
            </a:r>
          </a:p>
          <a:p>
            <a:pPr marL="685800" lvl="1" eaLnBrk="1" hangingPunct="1"/>
            <a:r>
              <a:rPr lang="sr-Latn-RS" dirty="0" smtClean="0"/>
              <a:t>Definicija znanja i povezanih koncepata</a:t>
            </a:r>
            <a:r>
              <a:rPr lang="en-US" dirty="0" smtClean="0"/>
              <a:t>, </a:t>
            </a:r>
            <a:endParaRPr lang="sr-Latn-RS" dirty="0" smtClean="0"/>
          </a:p>
          <a:p>
            <a:pPr marL="685800" lvl="1" eaLnBrk="1" hangingPunct="1"/>
            <a:r>
              <a:rPr lang="sr-Latn-RS" dirty="0" smtClean="0"/>
              <a:t>Izvori i kriterijumi znanja</a:t>
            </a:r>
            <a:r>
              <a:rPr lang="en-US" dirty="0" smtClean="0"/>
              <a:t>, </a:t>
            </a:r>
            <a:endParaRPr lang="sr-Latn-RS" dirty="0" smtClean="0"/>
          </a:p>
          <a:p>
            <a:pPr marL="685800" lvl="1" eaLnBrk="1" hangingPunct="1"/>
            <a:r>
              <a:rPr lang="sr-Latn-RS" dirty="0" smtClean="0"/>
              <a:t>Moguće vrste znanja i stepen njihove sigurnosti</a:t>
            </a:r>
            <a:r>
              <a:rPr lang="en-US" dirty="0" smtClean="0"/>
              <a:t>, </a:t>
            </a:r>
            <a:endParaRPr lang="sr-Latn-RS" dirty="0" smtClean="0"/>
          </a:p>
          <a:p>
            <a:pPr marL="685800" lvl="1" eaLnBrk="1" hangingPunct="1"/>
            <a:r>
              <a:rPr lang="sr-Latn-RS" dirty="0" smtClean="0"/>
              <a:t>Tačan odnos između onoga </a:t>
            </a:r>
            <a:r>
              <a:rPr lang="sr-Latn-RS" b="1" dirty="0" smtClean="0"/>
              <a:t>koji zna</a:t>
            </a:r>
            <a:r>
              <a:rPr lang="sr-Latn-RS" dirty="0" smtClean="0"/>
              <a:t> i </a:t>
            </a:r>
            <a:r>
              <a:rPr lang="sr-Latn-RS" b="1" dirty="0" smtClean="0"/>
              <a:t>objekta koji se zna</a:t>
            </a:r>
            <a:r>
              <a:rPr lang="en-US" dirty="0" smtClean="0"/>
              <a:t>. </a:t>
            </a:r>
          </a:p>
        </p:txBody>
      </p:sp>
      <p:sp>
        <p:nvSpPr>
          <p:cNvPr id="18439" name="Rectangle 7"/>
          <p:cNvSpPr>
            <a:spLocks/>
          </p:cNvSpPr>
          <p:nvPr/>
        </p:nvSpPr>
        <p:spPr bwMode="auto">
          <a:xfrm>
            <a:off x="6134100" y="5991225"/>
            <a:ext cx="170656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a:solidFill>
                  <a:schemeClr val="tx1"/>
                </a:solidFill>
                <a:latin typeface="News Gothic MT" charset="0"/>
                <a:ea typeface="News Gothic MT" charset="0"/>
                <a:cs typeface="News Gothic MT" charset="0"/>
                <a:sym typeface="News Gothic MT" charset="0"/>
              </a:rPr>
              <a:t>[Infopedia 1996]</a:t>
            </a:r>
          </a:p>
        </p:txBody>
      </p:sp>
    </p:spTree>
    <p:extLst>
      <p:ext uri="{BB962C8B-B14F-4D97-AF65-F5344CB8AC3E}">
        <p14:creationId xmlns:p14="http://schemas.microsoft.com/office/powerpoint/2010/main" val="93270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p:cNvSpPr>
          <p:nvPr/>
        </p:nvSpPr>
        <p:spPr bwMode="auto">
          <a:xfrm>
            <a:off x="44450" y="6542088"/>
            <a:ext cx="25638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39686" bIns="0">
            <a:spAutoFit/>
          </a:bodyPr>
          <a:lstStyle/>
          <a:p>
            <a:pPr marL="38100"/>
            <a:r>
              <a:rPr lang="en-US" sz="1400">
                <a:solidFill>
                  <a:srgbClr val="00FF00"/>
                </a:solidFill>
                <a:latin typeface="Helvetica" charset="0"/>
                <a:cs typeface="Helvetica" charset="0"/>
                <a:sym typeface="Helvetica" charset="0"/>
              </a:rPr>
              <a:t> © 2002-2011 Franz J. Kurfess</a:t>
            </a:r>
          </a:p>
        </p:txBody>
      </p:sp>
      <p:sp>
        <p:nvSpPr>
          <p:cNvPr id="38915" name="Rectangle 2"/>
          <p:cNvSpPr>
            <a:spLocks/>
          </p:cNvSpPr>
          <p:nvPr/>
        </p:nvSpPr>
        <p:spPr bwMode="auto">
          <a:xfrm>
            <a:off x="6021388" y="6553200"/>
            <a:ext cx="2984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38100" algn="r"/>
            <a:r>
              <a:rPr lang="en-US" sz="1400" b="1">
                <a:solidFill>
                  <a:schemeClr val="tx1"/>
                </a:solidFill>
                <a:latin typeface="Arial" charset="0"/>
                <a:cs typeface="Arial" charset="0"/>
                <a:sym typeface="Arial" charset="0"/>
              </a:rPr>
              <a:t>Knowledge Representation  </a:t>
            </a:r>
          </a:p>
        </p:txBody>
      </p:sp>
      <p:sp>
        <p:nvSpPr>
          <p:cNvPr id="2" name="Rectangle 3"/>
          <p:cNvSpPr>
            <a:spLocks noGrp="1" noChangeArrowheads="1"/>
          </p:cNvSpPr>
          <p:nvPr>
            <p:ph type="title"/>
          </p:nvPr>
        </p:nvSpPr>
        <p:spPr/>
        <p:txBody>
          <a:bodyPr rIns="130174"/>
          <a:lstStyle/>
          <a:p>
            <a:pPr indent="0" eaLnBrk="1" hangingPunct="1">
              <a:defRPr/>
            </a:pPr>
            <a:r>
              <a:rPr lang="sr-Latn-RS" dirty="0" smtClean="0"/>
              <a:t>Primer: </a:t>
            </a:r>
            <a:r>
              <a:rPr lang="en-US" dirty="0" err="1" smtClean="0"/>
              <a:t>Semantix</a:t>
            </a:r>
            <a:r>
              <a:rPr lang="en-US" dirty="0" smtClean="0"/>
              <a:t> Net</a:t>
            </a:r>
          </a:p>
        </p:txBody>
      </p:sp>
      <p:sp>
        <p:nvSpPr>
          <p:cNvPr id="38917" name="Oval 4"/>
          <p:cNvSpPr>
            <a:spLocks/>
          </p:cNvSpPr>
          <p:nvPr/>
        </p:nvSpPr>
        <p:spPr bwMode="auto">
          <a:xfrm>
            <a:off x="1866900" y="2133600"/>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sp>
        <p:nvSpPr>
          <p:cNvPr id="38918" name="Oval 5"/>
          <p:cNvSpPr>
            <a:spLocks/>
          </p:cNvSpPr>
          <p:nvPr/>
        </p:nvSpPr>
        <p:spPr bwMode="auto">
          <a:xfrm>
            <a:off x="7985125" y="3619500"/>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sp>
        <p:nvSpPr>
          <p:cNvPr id="38919" name="Oval 6"/>
          <p:cNvSpPr>
            <a:spLocks/>
          </p:cNvSpPr>
          <p:nvPr/>
        </p:nvSpPr>
        <p:spPr bwMode="auto">
          <a:xfrm>
            <a:off x="3810000" y="1676400"/>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sp>
        <p:nvSpPr>
          <p:cNvPr id="38920" name="Oval 7"/>
          <p:cNvSpPr>
            <a:spLocks/>
          </p:cNvSpPr>
          <p:nvPr/>
        </p:nvSpPr>
        <p:spPr bwMode="auto">
          <a:xfrm>
            <a:off x="1333500" y="3887788"/>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grpSp>
        <p:nvGrpSpPr>
          <p:cNvPr id="38921" name="Group 10"/>
          <p:cNvGrpSpPr>
            <a:grpSpLocks/>
          </p:cNvGrpSpPr>
          <p:nvPr/>
        </p:nvGrpSpPr>
        <p:grpSpPr bwMode="auto">
          <a:xfrm>
            <a:off x="4051300" y="3154363"/>
            <a:ext cx="771525" cy="723900"/>
            <a:chOff x="0" y="0"/>
            <a:chExt cx="486" cy="456"/>
          </a:xfrm>
        </p:grpSpPr>
        <p:sp>
          <p:nvSpPr>
            <p:cNvPr id="38978" name="Oval 8"/>
            <p:cNvSpPr>
              <a:spLocks/>
            </p:cNvSpPr>
            <p:nvPr/>
          </p:nvSpPr>
          <p:spPr bwMode="auto">
            <a:xfrm>
              <a:off x="29" y="0"/>
              <a:ext cx="427" cy="456"/>
            </a:xfrm>
            <a:prstGeom prst="ellipse">
              <a:avLst/>
            </a:prstGeom>
            <a:solidFill>
              <a:srgbClr val="FFAF18"/>
            </a:solidFill>
            <a:ln w="9525">
              <a:solidFill>
                <a:schemeClr val="tx1"/>
              </a:solidFill>
              <a:round/>
              <a:headEnd/>
              <a:tailEnd/>
            </a:ln>
          </p:spPr>
          <p:txBody>
            <a:bodyPr lIns="0" tIns="0" rIns="0" bIns="0"/>
            <a:lstStyle/>
            <a:p>
              <a:endParaRPr lang="en-US"/>
            </a:p>
          </p:txBody>
        </p:sp>
        <p:sp>
          <p:nvSpPr>
            <p:cNvPr id="38979" name="Rectangle 9"/>
            <p:cNvSpPr>
              <a:spLocks/>
            </p:cNvSpPr>
            <p:nvPr/>
          </p:nvSpPr>
          <p:spPr bwMode="auto">
            <a:xfrm>
              <a:off x="0" y="88"/>
              <a:ext cx="486"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78049" bIns="38100" anchor="ctr">
              <a:spAutoFit/>
            </a:bodyPr>
            <a:lstStyle/>
            <a:p>
              <a:pPr marL="1588" algn="ctr"/>
              <a:r>
                <a:rPr lang="en-US" b="1">
                  <a:solidFill>
                    <a:schemeClr val="tx1"/>
                  </a:solidFill>
                  <a:cs typeface="Times" charset="0"/>
                </a:rPr>
                <a:t>Gaul</a:t>
              </a:r>
            </a:p>
          </p:txBody>
        </p:sp>
      </p:grpSp>
      <p:sp>
        <p:nvSpPr>
          <p:cNvPr id="38922" name="Oval 11"/>
          <p:cNvSpPr>
            <a:spLocks/>
          </p:cNvSpPr>
          <p:nvPr/>
        </p:nvSpPr>
        <p:spPr bwMode="auto">
          <a:xfrm>
            <a:off x="2684463" y="5413375"/>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sp>
        <p:nvSpPr>
          <p:cNvPr id="38923" name="Oval 12"/>
          <p:cNvSpPr>
            <a:spLocks/>
          </p:cNvSpPr>
          <p:nvPr/>
        </p:nvSpPr>
        <p:spPr bwMode="auto">
          <a:xfrm>
            <a:off x="6748463" y="5334000"/>
            <a:ext cx="533400" cy="533400"/>
          </a:xfrm>
          <a:prstGeom prst="ellipse">
            <a:avLst/>
          </a:prstGeom>
          <a:solidFill>
            <a:srgbClr val="291A10"/>
          </a:solidFill>
          <a:ln w="9525">
            <a:solidFill>
              <a:schemeClr val="tx1"/>
            </a:solidFill>
            <a:round/>
            <a:headEnd/>
            <a:tailEnd/>
          </a:ln>
        </p:spPr>
        <p:txBody>
          <a:bodyPr lIns="0" tIns="0" rIns="0" bIns="0"/>
          <a:lstStyle/>
          <a:p>
            <a:endParaRPr lang="en-US"/>
          </a:p>
        </p:txBody>
      </p:sp>
      <p:sp>
        <p:nvSpPr>
          <p:cNvPr id="38924" name="Oval 13"/>
          <p:cNvSpPr>
            <a:spLocks/>
          </p:cNvSpPr>
          <p:nvPr/>
        </p:nvSpPr>
        <p:spPr bwMode="auto">
          <a:xfrm>
            <a:off x="6130925" y="1789113"/>
            <a:ext cx="533400" cy="533400"/>
          </a:xfrm>
          <a:prstGeom prst="ellipse">
            <a:avLst/>
          </a:prstGeom>
          <a:solidFill>
            <a:schemeClr val="accent1"/>
          </a:solidFill>
          <a:ln w="9525">
            <a:solidFill>
              <a:schemeClr val="tx1"/>
            </a:solidFill>
            <a:round/>
            <a:headEnd/>
            <a:tailEnd/>
          </a:ln>
        </p:spPr>
        <p:txBody>
          <a:bodyPr lIns="0" tIns="0" rIns="0" bIns="0"/>
          <a:lstStyle/>
          <a:p>
            <a:endParaRPr lang="en-US"/>
          </a:p>
        </p:txBody>
      </p:sp>
      <p:cxnSp>
        <p:nvCxnSpPr>
          <p:cNvPr id="38925" name="AutoShape 14"/>
          <p:cNvCxnSpPr>
            <a:cxnSpLocks noChangeShapeType="1"/>
            <a:stCxn id="38919" idx="0"/>
            <a:endCxn id="38924" idx="0"/>
          </p:cNvCxnSpPr>
          <p:nvPr/>
        </p:nvCxnSpPr>
        <p:spPr bwMode="auto">
          <a:xfrm>
            <a:off x="4076700" y="1943100"/>
            <a:ext cx="2320925" cy="11112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26" name="AutoShape 15"/>
          <p:cNvCxnSpPr>
            <a:cxnSpLocks noChangeShapeType="1"/>
          </p:cNvCxnSpPr>
          <p:nvPr/>
        </p:nvCxnSpPr>
        <p:spPr bwMode="auto">
          <a:xfrm>
            <a:off x="4076700" y="1943100"/>
            <a:ext cx="360363" cy="157321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27" name="AutoShape 16"/>
          <p:cNvCxnSpPr>
            <a:cxnSpLocks noChangeShapeType="1"/>
            <a:stCxn id="38924" idx="0"/>
            <a:endCxn id="38918" idx="0"/>
          </p:cNvCxnSpPr>
          <p:nvPr/>
        </p:nvCxnSpPr>
        <p:spPr bwMode="auto">
          <a:xfrm>
            <a:off x="6397625" y="2055813"/>
            <a:ext cx="1854200" cy="1830387"/>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8928" name="AutoShape 17"/>
          <p:cNvCxnSpPr>
            <a:cxnSpLocks noChangeShapeType="1"/>
            <a:stCxn id="38918" idx="0"/>
            <a:endCxn id="38923" idx="0"/>
          </p:cNvCxnSpPr>
          <p:nvPr/>
        </p:nvCxnSpPr>
        <p:spPr bwMode="auto">
          <a:xfrm flipH="1">
            <a:off x="7015163" y="3886200"/>
            <a:ext cx="1236662" cy="17145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29" name="AutoShape 18"/>
          <p:cNvCxnSpPr>
            <a:cxnSpLocks noChangeShapeType="1"/>
          </p:cNvCxnSpPr>
          <p:nvPr/>
        </p:nvCxnSpPr>
        <p:spPr bwMode="auto">
          <a:xfrm rot="10800000">
            <a:off x="4437063" y="3516313"/>
            <a:ext cx="3814762" cy="3698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0" name="AutoShape 19"/>
          <p:cNvCxnSpPr>
            <a:cxnSpLocks noChangeShapeType="1"/>
            <a:stCxn id="38923" idx="0"/>
            <a:endCxn id="38922" idx="0"/>
          </p:cNvCxnSpPr>
          <p:nvPr/>
        </p:nvCxnSpPr>
        <p:spPr bwMode="auto">
          <a:xfrm flipH="1">
            <a:off x="2951163" y="5600700"/>
            <a:ext cx="4064000" cy="79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1" name="AutoShape 20"/>
          <p:cNvCxnSpPr>
            <a:cxnSpLocks noChangeShapeType="1"/>
            <a:stCxn id="38922" idx="0"/>
            <a:endCxn id="38920" idx="0"/>
          </p:cNvCxnSpPr>
          <p:nvPr/>
        </p:nvCxnSpPr>
        <p:spPr bwMode="auto">
          <a:xfrm rot="10800000">
            <a:off x="1600200" y="4154488"/>
            <a:ext cx="1350963" cy="15255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2" name="AutoShape 21"/>
          <p:cNvCxnSpPr>
            <a:cxnSpLocks noChangeShapeType="1"/>
            <a:stCxn id="38919" idx="0"/>
            <a:endCxn id="38917" idx="0"/>
          </p:cNvCxnSpPr>
          <p:nvPr/>
        </p:nvCxnSpPr>
        <p:spPr bwMode="auto">
          <a:xfrm flipH="1">
            <a:off x="2133600" y="1943100"/>
            <a:ext cx="1943100" cy="4572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3" name="AutoShape 22"/>
          <p:cNvCxnSpPr>
            <a:cxnSpLocks noChangeShapeType="1"/>
            <a:stCxn id="38920" idx="0"/>
            <a:endCxn id="38917" idx="0"/>
          </p:cNvCxnSpPr>
          <p:nvPr/>
        </p:nvCxnSpPr>
        <p:spPr bwMode="auto">
          <a:xfrm rot="10800000" flipH="1">
            <a:off x="1598613" y="2400300"/>
            <a:ext cx="534987" cy="175418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934" name="Rectangle 23"/>
          <p:cNvSpPr>
            <a:spLocks/>
          </p:cNvSpPr>
          <p:nvPr/>
        </p:nvSpPr>
        <p:spPr bwMode="auto">
          <a:xfrm>
            <a:off x="5667375" y="1331913"/>
            <a:ext cx="11017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dirty="0" err="1">
                <a:solidFill>
                  <a:schemeClr val="tx1"/>
                </a:solidFill>
                <a:cs typeface="Times" charset="0"/>
              </a:rPr>
              <a:t>Astérix</a:t>
            </a:r>
            <a:endParaRPr lang="en-US" b="1" dirty="0">
              <a:solidFill>
                <a:schemeClr val="tx1"/>
              </a:solidFill>
              <a:cs typeface="Times" charset="0"/>
            </a:endParaRPr>
          </a:p>
        </p:txBody>
      </p:sp>
      <p:sp>
        <p:nvSpPr>
          <p:cNvPr id="38935" name="Rectangle 24"/>
          <p:cNvSpPr>
            <a:spLocks/>
          </p:cNvSpPr>
          <p:nvPr/>
        </p:nvSpPr>
        <p:spPr bwMode="auto">
          <a:xfrm>
            <a:off x="7985125" y="3046413"/>
            <a:ext cx="10175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a:solidFill>
                  <a:schemeClr val="tx1"/>
                </a:solidFill>
                <a:cs typeface="Times" charset="0"/>
              </a:rPr>
              <a:t>Obélix</a:t>
            </a:r>
          </a:p>
        </p:txBody>
      </p:sp>
      <p:sp>
        <p:nvSpPr>
          <p:cNvPr id="38936" name="Rectangle 25"/>
          <p:cNvSpPr>
            <a:spLocks/>
          </p:cNvSpPr>
          <p:nvPr/>
        </p:nvSpPr>
        <p:spPr bwMode="auto">
          <a:xfrm>
            <a:off x="6249988" y="5791200"/>
            <a:ext cx="901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a:solidFill>
                  <a:schemeClr val="tx1"/>
                </a:solidFill>
                <a:cs typeface="Times" charset="0"/>
              </a:rPr>
              <a:t>Idéfix</a:t>
            </a:r>
          </a:p>
        </p:txBody>
      </p:sp>
      <p:cxnSp>
        <p:nvCxnSpPr>
          <p:cNvPr id="38937" name="AutoShape 26"/>
          <p:cNvCxnSpPr>
            <a:cxnSpLocks noChangeShapeType="1"/>
          </p:cNvCxnSpPr>
          <p:nvPr/>
        </p:nvCxnSpPr>
        <p:spPr bwMode="auto">
          <a:xfrm rot="10800000" flipH="1">
            <a:off x="2951163" y="3516313"/>
            <a:ext cx="1485900" cy="216376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8" name="AutoShape 27"/>
          <p:cNvCxnSpPr>
            <a:cxnSpLocks noChangeShapeType="1"/>
          </p:cNvCxnSpPr>
          <p:nvPr/>
        </p:nvCxnSpPr>
        <p:spPr bwMode="auto">
          <a:xfrm rot="10800000">
            <a:off x="6400800" y="4389438"/>
            <a:ext cx="614363" cy="121126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9" name="AutoShape 28"/>
          <p:cNvCxnSpPr>
            <a:cxnSpLocks noChangeShapeType="1"/>
          </p:cNvCxnSpPr>
          <p:nvPr/>
        </p:nvCxnSpPr>
        <p:spPr bwMode="auto">
          <a:xfrm flipH="1">
            <a:off x="4437063" y="2055813"/>
            <a:ext cx="1960562" cy="14605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40" name="AutoShape 29"/>
          <p:cNvCxnSpPr>
            <a:cxnSpLocks noChangeShapeType="1"/>
          </p:cNvCxnSpPr>
          <p:nvPr/>
        </p:nvCxnSpPr>
        <p:spPr bwMode="auto">
          <a:xfrm>
            <a:off x="2133600" y="2400300"/>
            <a:ext cx="2303463" cy="111601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41" name="AutoShape 30"/>
          <p:cNvCxnSpPr>
            <a:cxnSpLocks noChangeShapeType="1"/>
          </p:cNvCxnSpPr>
          <p:nvPr/>
        </p:nvCxnSpPr>
        <p:spPr bwMode="auto">
          <a:xfrm rot="10800000" flipH="1">
            <a:off x="1600200" y="3516313"/>
            <a:ext cx="2836863" cy="6381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38942" name="Group 33"/>
          <p:cNvGrpSpPr>
            <a:grpSpLocks/>
          </p:cNvGrpSpPr>
          <p:nvPr/>
        </p:nvGrpSpPr>
        <p:grpSpPr bwMode="auto">
          <a:xfrm>
            <a:off x="6073775" y="4122738"/>
            <a:ext cx="652463" cy="533400"/>
            <a:chOff x="0" y="0"/>
            <a:chExt cx="411" cy="336"/>
          </a:xfrm>
        </p:grpSpPr>
        <p:sp>
          <p:nvSpPr>
            <p:cNvPr id="38976" name="Oval 31"/>
            <p:cNvSpPr>
              <a:spLocks/>
            </p:cNvSpPr>
            <p:nvPr/>
          </p:nvSpPr>
          <p:spPr bwMode="auto">
            <a:xfrm>
              <a:off x="37" y="0"/>
              <a:ext cx="336" cy="336"/>
            </a:xfrm>
            <a:prstGeom prst="ellipse">
              <a:avLst/>
            </a:prstGeom>
            <a:solidFill>
              <a:srgbClr val="5B3D23"/>
            </a:solidFill>
            <a:ln w="9525">
              <a:solidFill>
                <a:schemeClr val="tx1"/>
              </a:solidFill>
              <a:round/>
              <a:headEnd/>
              <a:tailEnd/>
            </a:ln>
          </p:spPr>
          <p:txBody>
            <a:bodyPr lIns="0" tIns="0" rIns="0" bIns="0"/>
            <a:lstStyle/>
            <a:p>
              <a:endParaRPr lang="en-US"/>
            </a:p>
          </p:txBody>
        </p:sp>
        <p:sp>
          <p:nvSpPr>
            <p:cNvPr id="38977" name="Rectangle 32"/>
            <p:cNvSpPr>
              <a:spLocks/>
            </p:cNvSpPr>
            <p:nvPr/>
          </p:nvSpPr>
          <p:spPr bwMode="auto">
            <a:xfrm>
              <a:off x="0" y="28"/>
              <a:ext cx="411"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78049" bIns="38100" anchor="ctr">
              <a:spAutoFit/>
            </a:bodyPr>
            <a:lstStyle/>
            <a:p>
              <a:pPr marL="1588" algn="ctr"/>
              <a:r>
                <a:rPr lang="en-US" b="1">
                  <a:solidFill>
                    <a:schemeClr val="tx1"/>
                  </a:solidFill>
                  <a:cs typeface="Times" charset="0"/>
                </a:rPr>
                <a:t>Dog</a:t>
              </a:r>
            </a:p>
          </p:txBody>
        </p:sp>
      </p:grpSp>
      <p:cxnSp>
        <p:nvCxnSpPr>
          <p:cNvPr id="38943" name="AutoShape 34"/>
          <p:cNvCxnSpPr>
            <a:cxnSpLocks noChangeShapeType="1"/>
          </p:cNvCxnSpPr>
          <p:nvPr/>
        </p:nvCxnSpPr>
        <p:spPr bwMode="auto">
          <a:xfrm flipH="1">
            <a:off x="4437063" y="4389438"/>
            <a:ext cx="1963737" cy="5826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944" name="Rectangle 35"/>
          <p:cNvSpPr>
            <a:spLocks/>
          </p:cNvSpPr>
          <p:nvPr/>
        </p:nvSpPr>
        <p:spPr bwMode="auto">
          <a:xfrm>
            <a:off x="2495550" y="1143000"/>
            <a:ext cx="20780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a:solidFill>
                  <a:schemeClr val="tx1"/>
                </a:solidFill>
                <a:cs typeface="Times" charset="0"/>
              </a:rPr>
              <a:t>Abraracourcix</a:t>
            </a:r>
          </a:p>
        </p:txBody>
      </p:sp>
      <p:sp>
        <p:nvSpPr>
          <p:cNvPr id="38945" name="Rectangle 36"/>
          <p:cNvSpPr>
            <a:spLocks/>
          </p:cNvSpPr>
          <p:nvPr/>
        </p:nvSpPr>
        <p:spPr bwMode="auto">
          <a:xfrm>
            <a:off x="44450" y="4191000"/>
            <a:ext cx="15938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a:solidFill>
                  <a:schemeClr val="tx1"/>
                </a:solidFill>
                <a:cs typeface="Times" charset="0"/>
              </a:rPr>
              <a:t>Panoramix</a:t>
            </a:r>
          </a:p>
        </p:txBody>
      </p:sp>
      <p:sp>
        <p:nvSpPr>
          <p:cNvPr id="38946" name="Rectangle 37"/>
          <p:cNvSpPr>
            <a:spLocks/>
          </p:cNvSpPr>
          <p:nvPr/>
        </p:nvSpPr>
        <p:spPr bwMode="auto">
          <a:xfrm>
            <a:off x="1487488" y="5943600"/>
            <a:ext cx="19653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b="1">
                <a:solidFill>
                  <a:schemeClr val="tx1"/>
                </a:solidFill>
                <a:cs typeface="Times" charset="0"/>
              </a:rPr>
              <a:t>Ordralfabetix</a:t>
            </a:r>
          </a:p>
        </p:txBody>
      </p:sp>
      <p:sp>
        <p:nvSpPr>
          <p:cNvPr id="38947" name="Rectangle 38"/>
          <p:cNvSpPr>
            <a:spLocks/>
          </p:cNvSpPr>
          <p:nvPr/>
        </p:nvSpPr>
        <p:spPr bwMode="auto">
          <a:xfrm>
            <a:off x="377470" y="2261800"/>
            <a:ext cx="1443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40639" bIns="0">
            <a:spAutoFit/>
          </a:bodyPr>
          <a:lstStyle/>
          <a:p>
            <a:pPr marL="39688"/>
            <a:r>
              <a:rPr lang="en-US" b="1" dirty="0" err="1">
                <a:solidFill>
                  <a:schemeClr val="tx1"/>
                </a:solidFill>
                <a:cs typeface="Times" charset="0"/>
              </a:rPr>
              <a:t>Cétautomatix</a:t>
            </a:r>
            <a:endParaRPr lang="en-US" b="1" dirty="0">
              <a:solidFill>
                <a:schemeClr val="tx1"/>
              </a:solidFill>
              <a:cs typeface="Times" charset="0"/>
            </a:endParaRPr>
          </a:p>
        </p:txBody>
      </p:sp>
      <p:sp>
        <p:nvSpPr>
          <p:cNvPr id="38948" name="Rectangle 39"/>
          <p:cNvSpPr>
            <a:spLocks/>
          </p:cNvSpPr>
          <p:nvPr/>
        </p:nvSpPr>
        <p:spPr bwMode="auto">
          <a:xfrm rot="-900000">
            <a:off x="2870200" y="3730625"/>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sp>
        <p:nvSpPr>
          <p:cNvPr id="38949" name="Rectangle 40"/>
          <p:cNvSpPr>
            <a:spLocks/>
          </p:cNvSpPr>
          <p:nvPr/>
        </p:nvSpPr>
        <p:spPr bwMode="auto">
          <a:xfrm rot="1200000">
            <a:off x="2897188" y="2900363"/>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sp>
        <p:nvSpPr>
          <p:cNvPr id="38950" name="Rectangle 41"/>
          <p:cNvSpPr>
            <a:spLocks/>
          </p:cNvSpPr>
          <p:nvPr/>
        </p:nvSpPr>
        <p:spPr bwMode="auto">
          <a:xfrm rot="4200000">
            <a:off x="4011613" y="2479675"/>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sp>
        <p:nvSpPr>
          <p:cNvPr id="38951" name="Rectangle 42"/>
          <p:cNvSpPr>
            <a:spLocks/>
          </p:cNvSpPr>
          <p:nvPr/>
        </p:nvSpPr>
        <p:spPr bwMode="auto">
          <a:xfrm rot="-2280000">
            <a:off x="5194300" y="2592388"/>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sp>
        <p:nvSpPr>
          <p:cNvPr id="38952" name="Rectangle 43"/>
          <p:cNvSpPr>
            <a:spLocks/>
          </p:cNvSpPr>
          <p:nvPr/>
        </p:nvSpPr>
        <p:spPr bwMode="auto">
          <a:xfrm rot="420000">
            <a:off x="6022975" y="3352800"/>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sp>
        <p:nvSpPr>
          <p:cNvPr id="38953" name="Rectangle 44"/>
          <p:cNvSpPr>
            <a:spLocks/>
          </p:cNvSpPr>
          <p:nvPr/>
        </p:nvSpPr>
        <p:spPr bwMode="auto">
          <a:xfrm rot="4200000">
            <a:off x="6069013" y="4889500"/>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sp>
        <p:nvSpPr>
          <p:cNvPr id="38954" name="Rectangle 45"/>
          <p:cNvSpPr>
            <a:spLocks/>
          </p:cNvSpPr>
          <p:nvPr/>
        </p:nvSpPr>
        <p:spPr bwMode="auto">
          <a:xfrm rot="-3480000">
            <a:off x="2932113" y="4452938"/>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is-a</a:t>
            </a:r>
          </a:p>
        </p:txBody>
      </p:sp>
      <p:cxnSp>
        <p:nvCxnSpPr>
          <p:cNvPr id="38955" name="AutoShape 46"/>
          <p:cNvCxnSpPr>
            <a:cxnSpLocks noChangeShapeType="1"/>
            <a:stCxn id="38922" idx="0"/>
            <a:endCxn id="38917" idx="0"/>
          </p:cNvCxnSpPr>
          <p:nvPr/>
        </p:nvCxnSpPr>
        <p:spPr bwMode="auto">
          <a:xfrm rot="10800000">
            <a:off x="2133600" y="2400300"/>
            <a:ext cx="817563" cy="3279775"/>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8956" name="Rectangle 47"/>
          <p:cNvSpPr>
            <a:spLocks/>
          </p:cNvSpPr>
          <p:nvPr/>
        </p:nvSpPr>
        <p:spPr bwMode="auto">
          <a:xfrm>
            <a:off x="4128663" y="5372622"/>
            <a:ext cx="1422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dirty="0">
                <a:solidFill>
                  <a:schemeClr val="tx1"/>
                </a:solidFill>
                <a:latin typeface="Apple Chancery" charset="0"/>
                <a:ea typeface="Apple Chancery" charset="0"/>
                <a:cs typeface="Apple Chancery" charset="0"/>
                <a:sym typeface="Apple Chancery" charset="0"/>
              </a:rPr>
              <a:t>barks-at</a:t>
            </a:r>
          </a:p>
        </p:txBody>
      </p:sp>
      <p:sp>
        <p:nvSpPr>
          <p:cNvPr id="38957" name="Rectangle 48"/>
          <p:cNvSpPr>
            <a:spLocks/>
          </p:cNvSpPr>
          <p:nvPr/>
        </p:nvSpPr>
        <p:spPr bwMode="auto">
          <a:xfrm rot="-3480000">
            <a:off x="6892925" y="4435475"/>
            <a:ext cx="193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takes-care-of</a:t>
            </a:r>
          </a:p>
        </p:txBody>
      </p:sp>
      <p:sp>
        <p:nvSpPr>
          <p:cNvPr id="38958" name="Rectangle 49"/>
          <p:cNvSpPr>
            <a:spLocks/>
          </p:cNvSpPr>
          <p:nvPr/>
        </p:nvSpPr>
        <p:spPr bwMode="auto">
          <a:xfrm rot="2700000">
            <a:off x="6599238" y="2647950"/>
            <a:ext cx="193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is-friend-of</a:t>
            </a:r>
          </a:p>
        </p:txBody>
      </p:sp>
      <p:sp>
        <p:nvSpPr>
          <p:cNvPr id="38959" name="Rectangle 50"/>
          <p:cNvSpPr>
            <a:spLocks/>
          </p:cNvSpPr>
          <p:nvPr/>
        </p:nvSpPr>
        <p:spPr bwMode="auto">
          <a:xfrm rot="239999">
            <a:off x="4487863" y="1520825"/>
            <a:ext cx="193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is-boss-of</a:t>
            </a:r>
          </a:p>
        </p:txBody>
      </p:sp>
      <p:sp>
        <p:nvSpPr>
          <p:cNvPr id="38960" name="Rectangle 51"/>
          <p:cNvSpPr>
            <a:spLocks/>
          </p:cNvSpPr>
          <p:nvPr/>
        </p:nvSpPr>
        <p:spPr bwMode="auto">
          <a:xfrm rot="-1019999">
            <a:off x="2397125" y="1638300"/>
            <a:ext cx="146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is-boss-of</a:t>
            </a:r>
          </a:p>
        </p:txBody>
      </p:sp>
      <p:sp>
        <p:nvSpPr>
          <p:cNvPr id="38961" name="Rectangle 52"/>
          <p:cNvSpPr>
            <a:spLocks/>
          </p:cNvSpPr>
          <p:nvPr/>
        </p:nvSpPr>
        <p:spPr bwMode="auto">
          <a:xfrm rot="4380001">
            <a:off x="1752600" y="3505200"/>
            <a:ext cx="1778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fights-with</a:t>
            </a:r>
          </a:p>
        </p:txBody>
      </p:sp>
      <p:sp>
        <p:nvSpPr>
          <p:cNvPr id="38962" name="Rectangle 53"/>
          <p:cNvSpPr>
            <a:spLocks/>
          </p:cNvSpPr>
          <p:nvPr/>
        </p:nvSpPr>
        <p:spPr bwMode="auto">
          <a:xfrm rot="2639999">
            <a:off x="1401763" y="4953000"/>
            <a:ext cx="1422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sells-to</a:t>
            </a:r>
          </a:p>
        </p:txBody>
      </p:sp>
      <p:sp>
        <p:nvSpPr>
          <p:cNvPr id="38963" name="Rectangle 54"/>
          <p:cNvSpPr>
            <a:spLocks/>
          </p:cNvSpPr>
          <p:nvPr/>
        </p:nvSpPr>
        <p:spPr bwMode="auto">
          <a:xfrm rot="-4380000">
            <a:off x="762000" y="2819400"/>
            <a:ext cx="1714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900"/>
              </a:spcBef>
            </a:pPr>
            <a:r>
              <a:rPr lang="en-US">
                <a:solidFill>
                  <a:schemeClr val="tx1"/>
                </a:solidFill>
                <a:latin typeface="Apple Chancery" charset="0"/>
                <a:ea typeface="Apple Chancery" charset="0"/>
                <a:cs typeface="Apple Chancery" charset="0"/>
                <a:sym typeface="Apple Chancery" charset="0"/>
              </a:rPr>
              <a:t>buys-from</a:t>
            </a:r>
          </a:p>
        </p:txBody>
      </p:sp>
      <p:sp>
        <p:nvSpPr>
          <p:cNvPr id="38964" name="Rectangle 55"/>
          <p:cNvSpPr>
            <a:spLocks/>
          </p:cNvSpPr>
          <p:nvPr/>
        </p:nvSpPr>
        <p:spPr bwMode="auto">
          <a:xfrm rot="-1319999">
            <a:off x="4992688" y="4583113"/>
            <a:ext cx="13335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lives-with</a:t>
            </a:r>
          </a:p>
        </p:txBody>
      </p:sp>
      <p:grpSp>
        <p:nvGrpSpPr>
          <p:cNvPr id="38965" name="Group 58"/>
          <p:cNvGrpSpPr>
            <a:grpSpLocks/>
          </p:cNvGrpSpPr>
          <p:nvPr/>
        </p:nvGrpSpPr>
        <p:grpSpPr bwMode="auto">
          <a:xfrm>
            <a:off x="3881438" y="4610100"/>
            <a:ext cx="1111250" cy="723900"/>
            <a:chOff x="0" y="0"/>
            <a:chExt cx="700" cy="456"/>
          </a:xfrm>
        </p:grpSpPr>
        <p:sp>
          <p:nvSpPr>
            <p:cNvPr id="38974" name="Oval 56"/>
            <p:cNvSpPr>
              <a:spLocks/>
            </p:cNvSpPr>
            <p:nvPr/>
          </p:nvSpPr>
          <p:spPr bwMode="auto">
            <a:xfrm>
              <a:off x="136" y="0"/>
              <a:ext cx="427" cy="456"/>
            </a:xfrm>
            <a:prstGeom prst="ellipse">
              <a:avLst/>
            </a:prstGeom>
            <a:solidFill>
              <a:srgbClr val="FFAF18"/>
            </a:solidFill>
            <a:ln w="9525">
              <a:solidFill>
                <a:schemeClr val="tx1"/>
              </a:solidFill>
              <a:round/>
              <a:headEnd/>
              <a:tailEnd/>
            </a:ln>
          </p:spPr>
          <p:txBody>
            <a:bodyPr lIns="0" tIns="0" rIns="0" bIns="0"/>
            <a:lstStyle/>
            <a:p>
              <a:endParaRPr lang="en-US"/>
            </a:p>
          </p:txBody>
        </p:sp>
        <p:sp>
          <p:nvSpPr>
            <p:cNvPr id="38975" name="Rectangle 57"/>
            <p:cNvSpPr>
              <a:spLocks/>
            </p:cNvSpPr>
            <p:nvPr/>
          </p:nvSpPr>
          <p:spPr bwMode="auto">
            <a:xfrm>
              <a:off x="0" y="88"/>
              <a:ext cx="70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78049" bIns="38100" anchor="ctr">
              <a:spAutoFit/>
            </a:bodyPr>
            <a:lstStyle/>
            <a:p>
              <a:pPr marL="1588" algn="ctr"/>
              <a:r>
                <a:rPr lang="en-US" b="1">
                  <a:solidFill>
                    <a:schemeClr val="tx1"/>
                  </a:solidFill>
                  <a:cs typeface="Times" charset="0"/>
                </a:rPr>
                <a:t>Human</a:t>
              </a:r>
            </a:p>
          </p:txBody>
        </p:sp>
      </p:grpSp>
      <p:cxnSp>
        <p:nvCxnSpPr>
          <p:cNvPr id="38966" name="AutoShape 59"/>
          <p:cNvCxnSpPr>
            <a:cxnSpLocks noChangeShapeType="1"/>
          </p:cNvCxnSpPr>
          <p:nvPr/>
        </p:nvCxnSpPr>
        <p:spPr bwMode="auto">
          <a:xfrm rot="10800000">
            <a:off x="4437063" y="3516313"/>
            <a:ext cx="0" cy="1455737"/>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38967" name="Rectangle 60"/>
          <p:cNvSpPr>
            <a:spLocks/>
          </p:cNvSpPr>
          <p:nvPr/>
        </p:nvSpPr>
        <p:spPr bwMode="auto">
          <a:xfrm rot="-5400000">
            <a:off x="4146550" y="3848100"/>
            <a:ext cx="990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lstStyle/>
          <a:p>
            <a:pPr marL="39688">
              <a:spcBef>
                <a:spcPts val="1350"/>
              </a:spcBef>
            </a:pPr>
            <a:r>
              <a:rPr lang="en-US">
                <a:solidFill>
                  <a:schemeClr val="tx1"/>
                </a:solidFill>
                <a:latin typeface="Courier New" charset="0"/>
                <a:cs typeface="Courier New" charset="0"/>
                <a:sym typeface="Courier New" charset="0"/>
              </a:rPr>
              <a:t>AKO</a:t>
            </a:r>
          </a:p>
        </p:txBody>
      </p:sp>
      <p:pic>
        <p:nvPicPr>
          <p:cNvPr id="38968" name="Picture 6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4578350"/>
            <a:ext cx="16764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70" name="Rectangle 63"/>
          <p:cNvSpPr>
            <a:spLocks/>
          </p:cNvSpPr>
          <p:nvPr/>
        </p:nvSpPr>
        <p:spPr bwMode="auto">
          <a:xfrm>
            <a:off x="3429000" y="6629400"/>
            <a:ext cx="20510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40639" bIns="0">
            <a:spAutoFit/>
          </a:bodyPr>
          <a:lstStyle/>
          <a:p>
            <a:pPr marL="39688"/>
            <a:r>
              <a:rPr lang="en-US" sz="1400" u="sng">
                <a:solidFill>
                  <a:srgbClr val="C000C0"/>
                </a:solidFill>
                <a:latin typeface="Helvetica" charset="0"/>
                <a:cs typeface="Helvetica" charset="0"/>
                <a:sym typeface="Helvetica" charset="0"/>
                <a:hlinkClick r:id="rId3"/>
              </a:rPr>
              <a:t>[http://www.asterix.tm.fr]</a:t>
            </a:r>
            <a:endParaRPr lang="en-US" sz="1400" u="sng">
              <a:solidFill>
                <a:srgbClr val="C000C0"/>
              </a:solidFill>
              <a:latin typeface="Helvetica" charset="0"/>
              <a:cs typeface="Helvetica" charset="0"/>
              <a:sym typeface="Helvetica" charset="0"/>
            </a:endParaRPr>
          </a:p>
        </p:txBody>
      </p:sp>
      <p:pic>
        <p:nvPicPr>
          <p:cNvPr id="38971" name="Picture 6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5050" y="76200"/>
            <a:ext cx="175895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72" name="Picture 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 y="0"/>
            <a:ext cx="12065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73" name="Picture 6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8" y="4594225"/>
            <a:ext cx="1433513"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1426" y="5708650"/>
            <a:ext cx="19875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9231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8162925" cy="479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sr-Latn-RS" dirty="0" smtClean="0"/>
              <a:t>Semantička mreža o psima</a:t>
            </a:r>
            <a:endParaRPr lang="en-US" dirty="0"/>
          </a:p>
        </p:txBody>
      </p:sp>
    </p:spTree>
    <p:extLst>
      <p:ext uri="{BB962C8B-B14F-4D97-AF65-F5344CB8AC3E}">
        <p14:creationId xmlns:p14="http://schemas.microsoft.com/office/powerpoint/2010/main" val="30177901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515225" cy="494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sr-Latn-RS" dirty="0" smtClean="0"/>
              <a:t>Semantička mreža o snegu i ledu</a:t>
            </a:r>
            <a:endParaRPr lang="en-US" dirty="0"/>
          </a:p>
        </p:txBody>
      </p:sp>
    </p:spTree>
    <p:extLst>
      <p:ext uri="{BB962C8B-B14F-4D97-AF65-F5344CB8AC3E}">
        <p14:creationId xmlns:p14="http://schemas.microsoft.com/office/powerpoint/2010/main" val="3601617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854" y="1561718"/>
            <a:ext cx="6943339" cy="485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sr-Latn-RS" dirty="0" smtClean="0"/>
              <a:t>Primer semantičke mreže </a:t>
            </a:r>
            <a:r>
              <a:rPr lang="en-US" dirty="0" smtClean="0"/>
              <a:t>(</a:t>
            </a:r>
            <a:r>
              <a:rPr lang="sr-Latn-RS" dirty="0" smtClean="0"/>
              <a:t>1</a:t>
            </a:r>
            <a:r>
              <a:rPr lang="en-US" dirty="0" smtClean="0"/>
              <a:t>)</a:t>
            </a:r>
            <a:endParaRPr lang="en-US" dirty="0"/>
          </a:p>
        </p:txBody>
      </p:sp>
    </p:spTree>
    <p:extLst>
      <p:ext uri="{BB962C8B-B14F-4D97-AF65-F5344CB8AC3E}">
        <p14:creationId xmlns:p14="http://schemas.microsoft.com/office/powerpoint/2010/main" val="26605334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Latn-RS" dirty="0" smtClean="0"/>
              <a:t>Primer semantičke mreže </a:t>
            </a:r>
            <a:r>
              <a:rPr lang="en-US" dirty="0" smtClean="0"/>
              <a:t>(2</a:t>
            </a:r>
            <a:r>
              <a:rPr lang="en-US" dirty="0"/>
              <a:t>)</a:t>
            </a:r>
          </a:p>
        </p:txBody>
      </p:sp>
      <p:sp>
        <p:nvSpPr>
          <p:cNvPr id="4" name="Content Placeholder 3"/>
          <p:cNvSpPr>
            <a:spLocks noGrp="1"/>
          </p:cNvSpPr>
          <p:nvPr>
            <p:ph idx="1"/>
          </p:nvPr>
        </p:nvSpPr>
        <p:spPr/>
        <p:txBody>
          <a:bodyPr>
            <a:normAutofit fontScale="92500" lnSpcReduction="20000"/>
          </a:bodyPr>
          <a:lstStyle/>
          <a:p>
            <a:pPr marL="0" indent="0">
              <a:buNone/>
            </a:pPr>
            <a:r>
              <a:rPr lang="en-US" dirty="0"/>
              <a:t>⇒ </a:t>
            </a:r>
            <a:r>
              <a:rPr lang="sr-Latn-RS" dirty="0" smtClean="0"/>
              <a:t>ptica</a:t>
            </a:r>
            <a:r>
              <a:rPr lang="en-US" dirty="0" smtClean="0"/>
              <a:t> </a:t>
            </a:r>
            <a:r>
              <a:rPr lang="en-US" b="1" dirty="0"/>
              <a:t>is </a:t>
            </a:r>
            <a:r>
              <a:rPr lang="en-US" b="1" dirty="0" smtClean="0"/>
              <a:t>a</a:t>
            </a:r>
            <a:r>
              <a:rPr lang="en-US" dirty="0" smtClean="0"/>
              <a:t> </a:t>
            </a:r>
            <a:r>
              <a:rPr lang="sr-Latn-RS" dirty="0" smtClean="0"/>
              <a:t>životinja</a:t>
            </a:r>
            <a:endParaRPr lang="en-US" dirty="0"/>
          </a:p>
          <a:p>
            <a:pPr marL="0" indent="0">
              <a:buNone/>
            </a:pPr>
            <a:r>
              <a:rPr lang="en-US" dirty="0"/>
              <a:t>⇒ </a:t>
            </a:r>
            <a:r>
              <a:rPr lang="sr-Latn-RS" dirty="0" smtClean="0"/>
              <a:t>letenje</a:t>
            </a:r>
            <a:r>
              <a:rPr lang="en-US" dirty="0" smtClean="0"/>
              <a:t> </a:t>
            </a:r>
            <a:r>
              <a:rPr lang="en-US" b="1" dirty="0"/>
              <a:t>is a</a:t>
            </a:r>
            <a:r>
              <a:rPr lang="en-US" dirty="0"/>
              <a:t> </a:t>
            </a:r>
            <a:r>
              <a:rPr lang="sr-Latn-RS" dirty="0" smtClean="0"/>
              <a:t>način kretanja ptica</a:t>
            </a:r>
            <a:endParaRPr lang="en-US" dirty="0"/>
          </a:p>
          <a:p>
            <a:pPr marL="0" indent="0">
              <a:buNone/>
            </a:pPr>
            <a:r>
              <a:rPr lang="en-US" dirty="0"/>
              <a:t>⇒ </a:t>
            </a:r>
            <a:r>
              <a:rPr lang="en-US" dirty="0" err="1"/>
              <a:t>albatros</a:t>
            </a:r>
            <a:r>
              <a:rPr lang="en-US" dirty="0"/>
              <a:t> </a:t>
            </a:r>
            <a:r>
              <a:rPr lang="en-US" b="1" dirty="0"/>
              <a:t>is a</a:t>
            </a:r>
            <a:r>
              <a:rPr lang="en-US" dirty="0"/>
              <a:t> </a:t>
            </a:r>
            <a:r>
              <a:rPr lang="sr-Latn-RS" dirty="0" smtClean="0"/>
              <a:t>ptica</a:t>
            </a:r>
            <a:endParaRPr lang="en-US" dirty="0"/>
          </a:p>
          <a:p>
            <a:pPr marL="0" indent="0">
              <a:buNone/>
            </a:pPr>
            <a:r>
              <a:rPr lang="en-US" dirty="0"/>
              <a:t>⇒ Albert </a:t>
            </a:r>
            <a:r>
              <a:rPr lang="en-US" b="1" dirty="0"/>
              <a:t>is </a:t>
            </a:r>
            <a:r>
              <a:rPr lang="en-US" b="1" dirty="0" smtClean="0"/>
              <a:t>a</a:t>
            </a:r>
            <a:r>
              <a:rPr lang="en-US" dirty="0" smtClean="0"/>
              <a:t> </a:t>
            </a:r>
            <a:r>
              <a:rPr lang="en-US" dirty="0" err="1" smtClean="0"/>
              <a:t>albatros</a:t>
            </a:r>
            <a:endParaRPr lang="en-US" dirty="0"/>
          </a:p>
          <a:p>
            <a:pPr marL="0" indent="0">
              <a:buNone/>
            </a:pPr>
            <a:r>
              <a:rPr lang="en-US" dirty="0"/>
              <a:t>⇒ Ross </a:t>
            </a:r>
            <a:r>
              <a:rPr lang="en-US" b="1" dirty="0"/>
              <a:t>is </a:t>
            </a:r>
            <a:r>
              <a:rPr lang="en-US" b="1" dirty="0" smtClean="0"/>
              <a:t>a</a:t>
            </a:r>
            <a:r>
              <a:rPr lang="en-US" dirty="0" smtClean="0"/>
              <a:t> </a:t>
            </a:r>
            <a:r>
              <a:rPr lang="en-US" dirty="0" err="1" smtClean="0"/>
              <a:t>albatros</a:t>
            </a:r>
            <a:endParaRPr lang="en-US" dirty="0"/>
          </a:p>
          <a:p>
            <a:r>
              <a:rPr lang="en-US" dirty="0" smtClean="0"/>
              <a:t> </a:t>
            </a:r>
            <a:r>
              <a:rPr lang="en-US" i="1" dirty="0"/>
              <a:t>‘</a:t>
            </a:r>
            <a:r>
              <a:rPr lang="en-US" i="1" dirty="0" err="1"/>
              <a:t>is_a</a:t>
            </a:r>
            <a:r>
              <a:rPr lang="en-US" i="1" dirty="0"/>
              <a:t>’ </a:t>
            </a:r>
            <a:r>
              <a:rPr lang="sr-Latn-RS" dirty="0" smtClean="0"/>
              <a:t>se koristi da predstavi</a:t>
            </a:r>
            <a:r>
              <a:rPr lang="en-US" dirty="0" smtClean="0"/>
              <a:t>:</a:t>
            </a:r>
            <a:endParaRPr lang="en-US" dirty="0"/>
          </a:p>
          <a:p>
            <a:pPr lvl="1"/>
            <a:r>
              <a:rPr lang="sr-Latn-RS" dirty="0" smtClean="0"/>
              <a:t>Relaciju </a:t>
            </a:r>
            <a:r>
              <a:rPr lang="sr-Latn-RS" i="1" dirty="0" smtClean="0"/>
              <a:t>klase </a:t>
            </a:r>
            <a:r>
              <a:rPr lang="sr-Latn-RS" dirty="0" smtClean="0"/>
              <a:t>objekata</a:t>
            </a:r>
            <a:r>
              <a:rPr lang="en-US" dirty="0" smtClean="0"/>
              <a:t> </a:t>
            </a:r>
            <a:r>
              <a:rPr lang="sr-Latn-RS" dirty="0" smtClean="0"/>
              <a:t>i</a:t>
            </a:r>
            <a:r>
              <a:rPr lang="en-US" dirty="0" smtClean="0"/>
              <a:t> </a:t>
            </a:r>
            <a:r>
              <a:rPr lang="en-US" i="1" dirty="0" smtClean="0"/>
              <a:t>super</a:t>
            </a:r>
            <a:r>
              <a:rPr lang="sr-Latn-RS" i="1" dirty="0" smtClean="0"/>
              <a:t>klase</a:t>
            </a:r>
            <a:r>
              <a:rPr lang="en-US" dirty="0" smtClean="0"/>
              <a:t> </a:t>
            </a:r>
            <a:r>
              <a:rPr lang="sr-Latn-RS" dirty="0" smtClean="0"/>
              <a:t>klase</a:t>
            </a:r>
            <a:r>
              <a:rPr lang="en-US" dirty="0" smtClean="0"/>
              <a:t> </a:t>
            </a:r>
            <a:r>
              <a:rPr lang="en-US" dirty="0"/>
              <a:t>(animal </a:t>
            </a:r>
            <a:r>
              <a:rPr lang="sr-Latn-RS" dirty="0" smtClean="0"/>
              <a:t>je</a:t>
            </a:r>
            <a:r>
              <a:rPr lang="en-US" dirty="0" smtClean="0"/>
              <a:t> super</a:t>
            </a:r>
            <a:r>
              <a:rPr lang="sr-Latn-RS" dirty="0" smtClean="0"/>
              <a:t>k</a:t>
            </a:r>
            <a:r>
              <a:rPr lang="en-US" dirty="0" err="1" smtClean="0"/>
              <a:t>las</a:t>
            </a:r>
            <a:r>
              <a:rPr lang="sr-Latn-RS" dirty="0" smtClean="0"/>
              <a:t>a</a:t>
            </a:r>
            <a:r>
              <a:rPr lang="en-US" dirty="0" smtClean="0"/>
              <a:t> </a:t>
            </a:r>
            <a:r>
              <a:rPr lang="sr-Latn-RS" dirty="0" smtClean="0"/>
              <a:t>od</a:t>
            </a:r>
            <a:r>
              <a:rPr lang="en-US" dirty="0" smtClean="0"/>
              <a:t> </a:t>
            </a:r>
            <a:r>
              <a:rPr lang="en-US" dirty="0"/>
              <a:t>bird);</a:t>
            </a:r>
          </a:p>
          <a:p>
            <a:pPr lvl="1"/>
            <a:r>
              <a:rPr lang="sr-Latn-RS" dirty="0" smtClean="0"/>
              <a:t>Relaciju </a:t>
            </a:r>
            <a:r>
              <a:rPr lang="en-US" i="1" dirty="0" smtClean="0"/>
              <a:t>instance </a:t>
            </a:r>
            <a:r>
              <a:rPr lang="sr-Latn-RS" dirty="0" smtClean="0"/>
              <a:t>klase</a:t>
            </a:r>
            <a:r>
              <a:rPr lang="en-US" dirty="0" smtClean="0"/>
              <a:t> </a:t>
            </a:r>
            <a:r>
              <a:rPr lang="sr-Latn-RS" dirty="0" smtClean="0"/>
              <a:t>i</a:t>
            </a:r>
            <a:r>
              <a:rPr lang="en-US" dirty="0" smtClean="0"/>
              <a:t> </a:t>
            </a:r>
            <a:r>
              <a:rPr lang="sr-Latn-RS" i="1" dirty="0" smtClean="0"/>
              <a:t>klase</a:t>
            </a:r>
            <a:r>
              <a:rPr lang="en-US" i="1" dirty="0" smtClean="0"/>
              <a:t> </a:t>
            </a:r>
            <a:r>
              <a:rPr lang="en-US" dirty="0"/>
              <a:t>(Ross </a:t>
            </a:r>
            <a:r>
              <a:rPr lang="sr-Latn-RS" dirty="0" smtClean="0"/>
              <a:t>je instanca klase</a:t>
            </a:r>
            <a:r>
              <a:rPr lang="en-US" dirty="0" smtClean="0"/>
              <a:t> </a:t>
            </a:r>
            <a:r>
              <a:rPr lang="en-US" dirty="0" err="1" smtClean="0"/>
              <a:t>albatros</a:t>
            </a:r>
            <a:r>
              <a:rPr lang="en-US" dirty="0" smtClean="0"/>
              <a:t>).</a:t>
            </a:r>
            <a:endParaRPr lang="en-US" dirty="0"/>
          </a:p>
        </p:txBody>
      </p:sp>
    </p:spTree>
    <p:extLst>
      <p:ext uri="{BB962C8B-B14F-4D97-AF65-F5344CB8AC3E}">
        <p14:creationId xmlns:p14="http://schemas.microsoft.com/office/powerpoint/2010/main" val="33135985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sr-Latn-RS" b="1" dirty="0" smtClean="0"/>
              <a:t>Konceptni grafovi</a:t>
            </a:r>
            <a:endParaRPr lang="en-US" dirty="0"/>
          </a:p>
        </p:txBody>
      </p:sp>
      <p:sp>
        <p:nvSpPr>
          <p:cNvPr id="3" name="Content Placeholder 2"/>
          <p:cNvSpPr>
            <a:spLocks noGrp="1"/>
          </p:cNvSpPr>
          <p:nvPr>
            <p:ph idx="1"/>
          </p:nvPr>
        </p:nvSpPr>
        <p:spPr>
          <a:xfrm>
            <a:off x="381000" y="1143001"/>
            <a:ext cx="8229600" cy="3276599"/>
          </a:xfrm>
        </p:spPr>
        <p:txBody>
          <a:bodyPr>
            <a:normAutofit/>
          </a:bodyPr>
          <a:lstStyle/>
          <a:p>
            <a:r>
              <a:rPr lang="sr-Latn-RS" sz="2800" i="1" dirty="0" smtClean="0"/>
              <a:t>Konceptni grafovi</a:t>
            </a:r>
            <a:r>
              <a:rPr lang="en-US" sz="2800" i="1" dirty="0" smtClean="0"/>
              <a:t> </a:t>
            </a:r>
            <a:r>
              <a:rPr lang="sr-Latn-RS" sz="2800" dirty="0"/>
              <a:t> </a:t>
            </a:r>
            <a:r>
              <a:rPr lang="sr-Latn-RS" sz="2800" dirty="0" smtClean="0"/>
              <a:t>su </a:t>
            </a:r>
            <a:r>
              <a:rPr lang="sr-Latn-RS" sz="2800" b="1" dirty="0" smtClean="0"/>
              <a:t>semantičke mreže </a:t>
            </a:r>
            <a:r>
              <a:rPr lang="sr-Latn-RS" sz="2800" dirty="0" smtClean="0"/>
              <a:t>za predstavljanje (jednostavnih) rečenica prirodnog jezika</a:t>
            </a:r>
            <a:endParaRPr lang="en-US" sz="2800" dirty="0"/>
          </a:p>
          <a:p>
            <a:r>
              <a:rPr lang="sr-Latn-RS" sz="2800" dirty="0" smtClean="0"/>
              <a:t>Dva tipa čvorova</a:t>
            </a:r>
            <a:r>
              <a:rPr lang="en-US" sz="2800" dirty="0" smtClean="0"/>
              <a:t>:</a:t>
            </a:r>
            <a:endParaRPr lang="en-US" sz="2800" dirty="0"/>
          </a:p>
          <a:p>
            <a:pPr lvl="1"/>
            <a:r>
              <a:rPr lang="sr-Latn-RS" sz="2400" i="1" dirty="0" smtClean="0"/>
              <a:t>Konceptni čvorovi</a:t>
            </a:r>
            <a:r>
              <a:rPr lang="en-US" sz="2400" i="1" dirty="0" smtClean="0"/>
              <a:t>: </a:t>
            </a:r>
            <a:r>
              <a:rPr lang="sr-Latn-RS" sz="2400" dirty="0" smtClean="0"/>
              <a:t>postoje dva tipa koncepata</a:t>
            </a:r>
            <a:r>
              <a:rPr lang="en-US" sz="2400" dirty="0" smtClean="0"/>
              <a:t>, individual</a:t>
            </a:r>
            <a:r>
              <a:rPr lang="sr-Latn-RS" sz="2400" dirty="0" smtClean="0"/>
              <a:t>ni</a:t>
            </a:r>
            <a:r>
              <a:rPr lang="en-US" sz="2400" dirty="0" smtClean="0"/>
              <a:t> </a:t>
            </a:r>
            <a:r>
              <a:rPr lang="sr-Latn-RS" sz="2400" dirty="0" smtClean="0"/>
              <a:t>koncepti i </a:t>
            </a:r>
            <a:r>
              <a:rPr lang="en-US" sz="2400" dirty="0" err="1" smtClean="0"/>
              <a:t>generi</a:t>
            </a:r>
            <a:r>
              <a:rPr lang="sr-Latn-RS" sz="2400" dirty="0" smtClean="0"/>
              <a:t>čki koncepti</a:t>
            </a:r>
            <a:endParaRPr lang="en-US" sz="2400" dirty="0"/>
          </a:p>
          <a:p>
            <a:pPr lvl="1"/>
            <a:r>
              <a:rPr lang="sr-Latn-RS" sz="2400" i="1" dirty="0" smtClean="0"/>
              <a:t>Relacioni čvorovi</a:t>
            </a:r>
            <a:r>
              <a:rPr lang="en-US" sz="2400" i="1" dirty="0" smtClean="0"/>
              <a:t>: </a:t>
            </a:r>
            <a:r>
              <a:rPr lang="sr-Latn-RS" sz="2400" b="1" dirty="0" smtClean="0"/>
              <a:t>binarne</a:t>
            </a:r>
            <a:r>
              <a:rPr lang="sr-Latn-RS" sz="2400" dirty="0" smtClean="0"/>
              <a:t> relacije među konceptima</a:t>
            </a:r>
            <a:endParaRPr lang="en-US"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658058"/>
            <a:ext cx="5410200" cy="203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40733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Latn-RS" dirty="0" smtClean="0"/>
              <a:t>Kauzalne relacije</a:t>
            </a:r>
            <a:endParaRPr lang="en-US" dirty="0"/>
          </a:p>
        </p:txBody>
      </p:sp>
      <p:sp>
        <p:nvSpPr>
          <p:cNvPr id="4" name="Content Placeholder 3"/>
          <p:cNvSpPr>
            <a:spLocks noGrp="1"/>
          </p:cNvSpPr>
          <p:nvPr>
            <p:ph idx="1"/>
          </p:nvPr>
        </p:nvSpPr>
        <p:spPr/>
        <p:txBody>
          <a:bodyPr>
            <a:normAutofit/>
          </a:bodyPr>
          <a:lstStyle/>
          <a:p>
            <a:r>
              <a:rPr lang="sr-Latn-RS" dirty="0" smtClean="0"/>
              <a:t>Kauzalna relacija </a:t>
            </a:r>
            <a:r>
              <a:rPr lang="en-US" dirty="0" smtClean="0"/>
              <a:t>“</a:t>
            </a:r>
            <a:r>
              <a:rPr lang="sr-Latn-RS" dirty="0" smtClean="0"/>
              <a:t>jealous</a:t>
            </a:r>
            <a:r>
              <a:rPr lang="en-US" dirty="0" smtClean="0"/>
              <a:t>”</a:t>
            </a:r>
            <a:r>
              <a:rPr lang="sr-Latn-RS" i="1" dirty="0" smtClean="0"/>
              <a:t> </a:t>
            </a:r>
            <a:r>
              <a:rPr lang="sr-Latn-RS" dirty="0" smtClean="0"/>
              <a:t> kao primer</a:t>
            </a:r>
            <a:endParaRPr lang="en-US" dirty="0"/>
          </a:p>
          <a:p>
            <a:pPr lvl="1"/>
            <a:r>
              <a:rPr lang="en-US" i="1" dirty="0" smtClean="0"/>
              <a:t>Bob </a:t>
            </a:r>
            <a:r>
              <a:rPr lang="en-US" dirty="0"/>
              <a:t>likes </a:t>
            </a:r>
            <a:r>
              <a:rPr lang="en-US" i="1" dirty="0"/>
              <a:t>Mary</a:t>
            </a:r>
          </a:p>
          <a:p>
            <a:pPr lvl="1"/>
            <a:r>
              <a:rPr lang="en-US" i="1" dirty="0" smtClean="0"/>
              <a:t>Bill </a:t>
            </a:r>
            <a:r>
              <a:rPr lang="en-US" dirty="0"/>
              <a:t>likes </a:t>
            </a:r>
            <a:r>
              <a:rPr lang="en-US" i="1" dirty="0"/>
              <a:t>Mary</a:t>
            </a:r>
          </a:p>
          <a:p>
            <a:pPr lvl="1"/>
            <a:r>
              <a:rPr lang="en-US" i="1" dirty="0" smtClean="0"/>
              <a:t>Mary </a:t>
            </a:r>
            <a:r>
              <a:rPr lang="en-US" dirty="0"/>
              <a:t>likes </a:t>
            </a:r>
            <a:r>
              <a:rPr lang="en-US" i="1" dirty="0"/>
              <a:t>Bob</a:t>
            </a:r>
          </a:p>
          <a:p>
            <a:pPr lvl="1"/>
            <a:r>
              <a:rPr lang="en-US" dirty="0" smtClean="0"/>
              <a:t>(</a:t>
            </a:r>
            <a:r>
              <a:rPr lang="en-US" b="1" dirty="0"/>
              <a:t>causes </a:t>
            </a:r>
            <a:r>
              <a:rPr lang="en-US" dirty="0"/>
              <a:t>(</a:t>
            </a:r>
            <a:r>
              <a:rPr lang="en-US" i="1" dirty="0"/>
              <a:t>Mary </a:t>
            </a:r>
            <a:r>
              <a:rPr lang="en-US" dirty="0"/>
              <a:t>likes </a:t>
            </a:r>
            <a:r>
              <a:rPr lang="en-US" i="1" dirty="0"/>
              <a:t>Bob</a:t>
            </a:r>
            <a:r>
              <a:rPr lang="en-US" dirty="0"/>
              <a:t>) (</a:t>
            </a:r>
            <a:r>
              <a:rPr lang="en-US" i="1" dirty="0"/>
              <a:t>Bill </a:t>
            </a:r>
            <a:r>
              <a:rPr lang="en-US" dirty="0"/>
              <a:t>to be </a:t>
            </a:r>
            <a:r>
              <a:rPr lang="en-US" dirty="0" smtClean="0"/>
              <a:t>jealous of </a:t>
            </a:r>
            <a:r>
              <a:rPr lang="en-US" i="1" dirty="0"/>
              <a:t>Bob</a:t>
            </a:r>
            <a:r>
              <a:rPr lang="en-US" dirty="0"/>
              <a:t>))</a:t>
            </a:r>
          </a:p>
          <a:p>
            <a:pPr lvl="1"/>
            <a:r>
              <a:rPr lang="en-US" dirty="0" smtClean="0"/>
              <a:t>(</a:t>
            </a:r>
            <a:r>
              <a:rPr lang="en-US" b="1" dirty="0"/>
              <a:t>causes </a:t>
            </a:r>
            <a:r>
              <a:rPr lang="en-US" dirty="0"/>
              <a:t>(</a:t>
            </a:r>
            <a:r>
              <a:rPr lang="en-US" i="1" dirty="0"/>
              <a:t>Bill </a:t>
            </a:r>
            <a:r>
              <a:rPr lang="en-US" dirty="0"/>
              <a:t>likes </a:t>
            </a:r>
            <a:r>
              <a:rPr lang="en-US" i="1" dirty="0"/>
              <a:t>Mary</a:t>
            </a:r>
            <a:r>
              <a:rPr lang="en-US" dirty="0"/>
              <a:t>) (</a:t>
            </a:r>
            <a:r>
              <a:rPr lang="en-US" i="1" dirty="0"/>
              <a:t>Bill </a:t>
            </a:r>
            <a:r>
              <a:rPr lang="en-US" dirty="0"/>
              <a:t>to be </a:t>
            </a:r>
            <a:r>
              <a:rPr lang="en-US" dirty="0" smtClean="0"/>
              <a:t>jealous of </a:t>
            </a:r>
            <a:r>
              <a:rPr lang="en-US" i="1" dirty="0"/>
              <a:t>Bob</a:t>
            </a:r>
            <a:r>
              <a:rPr lang="en-US" dirty="0"/>
              <a:t>))</a:t>
            </a:r>
          </a:p>
        </p:txBody>
      </p:sp>
      <p:sp>
        <p:nvSpPr>
          <p:cNvPr id="5" name="TextBox 4"/>
          <p:cNvSpPr txBox="1"/>
          <p:nvPr/>
        </p:nvSpPr>
        <p:spPr>
          <a:xfrm>
            <a:off x="4419600" y="2438400"/>
            <a:ext cx="3124200" cy="1015663"/>
          </a:xfrm>
          <a:prstGeom prst="rect">
            <a:avLst/>
          </a:prstGeom>
          <a:solidFill>
            <a:schemeClr val="bg1">
              <a:lumMod val="85000"/>
            </a:schemeClr>
          </a:solidFill>
          <a:ln w="15875">
            <a:solidFill>
              <a:schemeClr val="tx1"/>
            </a:solidFill>
            <a:prstDash val="solid"/>
          </a:ln>
        </p:spPr>
        <p:txBody>
          <a:bodyPr wrap="square" rtlCol="0">
            <a:spAutoFit/>
          </a:bodyPr>
          <a:lstStyle/>
          <a:p>
            <a:r>
              <a:rPr lang="en-US" sz="2000" i="1" dirty="0" smtClean="0"/>
              <a:t>Italic </a:t>
            </a:r>
            <a:r>
              <a:rPr lang="en-US" sz="2000" dirty="0" smtClean="0"/>
              <a:t>= </a:t>
            </a:r>
            <a:r>
              <a:rPr lang="en-US" sz="2000" dirty="0" err="1" smtClean="0"/>
              <a:t>Entiteti</a:t>
            </a:r>
            <a:endParaRPr lang="en-US" sz="2000" dirty="0" smtClean="0"/>
          </a:p>
          <a:p>
            <a:r>
              <a:rPr lang="sr-Latn-RS" sz="2000" u="sng" dirty="0" smtClean="0"/>
              <a:t>Podvučeno</a:t>
            </a:r>
            <a:r>
              <a:rPr lang="sr-Latn-RS" sz="2000" dirty="0" smtClean="0"/>
              <a:t> = Akcije</a:t>
            </a:r>
          </a:p>
          <a:p>
            <a:r>
              <a:rPr lang="sr-Latn-RS" sz="2000" b="1" dirty="0" smtClean="0"/>
              <a:t>Bold </a:t>
            </a:r>
            <a:r>
              <a:rPr lang="sr-Latn-RS" sz="2000" dirty="0" smtClean="0"/>
              <a:t>= Relacije</a:t>
            </a:r>
            <a:endParaRPr lang="en-US" sz="2000" b="1" dirty="0"/>
          </a:p>
        </p:txBody>
      </p:sp>
    </p:spTree>
    <p:extLst>
      <p:ext uri="{BB962C8B-B14F-4D97-AF65-F5344CB8AC3E}">
        <p14:creationId xmlns:p14="http://schemas.microsoft.com/office/powerpoint/2010/main" val="37624220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85104"/>
            <a:ext cx="6629400" cy="481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smtClean="0"/>
              <a:t>Kau</a:t>
            </a:r>
            <a:r>
              <a:rPr lang="sr-Latn-RS" dirty="0" smtClean="0"/>
              <a:t>zalna s</a:t>
            </a:r>
            <a:r>
              <a:rPr lang="en-US" dirty="0" err="1" smtClean="0"/>
              <a:t>emanti</a:t>
            </a:r>
            <a:r>
              <a:rPr lang="sr-Latn-RS" dirty="0" smtClean="0"/>
              <a:t>č</a:t>
            </a:r>
            <a:r>
              <a:rPr lang="en-US" dirty="0" err="1" smtClean="0"/>
              <a:t>ka</a:t>
            </a:r>
            <a:r>
              <a:rPr lang="en-US" dirty="0" smtClean="0"/>
              <a:t> </a:t>
            </a:r>
            <a:r>
              <a:rPr lang="en-US" dirty="0" err="1" smtClean="0"/>
              <a:t>mre</a:t>
            </a:r>
            <a:r>
              <a:rPr lang="sr-Latn-RS" dirty="0"/>
              <a:t>ž</a:t>
            </a:r>
            <a:r>
              <a:rPr lang="en-US" dirty="0" smtClean="0"/>
              <a:t>a</a:t>
            </a:r>
            <a:endParaRPr lang="en-US" dirty="0"/>
          </a:p>
        </p:txBody>
      </p:sp>
    </p:spTree>
    <p:extLst>
      <p:ext uri="{BB962C8B-B14F-4D97-AF65-F5344CB8AC3E}">
        <p14:creationId xmlns:p14="http://schemas.microsoft.com/office/powerpoint/2010/main" val="35923943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Latn-RS" dirty="0" smtClean="0"/>
              <a:t>Relacije</a:t>
            </a:r>
            <a:endParaRPr lang="en-US" dirty="0"/>
          </a:p>
        </p:txBody>
      </p:sp>
      <p:sp>
        <p:nvSpPr>
          <p:cNvPr id="4" name="Content Placeholder 3"/>
          <p:cNvSpPr>
            <a:spLocks noGrp="1"/>
          </p:cNvSpPr>
          <p:nvPr>
            <p:ph idx="1"/>
          </p:nvPr>
        </p:nvSpPr>
        <p:spPr/>
        <p:txBody>
          <a:bodyPr>
            <a:normAutofit lnSpcReduction="10000"/>
          </a:bodyPr>
          <a:lstStyle/>
          <a:p>
            <a:r>
              <a:rPr lang="sr-Latn-RS" dirty="0" smtClean="0"/>
              <a:t>Bez relacija, znanje je </a:t>
            </a:r>
            <a:r>
              <a:rPr lang="en-US" dirty="0" smtClean="0">
                <a:effectLst>
                  <a:outerShdw blurRad="38100" dist="38100" dir="2700000" algn="tl">
                    <a:srgbClr val="000000">
                      <a:alpha val="43137"/>
                    </a:srgbClr>
                  </a:outerShdw>
                </a:effectLst>
              </a:rPr>
              <a:t>ne</a:t>
            </a:r>
            <a:r>
              <a:rPr lang="sr-Latn-RS" dirty="0" smtClean="0">
                <a:effectLst>
                  <a:outerShdw blurRad="38100" dist="38100" dir="2700000" algn="tl">
                    <a:srgbClr val="000000">
                      <a:alpha val="43137"/>
                    </a:srgbClr>
                  </a:outerShdw>
                </a:effectLst>
              </a:rPr>
              <a:t>uređena kolekcija činjenica</a:t>
            </a:r>
            <a:endParaRPr lang="en-US" dirty="0">
              <a:effectLst>
                <a:outerShdw blurRad="38100" dist="38100" dir="2700000" algn="tl">
                  <a:srgbClr val="000000">
                    <a:alpha val="43137"/>
                  </a:srgbClr>
                </a:outerShdw>
              </a:effectLst>
            </a:endParaRPr>
          </a:p>
          <a:p>
            <a:pPr lvl="1"/>
            <a:r>
              <a:rPr lang="sr-Latn-RS" dirty="0" smtClean="0"/>
              <a:t>Rasuđivanje o tim činjenicama nije od velikog interesa</a:t>
            </a:r>
            <a:endParaRPr lang="en-US" dirty="0"/>
          </a:p>
          <a:p>
            <a:pPr lvl="2"/>
            <a:r>
              <a:rPr lang="sr-Latn-RS" b="1" dirty="0" smtClean="0"/>
              <a:t>Moguće je induktivno </a:t>
            </a:r>
            <a:r>
              <a:rPr lang="sr-Latn-RS" b="1" dirty="0"/>
              <a:t>rasuđivanje</a:t>
            </a:r>
            <a:r>
              <a:rPr lang="sr-Latn-RS" dirty="0"/>
              <a:t> (od konkretnog ka opštem) </a:t>
            </a:r>
            <a:endParaRPr lang="en-US" dirty="0"/>
          </a:p>
          <a:p>
            <a:r>
              <a:rPr lang="sr-Latn-RS" dirty="0" smtClean="0"/>
              <a:t>Relacije izražavaju</a:t>
            </a:r>
            <a:r>
              <a:rPr lang="en-US" dirty="0" smtClean="0"/>
              <a:t> </a:t>
            </a:r>
            <a:r>
              <a:rPr lang="en-US" dirty="0" err="1" smtClean="0">
                <a:effectLst>
                  <a:outerShdw blurRad="38100" dist="38100" dir="2700000" algn="tl">
                    <a:srgbClr val="000000">
                      <a:alpha val="43137"/>
                    </a:srgbClr>
                  </a:outerShdw>
                </a:effectLst>
              </a:rPr>
              <a:t>stru</a:t>
            </a:r>
            <a:r>
              <a:rPr lang="sr-Latn-RS" dirty="0" smtClean="0">
                <a:effectLst>
                  <a:outerShdw blurRad="38100" dist="38100" dir="2700000" algn="tl">
                    <a:srgbClr val="000000">
                      <a:alpha val="43137"/>
                    </a:srgbClr>
                  </a:outerShdw>
                </a:effectLst>
              </a:rPr>
              <a:t>k</a:t>
            </a:r>
            <a:r>
              <a:rPr lang="en-US" dirty="0" err="1" smtClean="0">
                <a:effectLst>
                  <a:outerShdw blurRad="38100" dist="38100" dir="2700000" algn="tl">
                    <a:srgbClr val="000000">
                      <a:alpha val="43137"/>
                    </a:srgbClr>
                  </a:outerShdw>
                </a:effectLst>
              </a:rPr>
              <a:t>tur</a:t>
            </a:r>
            <a:r>
              <a:rPr lang="sr-Latn-RS" dirty="0" smtClean="0">
                <a:effectLst>
                  <a:outerShdw blurRad="38100" dist="38100" dir="2700000" algn="tl">
                    <a:srgbClr val="000000">
                      <a:alpha val="43137"/>
                    </a:srgbClr>
                  </a:outerShdw>
                </a:effectLst>
              </a:rPr>
              <a:t>u</a:t>
            </a:r>
            <a:r>
              <a:rPr lang="en-US" dirty="0" smtClean="0"/>
              <a:t> </a:t>
            </a:r>
            <a:r>
              <a:rPr lang="sr-Latn-RS" dirty="0" smtClean="0"/>
              <a:t>kolekcije činjenica</a:t>
            </a:r>
            <a:endParaRPr lang="en-US" dirty="0"/>
          </a:p>
          <a:p>
            <a:pPr lvl="1"/>
            <a:r>
              <a:rPr lang="sr-Latn-RS" dirty="0" smtClean="0"/>
              <a:t>To omogućuje generisanje novog smislenog znanja</a:t>
            </a:r>
            <a:endParaRPr lang="en-US" dirty="0"/>
          </a:p>
          <a:p>
            <a:pPr lvl="2"/>
            <a:r>
              <a:rPr lang="sr-Latn-RS" dirty="0" smtClean="0"/>
              <a:t>Generisanje novih činjenica</a:t>
            </a:r>
            <a:endParaRPr lang="en-US" dirty="0"/>
          </a:p>
          <a:p>
            <a:pPr lvl="2"/>
            <a:r>
              <a:rPr lang="sr-Latn-RS" dirty="0" smtClean="0"/>
              <a:t>Generisanje novih relacija</a:t>
            </a:r>
            <a:endParaRPr lang="en-US" dirty="0"/>
          </a:p>
        </p:txBody>
      </p:sp>
    </p:spTree>
    <p:extLst>
      <p:ext uri="{BB962C8B-B14F-4D97-AF65-F5344CB8AC3E}">
        <p14:creationId xmlns:p14="http://schemas.microsoft.com/office/powerpoint/2010/main" val="14011527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p:cNvSpPr>
          <p:nvPr/>
        </p:nvSpPr>
        <p:spPr bwMode="auto">
          <a:xfrm>
            <a:off x="6021388" y="6553200"/>
            <a:ext cx="2984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9686" bIns="0"/>
          <a:lstStyle/>
          <a:p>
            <a:pPr marL="38100" algn="r"/>
            <a:r>
              <a:rPr lang="en-US" sz="1400" b="1">
                <a:solidFill>
                  <a:schemeClr val="tx1"/>
                </a:solidFill>
                <a:latin typeface="Arial" charset="0"/>
                <a:cs typeface="Arial" charset="0"/>
                <a:sym typeface="Arial" charset="0"/>
              </a:rPr>
              <a:t>Knowledge Representation  </a:t>
            </a:r>
          </a:p>
        </p:txBody>
      </p:sp>
      <p:sp>
        <p:nvSpPr>
          <p:cNvPr id="2" name="Rectangle 3"/>
          <p:cNvSpPr>
            <a:spLocks noGrp="1" noChangeArrowheads="1"/>
          </p:cNvSpPr>
          <p:nvPr>
            <p:ph type="title"/>
          </p:nvPr>
        </p:nvSpPr>
        <p:spPr/>
        <p:txBody>
          <a:bodyPr rIns="130174"/>
          <a:lstStyle/>
          <a:p>
            <a:pPr indent="0" eaLnBrk="1" hangingPunct="1">
              <a:defRPr/>
            </a:pPr>
            <a:r>
              <a:rPr lang="sr-Latn-RS" dirty="0" smtClean="0"/>
              <a:t>Tipovi relacija</a:t>
            </a:r>
            <a:endParaRPr lang="en-US" dirty="0" smtClean="0"/>
          </a:p>
        </p:txBody>
      </p:sp>
      <p:sp>
        <p:nvSpPr>
          <p:cNvPr id="41989" name="Rectangle 4"/>
          <p:cNvSpPr>
            <a:spLocks noGrp="1" noChangeArrowheads="1"/>
          </p:cNvSpPr>
          <p:nvPr>
            <p:ph type="body" idx="1"/>
          </p:nvPr>
        </p:nvSpPr>
        <p:spPr/>
        <p:txBody>
          <a:bodyPr rIns="130174">
            <a:normAutofit fontScale="70000" lnSpcReduction="20000"/>
          </a:bodyPr>
          <a:lstStyle/>
          <a:p>
            <a:pPr eaLnBrk="1" hangingPunct="1">
              <a:lnSpc>
                <a:spcPct val="90000"/>
              </a:lnSpc>
            </a:pPr>
            <a:r>
              <a:rPr lang="sr-Latn-RS" dirty="0" smtClean="0"/>
              <a:t>Relacije se mogu (formalno gledano) proizvoljno definisati</a:t>
            </a:r>
            <a:endParaRPr lang="en-US" dirty="0" smtClean="0"/>
          </a:p>
          <a:p>
            <a:pPr marL="723900" lvl="1" eaLnBrk="1" hangingPunct="1">
              <a:lnSpc>
                <a:spcPct val="90000"/>
              </a:lnSpc>
            </a:pPr>
            <a:r>
              <a:rPr lang="sr-Latn-RS" dirty="0" smtClean="0"/>
              <a:t>Omogućena je velika fleksibilnost ALI....</a:t>
            </a:r>
            <a:endParaRPr lang="en-US" dirty="0" smtClean="0"/>
          </a:p>
          <a:p>
            <a:pPr marL="723900" lvl="1" eaLnBrk="1" hangingPunct="1">
              <a:lnSpc>
                <a:spcPct val="90000"/>
              </a:lnSpc>
            </a:pPr>
            <a:r>
              <a:rPr lang="sr-Latn-RS" dirty="0" smtClean="0"/>
              <a:t>ALI za rezonovanje, </a:t>
            </a:r>
            <a:r>
              <a:rPr lang="sr-Latn-RS" dirty="0" smtClean="0">
                <a:effectLst>
                  <a:outerShdw blurRad="38100" dist="38100" dir="2700000" algn="tl">
                    <a:srgbClr val="000000">
                      <a:alpha val="43137"/>
                    </a:srgbClr>
                  </a:outerShdw>
                </a:effectLst>
              </a:rPr>
              <a:t>mehanizam rezonovanja mora da zna kako se relacije mogu iskoristiti za generisanje novog znanja</a:t>
            </a:r>
            <a:endParaRPr lang="en-US" dirty="0" smtClean="0">
              <a:effectLst>
                <a:outerShdw blurRad="38100" dist="38100" dir="2700000" algn="tl">
                  <a:srgbClr val="000000">
                    <a:alpha val="43137"/>
                  </a:srgbClr>
                </a:outerShdw>
              </a:effectLst>
            </a:endParaRPr>
          </a:p>
          <a:p>
            <a:pPr marL="1066800" lvl="2" eaLnBrk="1" hangingPunct="1">
              <a:lnSpc>
                <a:spcPct val="90000"/>
              </a:lnSpc>
            </a:pPr>
            <a:r>
              <a:rPr lang="sr-Latn-RS" dirty="0" smtClean="0"/>
              <a:t>Možda se metode zaključivanja moraju specificirati za svaku relaciju</a:t>
            </a:r>
          </a:p>
          <a:p>
            <a:pPr marL="1066800" lvl="2" eaLnBrk="1" hangingPunct="1">
              <a:lnSpc>
                <a:spcPct val="90000"/>
              </a:lnSpc>
            </a:pPr>
            <a:r>
              <a:rPr lang="sr-Latn-RS" dirty="0" smtClean="0"/>
              <a:t>Osnovna ideja tehnologija za reprezentovanje znanja u </a:t>
            </a:r>
            <a:r>
              <a:rPr lang="sr-Latn-RS" b="1" dirty="0" smtClean="0"/>
              <a:t>Semantičkom Webu</a:t>
            </a:r>
            <a:r>
              <a:rPr lang="sr-Latn-RS" dirty="0" smtClean="0"/>
              <a:t> je da se definiše skup relacija sa predefinisanom semantikom (relacija za koje je hardkodovano kako će se rezonovati kada se koriste), a da se semantika iskaza izvodi iz ovih predefinisanih konstrukata. Time je omogućeno reprezentovanje implicitnog znanja.</a:t>
            </a:r>
            <a:endParaRPr lang="en-US" dirty="0" smtClean="0"/>
          </a:p>
          <a:p>
            <a:pPr eaLnBrk="1" hangingPunct="1">
              <a:lnSpc>
                <a:spcPct val="90000"/>
              </a:lnSpc>
            </a:pPr>
            <a:r>
              <a:rPr lang="sr-Latn-RS" dirty="0" smtClean="0"/>
              <a:t>Često korišćene relacije</a:t>
            </a:r>
            <a:endParaRPr lang="en-US" dirty="0" smtClean="0"/>
          </a:p>
          <a:p>
            <a:pPr marL="723900" lvl="1" eaLnBrk="1" hangingPunct="1">
              <a:lnSpc>
                <a:spcPct val="90000"/>
              </a:lnSpc>
            </a:pPr>
            <a:r>
              <a:rPr lang="en-US" dirty="0" smtClean="0"/>
              <a:t>IS-A </a:t>
            </a:r>
            <a:r>
              <a:rPr lang="sr-Latn-RS" dirty="0" smtClean="0"/>
              <a:t>(typeOf)</a:t>
            </a:r>
            <a:endParaRPr lang="en-US" dirty="0" smtClean="0"/>
          </a:p>
          <a:p>
            <a:pPr marL="1066800" lvl="2" eaLnBrk="1" hangingPunct="1">
              <a:lnSpc>
                <a:spcPct val="90000"/>
              </a:lnSpc>
            </a:pPr>
            <a:r>
              <a:rPr lang="sr-Latn-RS" dirty="0" smtClean="0"/>
              <a:t>Povezuje instancu sa klasom</a:t>
            </a:r>
            <a:endParaRPr lang="en-US" dirty="0" smtClean="0"/>
          </a:p>
          <a:p>
            <a:pPr marL="723900" lvl="1" eaLnBrk="1" hangingPunct="1">
              <a:lnSpc>
                <a:spcPct val="90000"/>
              </a:lnSpc>
            </a:pPr>
            <a:r>
              <a:rPr lang="en-US" dirty="0" smtClean="0"/>
              <a:t>AKO (a-kind-of</a:t>
            </a:r>
            <a:r>
              <a:rPr lang="sr-Latn-RS" dirty="0" smtClean="0"/>
              <a:t>, subClassOf</a:t>
            </a:r>
            <a:r>
              <a:rPr lang="en-US" dirty="0" smtClean="0"/>
              <a:t>)</a:t>
            </a:r>
          </a:p>
          <a:p>
            <a:pPr marL="1066800" lvl="2" eaLnBrk="1" hangingPunct="1">
              <a:lnSpc>
                <a:spcPct val="90000"/>
              </a:lnSpc>
            </a:pPr>
            <a:r>
              <a:rPr lang="sr-Latn-RS" dirty="0" smtClean="0"/>
              <a:t>Povezuje klasu </a:t>
            </a:r>
            <a:r>
              <a:rPr lang="en-US" dirty="0" smtClean="0"/>
              <a:t>(</a:t>
            </a:r>
            <a:r>
              <a:rPr lang="sr-Latn-RS" dirty="0" smtClean="0"/>
              <a:t>podklasu</a:t>
            </a:r>
            <a:r>
              <a:rPr lang="en-US" dirty="0" smtClean="0"/>
              <a:t>) </a:t>
            </a:r>
            <a:r>
              <a:rPr lang="sr-Latn-RS" dirty="0" smtClean="0"/>
              <a:t>sa drugom klasom</a:t>
            </a:r>
            <a:r>
              <a:rPr lang="en-US" dirty="0" smtClean="0"/>
              <a:t>(super</a:t>
            </a:r>
            <a:r>
              <a:rPr lang="sr-Latn-RS" dirty="0" smtClean="0"/>
              <a:t>kla</a:t>
            </a:r>
            <a:r>
              <a:rPr lang="en-US" dirty="0" smtClean="0"/>
              <a:t>s</a:t>
            </a:r>
            <a:r>
              <a:rPr lang="sr-Latn-RS" dirty="0" smtClean="0"/>
              <a:t>a</a:t>
            </a:r>
            <a:r>
              <a:rPr lang="en-US" dirty="0" smtClean="0"/>
              <a:t>)</a:t>
            </a:r>
            <a:endParaRPr lang="sr-Latn-RS" dirty="0" smtClean="0"/>
          </a:p>
          <a:p>
            <a:pPr lvl="1"/>
            <a:r>
              <a:rPr lang="en-US" dirty="0"/>
              <a:t>HAS, </a:t>
            </a:r>
            <a:r>
              <a:rPr lang="en-US" dirty="0" smtClean="0"/>
              <a:t>has-a</a:t>
            </a:r>
            <a:endParaRPr lang="en-US" dirty="0"/>
          </a:p>
          <a:p>
            <a:pPr lvl="2"/>
            <a:r>
              <a:rPr lang="sr-Latn-RS" dirty="0"/>
              <a:t>Deo prema celini (inverzno od part-of)</a:t>
            </a:r>
            <a:endParaRPr lang="en-US" dirty="0"/>
          </a:p>
          <a:p>
            <a:pPr lvl="2"/>
            <a:r>
              <a:rPr lang="sr-Latn-RS" dirty="0"/>
              <a:t>Atribut objekta ili klase</a:t>
            </a:r>
            <a:endParaRPr lang="en-US" dirty="0"/>
          </a:p>
          <a:p>
            <a:pPr marL="1066800" lvl="2" eaLnBrk="1" hangingPunct="1">
              <a:lnSpc>
                <a:spcPct val="90000"/>
              </a:lnSpc>
            </a:pPr>
            <a:endParaRPr lang="en-US" dirty="0" smtClean="0"/>
          </a:p>
        </p:txBody>
      </p:sp>
    </p:spTree>
    <p:extLst>
      <p:ext uri="{BB962C8B-B14F-4D97-AF65-F5344CB8AC3E}">
        <p14:creationId xmlns:p14="http://schemas.microsoft.com/office/powerpoint/2010/main" val="3918939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79A23222-2CB0-47BE-A2AE-B26509A4AF06}" type="slidenum">
              <a:rPr lang="en-US" sz="900" smtClean="0">
                <a:solidFill>
                  <a:srgbClr val="003399"/>
                </a:solidFill>
                <a:latin typeface="Arial" charset="0"/>
                <a:cs typeface="Arial" charset="0"/>
                <a:sym typeface="Arial" charset="0"/>
              </a:rPr>
              <a:pPr eaLnBrk="1" hangingPunct="1"/>
              <a:t>7</a:t>
            </a:fld>
            <a:endParaRPr lang="en-US" sz="900" smtClean="0">
              <a:solidFill>
                <a:srgbClr val="003399"/>
              </a:solidFill>
              <a:latin typeface="Arial" charset="0"/>
              <a:cs typeface="Arial" charset="0"/>
              <a:sym typeface="Arial" charset="0"/>
            </a:endParaRPr>
          </a:p>
        </p:txBody>
      </p:sp>
      <p:sp>
        <p:nvSpPr>
          <p:cNvPr id="19461" name="Rectangle 5"/>
          <p:cNvSpPr>
            <a:spLocks/>
          </p:cNvSpPr>
          <p:nvPr/>
        </p:nvSpPr>
        <p:spPr bwMode="auto">
          <a:xfrm>
            <a:off x="0" y="1066800"/>
            <a:ext cx="9144000" cy="5486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9462" name="Rectangle 6"/>
          <p:cNvSpPr>
            <a:spLocks/>
          </p:cNvSpPr>
          <p:nvPr/>
        </p:nvSpPr>
        <p:spPr bwMode="auto">
          <a:xfrm>
            <a:off x="228600" y="1905000"/>
            <a:ext cx="8636000" cy="876300"/>
          </a:xfrm>
          <a:prstGeom prst="rect">
            <a:avLst/>
          </a:prstGeom>
          <a:solidFill>
            <a:srgbClr val="FEFDD5"/>
          </a:solidFill>
          <a:ln w="25400">
            <a:solidFill>
              <a:schemeClr val="tx1"/>
            </a:solidFill>
            <a:miter lim="800000"/>
            <a:headEnd/>
            <a:tailEnd/>
          </a:ln>
        </p:spPr>
        <p:txBody>
          <a:bodyPr lIns="0" tIns="0" rIns="0" bIns="0"/>
          <a:lstStyle/>
          <a:p>
            <a:endParaRPr lang="en-US"/>
          </a:p>
        </p:txBody>
      </p:sp>
      <p:sp>
        <p:nvSpPr>
          <p:cNvPr id="19463" name="Rectangle 7"/>
          <p:cNvSpPr>
            <a:spLocks noGrp="1" noChangeArrowheads="1"/>
          </p:cNvSpPr>
          <p:nvPr>
            <p:ph type="title"/>
          </p:nvPr>
        </p:nvSpPr>
        <p:spPr>
          <a:xfrm>
            <a:off x="457200" y="11837"/>
            <a:ext cx="8229600" cy="1143000"/>
          </a:xfrm>
        </p:spPr>
        <p:txBody>
          <a:bodyPr/>
          <a:lstStyle/>
          <a:p>
            <a:pPr eaLnBrk="1" hangingPunct="1"/>
            <a:r>
              <a:rPr lang="sr-Latn-RS" dirty="0" smtClean="0"/>
              <a:t>Definicije znanja</a:t>
            </a:r>
            <a:endParaRPr lang="en-US" dirty="0" smtClean="0"/>
          </a:p>
        </p:txBody>
      </p:sp>
      <p:sp>
        <p:nvSpPr>
          <p:cNvPr id="19464" name="Rectangle 8"/>
          <p:cNvSpPr>
            <a:spLocks/>
          </p:cNvSpPr>
          <p:nvPr/>
        </p:nvSpPr>
        <p:spPr bwMode="auto">
          <a:xfrm>
            <a:off x="228600" y="4483100"/>
            <a:ext cx="8597900" cy="355600"/>
          </a:xfrm>
          <a:prstGeom prst="rect">
            <a:avLst/>
          </a:prstGeom>
          <a:solidFill>
            <a:srgbClr val="FEFDD5"/>
          </a:solidFill>
          <a:ln w="25400">
            <a:solidFill>
              <a:schemeClr val="tx1"/>
            </a:solidFill>
            <a:miter lim="800000"/>
            <a:headEnd/>
            <a:tailEnd/>
          </a:ln>
        </p:spPr>
        <p:txBody>
          <a:bodyPr lIns="0" tIns="0" rIns="0" bIns="0"/>
          <a:lstStyle/>
          <a:p>
            <a:endParaRPr lang="en-US"/>
          </a:p>
        </p:txBody>
      </p:sp>
      <p:sp>
        <p:nvSpPr>
          <p:cNvPr id="19465" name="Rectangle 9"/>
          <p:cNvSpPr>
            <a:spLocks noGrp="1" noChangeArrowheads="1"/>
          </p:cNvSpPr>
          <p:nvPr>
            <p:ph type="body" idx="1"/>
          </p:nvPr>
        </p:nvSpPr>
        <p:spPr>
          <a:xfrm>
            <a:off x="512763" y="1282700"/>
            <a:ext cx="8039100" cy="4775200"/>
          </a:xfrm>
        </p:spPr>
        <p:txBody>
          <a:bodyPr/>
          <a:lstStyle/>
          <a:p>
            <a:pPr eaLnBrk="1" hangingPunct="1">
              <a:spcBef>
                <a:spcPct val="0"/>
              </a:spcBef>
            </a:pPr>
            <a:r>
              <a:rPr lang="en-US" sz="1100" smtClean="0"/>
              <a:t>knowlaedge \'nS-lij\ n [ME knowlege, fr. knowlechen to acknowledge, irreg. fr. knowen ] (14c) </a:t>
            </a:r>
          </a:p>
          <a:p>
            <a:pPr eaLnBrk="1" hangingPunct="1">
              <a:spcBef>
                <a:spcPts val="1013"/>
              </a:spcBef>
            </a:pPr>
            <a:r>
              <a:rPr lang="en-US" sz="1100" smtClean="0"/>
              <a:t>1 obs : cognizance </a:t>
            </a:r>
          </a:p>
          <a:p>
            <a:pPr eaLnBrk="1" hangingPunct="1">
              <a:spcBef>
                <a:spcPts val="1013"/>
              </a:spcBef>
            </a:pPr>
            <a:r>
              <a:rPr lang="en-US" sz="1100" smtClean="0"/>
              <a:t>2 a </a:t>
            </a:r>
          </a:p>
          <a:p>
            <a:pPr eaLnBrk="1" hangingPunct="1">
              <a:spcBef>
                <a:spcPts val="1013"/>
              </a:spcBef>
            </a:pPr>
            <a:r>
              <a:rPr lang="en-US" sz="1100" smtClean="0"/>
              <a:t>   (1) : the fact or condition of knowing something with familiarity gained through experience or association  </a:t>
            </a:r>
          </a:p>
          <a:p>
            <a:pPr eaLnBrk="1" hangingPunct="1">
              <a:spcBef>
                <a:spcPts val="1013"/>
              </a:spcBef>
            </a:pPr>
            <a:r>
              <a:rPr lang="en-US" sz="1100" smtClean="0"/>
              <a:t>   (2) : acquaintance with or understanding of a science, art, or technique  </a:t>
            </a:r>
          </a:p>
          <a:p>
            <a:pPr eaLnBrk="1" hangingPunct="1">
              <a:spcBef>
                <a:spcPts val="1013"/>
              </a:spcBef>
            </a:pPr>
            <a:r>
              <a:rPr lang="en-US" sz="1100" smtClean="0"/>
              <a:t>  b </a:t>
            </a:r>
          </a:p>
          <a:p>
            <a:pPr eaLnBrk="1" hangingPunct="1">
              <a:spcBef>
                <a:spcPts val="1013"/>
              </a:spcBef>
            </a:pPr>
            <a:r>
              <a:rPr lang="en-US" sz="1100" smtClean="0"/>
              <a:t>   (1) : the fact or condition of being aware of something  </a:t>
            </a:r>
          </a:p>
          <a:p>
            <a:pPr eaLnBrk="1" hangingPunct="1">
              <a:spcBef>
                <a:spcPts val="1013"/>
              </a:spcBef>
            </a:pPr>
            <a:r>
              <a:rPr lang="en-US" sz="1100" smtClean="0"/>
              <a:t>   (2) : the range of one's information or understanding &lt;answered to the best of my 4&gt;  </a:t>
            </a:r>
          </a:p>
          <a:p>
            <a:pPr eaLnBrk="1" hangingPunct="1">
              <a:spcBef>
                <a:spcPts val="1013"/>
              </a:spcBef>
            </a:pPr>
            <a:r>
              <a:rPr lang="en-US" sz="1100" smtClean="0"/>
              <a:t>  c : the circumstance or condition of apprehending truth or fact through reasoning : cognition </a:t>
            </a:r>
          </a:p>
          <a:p>
            <a:pPr eaLnBrk="1" hangingPunct="1">
              <a:spcBef>
                <a:spcPts val="1013"/>
              </a:spcBef>
            </a:pPr>
            <a:r>
              <a:rPr lang="en-US" sz="1100" smtClean="0"/>
              <a:t>  d : the fact or condition of having information or of being learned &lt;a man of unusual 4&gt;  </a:t>
            </a:r>
          </a:p>
          <a:p>
            <a:pPr eaLnBrk="1" hangingPunct="1">
              <a:spcBef>
                <a:spcPts val="1013"/>
              </a:spcBef>
            </a:pPr>
            <a:r>
              <a:rPr lang="en-US" sz="1100" smtClean="0"/>
              <a:t>3 archaic : sexual intercourse </a:t>
            </a:r>
          </a:p>
          <a:p>
            <a:pPr eaLnBrk="1" hangingPunct="1">
              <a:spcBef>
                <a:spcPts val="1013"/>
              </a:spcBef>
            </a:pPr>
            <a:r>
              <a:rPr lang="en-US" sz="1100" smtClean="0"/>
              <a:t>4 a : the sum of what is known : the body of truth, information, and principles acquired by mankind  </a:t>
            </a:r>
          </a:p>
          <a:p>
            <a:pPr eaLnBrk="1" hangingPunct="1">
              <a:spcBef>
                <a:spcPts val="1013"/>
              </a:spcBef>
            </a:pPr>
            <a:r>
              <a:rPr lang="en-US" sz="1100" smtClean="0"/>
              <a:t>   b archaic : a branch of learning syn knowledge, learning, erudition, scholarship mean what is or can be known by an individual or by mankind. knowledge applies to facts or ideas acquired by study, investigation, observation, or experience &lt;rich in the knowledge of human nature&gt;. learning applies to knowledge acquired esp. through formal, often advanced, schooling &lt;a book that demonstrates vast learning &gt;. erudition strongly implies the acquiring of profound, recondite, or bookish learning &lt;an erudition unusual even in a scholar&gt;. scholarship implies the possession of learning characteristic of the advanced scholar in a specialized field of study or investigation &lt;a work of first-rate literary scholarship &gt;. </a:t>
            </a:r>
          </a:p>
        </p:txBody>
      </p:sp>
      <p:sp>
        <p:nvSpPr>
          <p:cNvPr id="19466" name="Rectangle 10"/>
          <p:cNvSpPr>
            <a:spLocks/>
          </p:cNvSpPr>
          <p:nvPr/>
        </p:nvSpPr>
        <p:spPr bwMode="auto">
          <a:xfrm>
            <a:off x="3245528" y="6096000"/>
            <a:ext cx="25050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600" dirty="0">
                <a:solidFill>
                  <a:schemeClr val="tx1"/>
                </a:solidFill>
                <a:latin typeface="News Gothic MT" charset="0"/>
                <a:ea typeface="News Gothic MT" charset="0"/>
                <a:cs typeface="News Gothic MT" charset="0"/>
                <a:sym typeface="News Gothic MT" charset="0"/>
              </a:rPr>
              <a:t>[Merriam-Webster, 1994]</a:t>
            </a:r>
          </a:p>
        </p:txBody>
      </p:sp>
    </p:spTree>
    <p:extLst>
      <p:ext uri="{BB962C8B-B14F-4D97-AF65-F5344CB8AC3E}">
        <p14:creationId xmlns:p14="http://schemas.microsoft.com/office/powerpoint/2010/main" val="2322588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sr-Latn-RS" dirty="0" smtClean="0"/>
              <a:t>OWL DL semantika</a:t>
            </a:r>
            <a:endParaRPr lang="en-GB" dirty="0"/>
          </a:p>
        </p:txBody>
      </p:sp>
      <p:pic>
        <p:nvPicPr>
          <p:cNvPr id="1026" name="Picture 2" descr="http://www.obitko.com/tutorials/ontologies-semantic-web/images/owl-dl-axiom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66725"/>
            <a:ext cx="4638675" cy="623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9730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Latn-RS" dirty="0" smtClean="0"/>
              <a:t>Predstavljanje nebinarnih relacija</a:t>
            </a:r>
            <a:endParaRPr lang="en-US" dirty="0"/>
          </a:p>
        </p:txBody>
      </p:sp>
      <p:sp>
        <p:nvSpPr>
          <p:cNvPr id="4" name="Content Placeholder 3"/>
          <p:cNvSpPr>
            <a:spLocks noGrp="1"/>
          </p:cNvSpPr>
          <p:nvPr>
            <p:ph idx="1"/>
          </p:nvPr>
        </p:nvSpPr>
        <p:spPr/>
        <p:txBody>
          <a:bodyPr>
            <a:normAutofit fontScale="92500"/>
          </a:bodyPr>
          <a:lstStyle/>
          <a:p>
            <a:r>
              <a:rPr lang="sr-Latn-RS" dirty="0" smtClean="0"/>
              <a:t>Lako se vidi kako se binarne relacije mogu predstaviti putem semantičke mreže</a:t>
            </a:r>
            <a:endParaRPr lang="en-US" dirty="0"/>
          </a:p>
          <a:p>
            <a:r>
              <a:rPr lang="sr-Latn-RS" dirty="0" smtClean="0"/>
              <a:t>Ali šta je sa nebinarnim relacijama</a:t>
            </a:r>
            <a:r>
              <a:rPr lang="en-US" dirty="0" smtClean="0"/>
              <a:t>?</a:t>
            </a:r>
            <a:endParaRPr lang="en-US" dirty="0"/>
          </a:p>
          <a:p>
            <a:pPr lvl="1"/>
            <a:r>
              <a:rPr lang="en-US" dirty="0" smtClean="0"/>
              <a:t>“</a:t>
            </a:r>
            <a:r>
              <a:rPr lang="en-US" i="1" dirty="0"/>
              <a:t>give (john,mary,book32)</a:t>
            </a:r>
            <a:r>
              <a:rPr lang="en-US" dirty="0"/>
              <a:t>”</a:t>
            </a:r>
          </a:p>
          <a:p>
            <a:pPr lvl="2"/>
            <a:r>
              <a:rPr lang="sr-Latn-RS" dirty="0" smtClean="0"/>
              <a:t>Realcija</a:t>
            </a:r>
            <a:r>
              <a:rPr lang="en-US" dirty="0" smtClean="0"/>
              <a:t> </a:t>
            </a:r>
            <a:r>
              <a:rPr lang="en-US" dirty="0"/>
              <a:t>“give” </a:t>
            </a:r>
            <a:r>
              <a:rPr lang="sr-Latn-RS" dirty="0" smtClean="0"/>
              <a:t>je ternarna</a:t>
            </a:r>
            <a:endParaRPr lang="en-US" dirty="0"/>
          </a:p>
          <a:p>
            <a:pPr lvl="2"/>
            <a:r>
              <a:rPr lang="sr-Latn-RS" dirty="0" smtClean="0"/>
              <a:t>Ona uključuje davaoca, primaoca i objekat</a:t>
            </a:r>
            <a:endParaRPr lang="en-US" dirty="0"/>
          </a:p>
          <a:p>
            <a:pPr lvl="1"/>
            <a:r>
              <a:rPr lang="en-US" dirty="0" smtClean="0"/>
              <a:t>“</a:t>
            </a:r>
            <a:r>
              <a:rPr lang="en-US" i="1" dirty="0"/>
              <a:t>Mike is John’s and Jim’s </a:t>
            </a:r>
            <a:r>
              <a:rPr lang="en-US" b="1" i="1" dirty="0"/>
              <a:t>advisor</a:t>
            </a:r>
            <a:r>
              <a:rPr lang="en-US" i="1" dirty="0"/>
              <a:t>. </a:t>
            </a:r>
            <a:r>
              <a:rPr lang="en-US" b="1" i="1" dirty="0"/>
              <a:t>He</a:t>
            </a:r>
            <a:r>
              <a:rPr lang="en-US" i="1" dirty="0"/>
              <a:t> advised </a:t>
            </a:r>
            <a:r>
              <a:rPr lang="en-US" b="1" i="1" dirty="0"/>
              <a:t>John</a:t>
            </a:r>
            <a:r>
              <a:rPr lang="en-US" i="1" dirty="0"/>
              <a:t> </a:t>
            </a:r>
            <a:r>
              <a:rPr lang="en-US" i="1" dirty="0" smtClean="0"/>
              <a:t>to</a:t>
            </a:r>
            <a:r>
              <a:rPr lang="sr-Latn-RS" i="1" dirty="0" smtClean="0"/>
              <a:t> </a:t>
            </a:r>
            <a:r>
              <a:rPr lang="en-US" i="1" dirty="0" smtClean="0"/>
              <a:t>take </a:t>
            </a:r>
            <a:r>
              <a:rPr lang="en-US" i="1" dirty="0"/>
              <a:t>a </a:t>
            </a:r>
            <a:r>
              <a:rPr lang="en-US" b="1" i="1" dirty="0"/>
              <a:t>statistics course</a:t>
            </a:r>
            <a:r>
              <a:rPr lang="en-US" i="1" dirty="0"/>
              <a:t> and </a:t>
            </a:r>
            <a:r>
              <a:rPr lang="en-US" b="1" i="1" dirty="0"/>
              <a:t>Jim</a:t>
            </a:r>
            <a:r>
              <a:rPr lang="en-US" i="1" dirty="0"/>
              <a:t> a </a:t>
            </a:r>
            <a:r>
              <a:rPr lang="en-US" b="1" i="1" dirty="0"/>
              <a:t>physics course</a:t>
            </a:r>
            <a:r>
              <a:rPr lang="en-US" dirty="0"/>
              <a:t>”</a:t>
            </a:r>
          </a:p>
          <a:p>
            <a:pPr lvl="2"/>
            <a:r>
              <a:rPr lang="en-US" dirty="0" err="1" smtClean="0"/>
              <a:t>Rela</a:t>
            </a:r>
            <a:r>
              <a:rPr lang="sr-Latn-RS" dirty="0" smtClean="0"/>
              <a:t>cija</a:t>
            </a:r>
            <a:r>
              <a:rPr lang="en-US" dirty="0" smtClean="0"/>
              <a:t> </a:t>
            </a:r>
            <a:r>
              <a:rPr lang="en-US" dirty="0"/>
              <a:t>“advisor” </a:t>
            </a:r>
            <a:r>
              <a:rPr lang="sr-Latn-RS" dirty="0" smtClean="0"/>
              <a:t>ternarna</a:t>
            </a:r>
            <a:endParaRPr lang="en-US" dirty="0"/>
          </a:p>
          <a:p>
            <a:pPr lvl="2"/>
            <a:r>
              <a:rPr lang="sr-Latn-RS" dirty="0" smtClean="0"/>
              <a:t>Ona uključuje savetnika, studenta i kurs</a:t>
            </a:r>
            <a:endParaRPr lang="en-US" dirty="0"/>
          </a:p>
        </p:txBody>
      </p:sp>
    </p:spTree>
    <p:extLst>
      <p:ext uri="{BB962C8B-B14F-4D97-AF65-F5344CB8AC3E}">
        <p14:creationId xmlns:p14="http://schemas.microsoft.com/office/powerpoint/2010/main" val="22493554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r-Latn-RS" dirty="0"/>
              <a:t>Predstavljanje nebinarnih relacija</a:t>
            </a:r>
            <a:endParaRPr lang="en-US" dirty="0"/>
          </a:p>
        </p:txBody>
      </p:sp>
      <p:sp>
        <p:nvSpPr>
          <p:cNvPr id="5" name="Content Placeholder 4"/>
          <p:cNvSpPr>
            <a:spLocks noGrp="1"/>
          </p:cNvSpPr>
          <p:nvPr>
            <p:ph idx="1"/>
          </p:nvPr>
        </p:nvSpPr>
        <p:spPr/>
        <p:txBody>
          <a:bodyPr/>
          <a:lstStyle/>
          <a:p>
            <a:r>
              <a:rPr lang="sr-Latn-RS" dirty="0" smtClean="0"/>
              <a:t>Problem se rešava tako što se </a:t>
            </a:r>
            <a:r>
              <a:rPr lang="en-US" dirty="0" smtClean="0"/>
              <a:t>“</a:t>
            </a:r>
            <a:r>
              <a:rPr lang="sr-Latn-RS" dirty="0" smtClean="0"/>
              <a:t>relacija pretvori u objekat</a:t>
            </a:r>
            <a:r>
              <a:rPr lang="en-US" dirty="0" smtClean="0"/>
              <a:t>”</a:t>
            </a:r>
            <a:endParaRPr lang="en-US" dirty="0"/>
          </a:p>
          <a:p>
            <a:r>
              <a:rPr lang="sr-Latn-RS" dirty="0" smtClean="0"/>
              <a:t>To je primer nečega što logičari zovu </a:t>
            </a:r>
            <a:r>
              <a:rPr lang="en-US" dirty="0" smtClean="0"/>
              <a:t>“</a:t>
            </a:r>
            <a:r>
              <a:rPr lang="en-US" dirty="0" err="1" smtClean="0"/>
              <a:t>reifi</a:t>
            </a:r>
            <a:r>
              <a:rPr lang="sr-Latn-RS" dirty="0" smtClean="0"/>
              <a:t>kacija</a:t>
            </a:r>
            <a:r>
              <a:rPr lang="en-US" dirty="0" smtClean="0"/>
              <a:t>”</a:t>
            </a:r>
            <a:r>
              <a:rPr lang="sr-Latn-RS" dirty="0" smtClean="0"/>
              <a:t> (res, rei (lat.) – stvar)</a:t>
            </a:r>
            <a:endParaRPr lang="en-US" dirty="0"/>
          </a:p>
          <a:p>
            <a:pPr lvl="1"/>
            <a:r>
              <a:rPr lang="en-US" dirty="0" err="1" smtClean="0"/>
              <a:t>reif</a:t>
            </a:r>
            <a:r>
              <a:rPr lang="sr-Latn-RS" dirty="0" smtClean="0"/>
              <a:t>ikuj</a:t>
            </a:r>
            <a:r>
              <a:rPr lang="en-US" dirty="0" smtClean="0"/>
              <a:t> </a:t>
            </a:r>
            <a:r>
              <a:rPr lang="en-US" dirty="0"/>
              <a:t>: </a:t>
            </a:r>
            <a:r>
              <a:rPr lang="sr-Latn-RS" dirty="0" smtClean="0"/>
              <a:t>smatraj apstraktan koncept za realan</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343400"/>
            <a:ext cx="6096000" cy="202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3836" y="6096000"/>
            <a:ext cx="8521564" cy="584775"/>
          </a:xfrm>
          <a:prstGeom prst="rect">
            <a:avLst/>
          </a:prstGeom>
          <a:noFill/>
        </p:spPr>
        <p:txBody>
          <a:bodyPr wrap="none" rtlCol="0">
            <a:spAutoFit/>
          </a:bodyPr>
          <a:lstStyle/>
          <a:p>
            <a:pPr marL="457200" indent="-457200">
              <a:buFont typeface="Arial" panose="020B0604020202020204" pitchFamily="34" charset="0"/>
              <a:buChar char="•"/>
            </a:pPr>
            <a:r>
              <a:rPr lang="sr-Latn-RS" sz="3200" dirty="0"/>
              <a:t>Posmatramo konkretnu instancu davanja knjige</a:t>
            </a:r>
            <a:endParaRPr lang="en-GB" sz="3200" dirty="0"/>
          </a:p>
        </p:txBody>
      </p:sp>
    </p:spTree>
    <p:extLst>
      <p:ext uri="{BB962C8B-B14F-4D97-AF65-F5344CB8AC3E}">
        <p14:creationId xmlns:p14="http://schemas.microsoft.com/office/powerpoint/2010/main" val="20665194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69" y="1219200"/>
            <a:ext cx="8656893" cy="438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sr-Latn-RS" dirty="0"/>
              <a:t>Predstavljanje nebinarnih relacija</a:t>
            </a:r>
            <a:endParaRPr lang="en-US" dirty="0"/>
          </a:p>
        </p:txBody>
      </p:sp>
      <p:sp>
        <p:nvSpPr>
          <p:cNvPr id="4" name="TextBox 3"/>
          <p:cNvSpPr txBox="1"/>
          <p:nvPr/>
        </p:nvSpPr>
        <p:spPr>
          <a:xfrm>
            <a:off x="246424" y="6096000"/>
            <a:ext cx="8668976" cy="523220"/>
          </a:xfrm>
          <a:prstGeom prst="rect">
            <a:avLst/>
          </a:prstGeom>
          <a:noFill/>
        </p:spPr>
        <p:txBody>
          <a:bodyPr wrap="none" rtlCol="0">
            <a:spAutoFit/>
          </a:bodyPr>
          <a:lstStyle/>
          <a:p>
            <a:r>
              <a:rPr lang="sr-Latn-RS" sz="2800" dirty="0"/>
              <a:t>Posmatramo </a:t>
            </a:r>
            <a:r>
              <a:rPr lang="sr-Latn-RS" sz="2800" dirty="0" smtClean="0"/>
              <a:t>instance davanja saveta (advise_1 i advise_2)</a:t>
            </a:r>
            <a:endParaRPr lang="en-GB" sz="2800" dirty="0"/>
          </a:p>
        </p:txBody>
      </p:sp>
    </p:spTree>
    <p:extLst>
      <p:ext uri="{BB962C8B-B14F-4D97-AF65-F5344CB8AC3E}">
        <p14:creationId xmlns:p14="http://schemas.microsoft.com/office/powerpoint/2010/main" val="10456277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Latn-RS" dirty="0" smtClean="0"/>
              <a:t>Semantičke mreže u </a:t>
            </a:r>
            <a:r>
              <a:rPr lang="en-US" dirty="0" smtClean="0"/>
              <a:t>Prolog</a:t>
            </a:r>
            <a:r>
              <a:rPr lang="sr-Latn-RS" dirty="0" smtClean="0"/>
              <a:t>u</a:t>
            </a:r>
            <a:endParaRPr lang="en-US" dirty="0"/>
          </a:p>
        </p:txBody>
      </p:sp>
      <p:sp>
        <p:nvSpPr>
          <p:cNvPr id="4" name="Content Placeholder 3"/>
          <p:cNvSpPr>
            <a:spLocks noGrp="1"/>
          </p:cNvSpPr>
          <p:nvPr>
            <p:ph idx="1"/>
          </p:nvPr>
        </p:nvSpPr>
        <p:spPr/>
        <p:txBody>
          <a:bodyPr>
            <a:normAutofit/>
          </a:bodyPr>
          <a:lstStyle/>
          <a:p>
            <a:r>
              <a:rPr lang="sr-Latn-RS" dirty="0" smtClean="0"/>
              <a:t>Znanje predstavljeno semantičkom mrežom može se lako konvertovati u </a:t>
            </a:r>
            <a:r>
              <a:rPr lang="en-US" dirty="0" smtClean="0"/>
              <a:t>Prolog program</a:t>
            </a:r>
            <a:r>
              <a:rPr lang="sr-Latn-RS" dirty="0" smtClean="0"/>
              <a:t>, na primer:</a:t>
            </a:r>
            <a:endParaRPr lang="en-US" dirty="0"/>
          </a:p>
          <a:p>
            <a:pPr marL="457200" lvl="1" indent="0">
              <a:buNone/>
            </a:pPr>
            <a:r>
              <a:rPr lang="en-US" sz="1600" dirty="0" err="1" smtClean="0">
                <a:latin typeface="Courier New" panose="02070309020205020404" pitchFamily="49" charset="0"/>
                <a:cs typeface="Courier New" panose="02070309020205020404" pitchFamily="49" charset="0"/>
              </a:rPr>
              <a:t>isa</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hawk,bird</a:t>
            </a:r>
            <a:r>
              <a:rPr lang="en-US" sz="1600" dirty="0">
                <a:latin typeface="Courier New" panose="02070309020205020404" pitchFamily="49" charset="0"/>
                <a:cs typeface="Courier New" panose="02070309020205020404" pitchFamily="49" charset="0"/>
              </a:rPr>
              <a:t>)</a:t>
            </a:r>
          </a:p>
          <a:p>
            <a:pPr marL="457200" lvl="1" indent="0">
              <a:buNone/>
            </a:pPr>
            <a:r>
              <a:rPr lang="en-US" sz="1600" dirty="0" err="1" smtClean="0">
                <a:latin typeface="Courier New" panose="02070309020205020404" pitchFamily="49" charset="0"/>
                <a:cs typeface="Courier New" panose="02070309020205020404" pitchFamily="49" charset="0"/>
              </a:rPr>
              <a:t>has_property</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bird,fly</a:t>
            </a:r>
            <a:r>
              <a:rPr lang="en-US" sz="1600" dirty="0">
                <a:latin typeface="Courier New" panose="02070309020205020404" pitchFamily="49" charset="0"/>
                <a:cs typeface="Courier New" panose="02070309020205020404" pitchFamily="49" charset="0"/>
              </a:rPr>
              <a:t>)</a:t>
            </a:r>
          </a:p>
          <a:p>
            <a:pPr marL="457200" lvl="1" indent="0">
              <a:buNone/>
            </a:pPr>
            <a:r>
              <a:rPr lang="en-US" sz="1600" dirty="0" err="1" smtClean="0">
                <a:latin typeface="Courier New" panose="02070309020205020404" pitchFamily="49" charset="0"/>
                <a:cs typeface="Courier New" panose="02070309020205020404" pitchFamily="49" charset="0"/>
              </a:rPr>
              <a:t>has_property</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x,z</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a:t>
            </a:r>
            <a:r>
              <a:rPr lang="sr-Latn-R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chain_isa</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x,y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has_property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y,z</a:t>
            </a:r>
            <a:r>
              <a:rPr lang="en-US" sz="1600" dirty="0">
                <a:latin typeface="Courier New" panose="02070309020205020404" pitchFamily="49" charset="0"/>
                <a:cs typeface="Courier New" panose="02070309020205020404" pitchFamily="49" charset="0"/>
              </a:rPr>
              <a:t>)</a:t>
            </a:r>
          </a:p>
          <a:p>
            <a:pPr marL="457200" lvl="1" indent="0">
              <a:buNone/>
            </a:pPr>
            <a:r>
              <a:rPr lang="en-US" sz="1600" dirty="0" err="1" smtClean="0">
                <a:latin typeface="Courier New" panose="02070309020205020404" pitchFamily="49" charset="0"/>
                <a:cs typeface="Courier New" panose="02070309020205020404" pitchFamily="49" charset="0"/>
              </a:rPr>
              <a:t>chain_isa</a:t>
            </a:r>
            <a:r>
              <a:rPr lang="sr-Latn-RS" sz="1600" dirty="0" smtClean="0">
                <a:latin typeface="Courier New" panose="02070309020205020404" pitchFamily="49" charset="0"/>
                <a:cs typeface="Courier New" panose="02070309020205020404" pitchFamily="49" charset="0"/>
              </a:rPr>
              <a:t>(x,y)</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isa</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x,y</a:t>
            </a:r>
            <a:r>
              <a:rPr lang="en-US" sz="1600" dirty="0">
                <a:latin typeface="Courier New" panose="02070309020205020404" pitchFamily="49" charset="0"/>
                <a:cs typeface="Courier New" panose="02070309020205020404" pitchFamily="49" charset="0"/>
              </a:rPr>
              <a:t>),!.</a:t>
            </a:r>
          </a:p>
          <a:p>
            <a:pPr marL="457200" lvl="1" indent="0">
              <a:buNone/>
            </a:pPr>
            <a:r>
              <a:rPr lang="en-US" sz="1600" dirty="0" err="1" smtClean="0">
                <a:latin typeface="Courier New" panose="02070309020205020404" pitchFamily="49" charset="0"/>
                <a:cs typeface="Courier New" panose="02070309020205020404" pitchFamily="49" charset="0"/>
              </a:rPr>
              <a:t>chain_isa</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x,y</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isa</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x,w</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chain_isa</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w,y</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720570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Semantičke mreže u LISPu</a:t>
            </a:r>
            <a:endParaRPr lang="en-GB" dirty="0"/>
          </a:p>
        </p:txBody>
      </p:sp>
      <p:sp>
        <p:nvSpPr>
          <p:cNvPr id="3" name="Content Placeholder 2"/>
          <p:cNvSpPr>
            <a:spLocks noGrp="1"/>
          </p:cNvSpPr>
          <p:nvPr>
            <p:ph idx="1"/>
          </p:nvPr>
        </p:nvSpPr>
        <p:spPr/>
        <p:txBody>
          <a:bodyPr>
            <a:normAutofit fontScale="85000" lnSpcReduction="20000"/>
          </a:bodyPr>
          <a:lstStyle/>
          <a:p>
            <a:r>
              <a:rPr lang="sr-Latn-RS" dirty="0" smtClean="0"/>
              <a:t>... </a:t>
            </a:r>
            <a:r>
              <a:rPr lang="sr-Latn-RS" dirty="0"/>
              <a:t>a</a:t>
            </a:r>
            <a:r>
              <a:rPr lang="sr-Latn-RS" dirty="0" smtClean="0"/>
              <a:t>li i u LISP</a:t>
            </a:r>
          </a:p>
          <a:p>
            <a:pPr marL="0" indent="0">
              <a:buNone/>
            </a:pP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defun</a:t>
            </a:r>
            <a:r>
              <a:rPr lang="en-GB" dirty="0">
                <a:latin typeface="Courier New" panose="02070309020205020404" pitchFamily="49" charset="0"/>
                <a:cs typeface="Courier New" panose="02070309020205020404" pitchFamily="49" charset="0"/>
              </a:rPr>
              <a:t> *database* () </a:t>
            </a:r>
            <a:endParaRPr lang="sr-Latn-RS" dirty="0" smtClean="0">
              <a:latin typeface="Courier New" panose="02070309020205020404" pitchFamily="49" charset="0"/>
              <a:cs typeface="Courier New" panose="02070309020205020404" pitchFamily="49" charset="0"/>
            </a:endParaRPr>
          </a:p>
          <a:p>
            <a:pPr marL="0" indent="0">
              <a:buNone/>
            </a:pPr>
            <a:r>
              <a:rPr lang="en-GB" dirty="0" smtClean="0">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canary (is-a bird) </a:t>
            </a:r>
            <a:endParaRPr lang="sr-Latn-RS" dirty="0" smtClean="0">
              <a:latin typeface="Courier New" panose="02070309020205020404" pitchFamily="49" charset="0"/>
              <a:cs typeface="Courier New" panose="02070309020205020404" pitchFamily="49" charset="0"/>
            </a:endParaRPr>
          </a:p>
          <a:p>
            <a:pPr marL="0" indent="0">
              <a:buNone/>
            </a:pPr>
            <a:r>
              <a:rPr lang="sr-Latn-RS" dirty="0">
                <a:latin typeface="Courier New" panose="02070309020205020404" pitchFamily="49" charset="0"/>
                <a:cs typeface="Courier New" panose="02070309020205020404" pitchFamily="49" charset="0"/>
              </a:rPr>
              <a:t> </a:t>
            </a:r>
            <a:r>
              <a:rPr lang="sr-Latn-RS" dirty="0" smtClean="0">
                <a:latin typeface="Courier New" panose="02070309020205020404" pitchFamily="49" charset="0"/>
                <a:cs typeface="Courier New" panose="02070309020205020404" pitchFamily="49" charset="0"/>
              </a:rPr>
              <a:t> </a:t>
            </a:r>
            <a:r>
              <a:rPr lang="en-GB" dirty="0" smtClean="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color</a:t>
            </a:r>
            <a:r>
              <a:rPr lang="en-GB" dirty="0">
                <a:latin typeface="Courier New" panose="02070309020205020404" pitchFamily="49" charset="0"/>
                <a:cs typeface="Courier New" panose="02070309020205020404" pitchFamily="49" charset="0"/>
              </a:rPr>
              <a:t> yellow) </a:t>
            </a:r>
            <a:endParaRPr lang="sr-Latn-RS" dirty="0" smtClean="0">
              <a:latin typeface="Courier New" panose="02070309020205020404" pitchFamily="49" charset="0"/>
              <a:cs typeface="Courier New" panose="02070309020205020404" pitchFamily="49" charset="0"/>
            </a:endParaRPr>
          </a:p>
          <a:p>
            <a:pPr marL="0" indent="0">
              <a:buNone/>
            </a:pPr>
            <a:r>
              <a:rPr lang="sr-Latn-RS" dirty="0">
                <a:latin typeface="Courier New" panose="02070309020205020404" pitchFamily="49" charset="0"/>
                <a:cs typeface="Courier New" panose="02070309020205020404" pitchFamily="49" charset="0"/>
              </a:rPr>
              <a:t> </a:t>
            </a:r>
            <a:r>
              <a:rPr lang="sr-Latn-RS" dirty="0" smtClean="0">
                <a:latin typeface="Courier New" panose="02070309020205020404" pitchFamily="49" charset="0"/>
                <a:cs typeface="Courier New" panose="02070309020205020404" pitchFamily="49" charset="0"/>
              </a:rPr>
              <a:t> </a:t>
            </a:r>
            <a:r>
              <a:rPr lang="en-GB" dirty="0" smtClean="0">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size small)) </a:t>
            </a:r>
            <a:endParaRPr lang="sr-Latn-RS" dirty="0" smtClean="0">
              <a:latin typeface="Courier New" panose="02070309020205020404" pitchFamily="49" charset="0"/>
              <a:cs typeface="Courier New" panose="02070309020205020404" pitchFamily="49" charset="0"/>
            </a:endParaRPr>
          </a:p>
          <a:p>
            <a:pPr marL="0" indent="0">
              <a:buNone/>
            </a:pPr>
            <a:r>
              <a:rPr lang="en-GB" dirty="0" smtClean="0">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penguin (is-a bird) </a:t>
            </a:r>
            <a:endParaRPr lang="sr-Latn-RS" dirty="0" smtClean="0">
              <a:latin typeface="Courier New" panose="02070309020205020404" pitchFamily="49" charset="0"/>
              <a:cs typeface="Courier New" panose="02070309020205020404" pitchFamily="49" charset="0"/>
            </a:endParaRPr>
          </a:p>
          <a:p>
            <a:pPr marL="0" indent="0">
              <a:buNone/>
            </a:pPr>
            <a:r>
              <a:rPr lang="sr-Latn-RS" dirty="0">
                <a:latin typeface="Courier New" panose="02070309020205020404" pitchFamily="49" charset="0"/>
                <a:cs typeface="Courier New" panose="02070309020205020404" pitchFamily="49" charset="0"/>
              </a:rPr>
              <a:t> </a:t>
            </a:r>
            <a:r>
              <a:rPr lang="sr-Latn-RS" dirty="0" smtClean="0">
                <a:latin typeface="Courier New" panose="02070309020205020404" pitchFamily="49" charset="0"/>
                <a:cs typeface="Courier New" panose="02070309020205020404" pitchFamily="49" charset="0"/>
              </a:rPr>
              <a:t> </a:t>
            </a:r>
            <a:r>
              <a:rPr lang="en-GB" dirty="0" smtClean="0">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movement swim)) </a:t>
            </a:r>
            <a:endParaRPr lang="sr-Latn-RS" dirty="0" smtClean="0">
              <a:latin typeface="Courier New" panose="02070309020205020404" pitchFamily="49" charset="0"/>
              <a:cs typeface="Courier New" panose="02070309020205020404" pitchFamily="49" charset="0"/>
            </a:endParaRPr>
          </a:p>
          <a:p>
            <a:pPr marL="0" indent="0">
              <a:buNone/>
            </a:pPr>
            <a:r>
              <a:rPr lang="en-GB" dirty="0" smtClean="0">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bird (is-a vertebrate) </a:t>
            </a:r>
            <a:endParaRPr lang="sr-Latn-RS" dirty="0" smtClean="0">
              <a:latin typeface="Courier New" panose="02070309020205020404" pitchFamily="49" charset="0"/>
              <a:cs typeface="Courier New" panose="02070309020205020404" pitchFamily="49" charset="0"/>
            </a:endParaRPr>
          </a:p>
          <a:p>
            <a:pPr marL="0" indent="0">
              <a:buNone/>
            </a:pPr>
            <a:r>
              <a:rPr lang="sr-Latn-RS" dirty="0">
                <a:latin typeface="Courier New" panose="02070309020205020404" pitchFamily="49" charset="0"/>
                <a:cs typeface="Courier New" panose="02070309020205020404" pitchFamily="49" charset="0"/>
              </a:rPr>
              <a:t> </a:t>
            </a:r>
            <a:r>
              <a:rPr lang="sr-Latn-RS" dirty="0" smtClean="0">
                <a:latin typeface="Courier New" panose="02070309020205020404" pitchFamily="49" charset="0"/>
                <a:cs typeface="Courier New" panose="02070309020205020404" pitchFamily="49" charset="0"/>
              </a:rPr>
              <a:t> </a:t>
            </a:r>
            <a:r>
              <a:rPr lang="en-GB" dirty="0" smtClean="0">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has-part wings) </a:t>
            </a:r>
            <a:endParaRPr lang="sr-Latn-RS" dirty="0" smtClean="0">
              <a:latin typeface="Courier New" panose="02070309020205020404" pitchFamily="49" charset="0"/>
              <a:cs typeface="Courier New" panose="02070309020205020404" pitchFamily="49" charset="0"/>
            </a:endParaRPr>
          </a:p>
          <a:p>
            <a:pPr marL="0" indent="0">
              <a:buNone/>
            </a:pPr>
            <a:r>
              <a:rPr lang="sr-Latn-RS" dirty="0">
                <a:latin typeface="Courier New" panose="02070309020205020404" pitchFamily="49" charset="0"/>
                <a:cs typeface="Courier New" panose="02070309020205020404" pitchFamily="49" charset="0"/>
              </a:rPr>
              <a:t> </a:t>
            </a:r>
            <a:r>
              <a:rPr lang="sr-Latn-RS" dirty="0" smtClean="0">
                <a:latin typeface="Courier New" panose="02070309020205020404" pitchFamily="49" charset="0"/>
                <a:cs typeface="Courier New" panose="02070309020205020404" pitchFamily="49" charset="0"/>
              </a:rPr>
              <a:t> </a:t>
            </a:r>
            <a:r>
              <a:rPr lang="en-GB" dirty="0" smtClean="0">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reproduction egg-laying))))</a:t>
            </a:r>
          </a:p>
        </p:txBody>
      </p:sp>
    </p:spTree>
    <p:extLst>
      <p:ext uri="{BB962C8B-B14F-4D97-AF65-F5344CB8AC3E}">
        <p14:creationId xmlns:p14="http://schemas.microsoft.com/office/powerpoint/2010/main" val="35060326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r-Latn-RS" dirty="0" smtClean="0"/>
              <a:t>Individuali i klase</a:t>
            </a:r>
            <a:endParaRPr lang="en-US" dirty="0"/>
          </a:p>
        </p:txBody>
      </p:sp>
      <p:sp>
        <p:nvSpPr>
          <p:cNvPr id="5" name="Content Placeholder 4"/>
          <p:cNvSpPr>
            <a:spLocks noGrp="1"/>
          </p:cNvSpPr>
          <p:nvPr>
            <p:ph sz="half" idx="1"/>
          </p:nvPr>
        </p:nvSpPr>
        <p:spPr/>
        <p:txBody>
          <a:bodyPr>
            <a:normAutofit fontScale="70000" lnSpcReduction="20000"/>
          </a:bodyPr>
          <a:lstStyle/>
          <a:p>
            <a:r>
              <a:rPr lang="sr-Latn-RS" dirty="0" smtClean="0"/>
              <a:t>Mnoge semantičke mreže razlikuju: </a:t>
            </a:r>
          </a:p>
          <a:p>
            <a:pPr lvl="1"/>
            <a:r>
              <a:rPr lang="sr-Latn-RS" dirty="0" smtClean="0"/>
              <a:t>Čvorove koji predstavljaju individuale i one koji predstavljaju klase</a:t>
            </a:r>
            <a:endParaRPr lang="en-US" dirty="0"/>
          </a:p>
          <a:p>
            <a:pPr lvl="1"/>
            <a:r>
              <a:rPr lang="sr-Latn-RS" dirty="0" smtClean="0"/>
              <a:t>Razlikuje se</a:t>
            </a:r>
            <a:r>
              <a:rPr lang="en-US" dirty="0" smtClean="0"/>
              <a:t> </a:t>
            </a:r>
            <a:r>
              <a:rPr lang="en-US" dirty="0"/>
              <a:t>“</a:t>
            </a:r>
            <a:r>
              <a:rPr lang="en-US" dirty="0" err="1"/>
              <a:t>ako</a:t>
            </a:r>
            <a:r>
              <a:rPr lang="en-US" dirty="0"/>
              <a:t>” </a:t>
            </a:r>
            <a:r>
              <a:rPr lang="sr-Latn-RS" dirty="0" smtClean="0"/>
              <a:t>relacija</a:t>
            </a:r>
            <a:r>
              <a:rPr lang="en-US" dirty="0" smtClean="0"/>
              <a:t> </a:t>
            </a:r>
            <a:r>
              <a:rPr lang="sr-Latn-RS" dirty="0" smtClean="0"/>
              <a:t>od</a:t>
            </a:r>
            <a:r>
              <a:rPr lang="en-US" dirty="0" smtClean="0"/>
              <a:t> </a:t>
            </a:r>
            <a:r>
              <a:rPr lang="en-US" dirty="0"/>
              <a:t>“</a:t>
            </a:r>
            <a:r>
              <a:rPr lang="en-US" dirty="0" err="1"/>
              <a:t>isa</a:t>
            </a:r>
            <a:r>
              <a:rPr lang="en-US" dirty="0"/>
              <a:t>” </a:t>
            </a:r>
            <a:r>
              <a:rPr lang="sr-Latn-RS" dirty="0" smtClean="0"/>
              <a:t>relacije</a:t>
            </a:r>
            <a:endParaRPr lang="en-US" dirty="0"/>
          </a:p>
          <a:p>
            <a:r>
              <a:rPr lang="sr-Latn-RS" dirty="0" smtClean="0"/>
              <a:t>Druge koriste</a:t>
            </a:r>
            <a:r>
              <a:rPr lang="en-US" dirty="0" smtClean="0"/>
              <a:t> </a:t>
            </a:r>
            <a:r>
              <a:rPr lang="en-US" dirty="0"/>
              <a:t>ISA </a:t>
            </a:r>
            <a:r>
              <a:rPr lang="sr-Latn-RS" dirty="0" smtClean="0"/>
              <a:t>i za klase i za instance</a:t>
            </a:r>
            <a:endParaRPr lang="en-US" dirty="0"/>
          </a:p>
          <a:p>
            <a:pPr lvl="1"/>
            <a:r>
              <a:rPr lang="sr-Latn-RS" dirty="0" smtClean="0"/>
              <a:t>To i jeste </a:t>
            </a:r>
            <a:r>
              <a:rPr lang="sr-Latn-RS" b="1" dirty="0" smtClean="0"/>
              <a:t>problem semantičkih mreža</a:t>
            </a:r>
            <a:r>
              <a:rPr lang="sr-Latn-RS" dirty="0" smtClean="0"/>
              <a:t> </a:t>
            </a:r>
          </a:p>
          <a:p>
            <a:pPr lvl="1"/>
            <a:r>
              <a:rPr lang="sr-Latn-RS" b="1" dirty="0" smtClean="0"/>
              <a:t>Nema standardne definicije imena linka</a:t>
            </a:r>
          </a:p>
          <a:p>
            <a:pPr lvl="1"/>
            <a:r>
              <a:rPr lang="sr-Latn-RS" dirty="0" smtClean="0"/>
              <a:t>Problem je delimično rešen u Semanitčkom Webu definisanjem familije jezika za predstavljanje znanja koji se baziraju na semantičkim mrežama i standardizovani su</a:t>
            </a:r>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938670"/>
            <a:ext cx="3464668" cy="378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20380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sr-Latn-RS" dirty="0" smtClean="0"/>
              <a:t>Zaključivanje nasleđivanjem</a:t>
            </a:r>
            <a:endParaRPr lang="en-US" dirty="0"/>
          </a:p>
        </p:txBody>
      </p:sp>
      <p:sp>
        <p:nvSpPr>
          <p:cNvPr id="6" name="Content Placeholder 5"/>
          <p:cNvSpPr>
            <a:spLocks noGrp="1"/>
          </p:cNvSpPr>
          <p:nvPr>
            <p:ph idx="1"/>
          </p:nvPr>
        </p:nvSpPr>
        <p:spPr/>
        <p:txBody>
          <a:bodyPr>
            <a:normAutofit/>
          </a:bodyPr>
          <a:lstStyle/>
          <a:p>
            <a:r>
              <a:rPr lang="sr-Latn-RS" dirty="0" smtClean="0"/>
              <a:t>Jedan od glavnih načina rezonovanja u semantičkim mrežama je nasleđivanje vrednosti duž linkova podklasa i instanci</a:t>
            </a:r>
            <a:r>
              <a:rPr lang="en-US" dirty="0" smtClean="0"/>
              <a:t>.</a:t>
            </a:r>
            <a:endParaRPr lang="en-US" dirty="0"/>
          </a:p>
          <a:p>
            <a:r>
              <a:rPr lang="sr-Latn-RS" dirty="0" smtClean="0"/>
              <a:t>Semantičke mreže se razlikuju po načinu nasleđivanja višestrukih različitih vrednosti</a:t>
            </a:r>
            <a:r>
              <a:rPr lang="en-US" dirty="0" smtClean="0"/>
              <a:t>.</a:t>
            </a:r>
            <a:endParaRPr lang="en-US" dirty="0"/>
          </a:p>
          <a:p>
            <a:pPr lvl="1"/>
            <a:r>
              <a:rPr lang="sr-Latn-RS" dirty="0" smtClean="0"/>
              <a:t>Nasleđuju se sve moguće vrednosti</a:t>
            </a:r>
            <a:r>
              <a:rPr lang="en-US" dirty="0" smtClean="0"/>
              <a:t>, </a:t>
            </a:r>
            <a:r>
              <a:rPr lang="sr-Latn-RS" b="1" i="1" dirty="0" smtClean="0"/>
              <a:t>ili</a:t>
            </a:r>
            <a:endParaRPr lang="en-US" b="1" i="1" dirty="0"/>
          </a:p>
          <a:p>
            <a:pPr lvl="1"/>
            <a:r>
              <a:rPr lang="sr-Latn-RS" dirty="0" smtClean="0"/>
              <a:t>Nasleđuje se samo </a:t>
            </a:r>
            <a:r>
              <a:rPr lang="en-US" dirty="0" smtClean="0"/>
              <a:t>“</a:t>
            </a:r>
            <a:r>
              <a:rPr lang="sr-Latn-RS" dirty="0" smtClean="0"/>
              <a:t>najniža</a:t>
            </a:r>
            <a:r>
              <a:rPr lang="en-US" dirty="0" smtClean="0"/>
              <a:t>” </a:t>
            </a:r>
            <a:r>
              <a:rPr lang="sr-Latn-RS" dirty="0" smtClean="0"/>
              <a:t>vrednost ili vrednosti</a:t>
            </a:r>
            <a:endParaRPr lang="en-US" dirty="0"/>
          </a:p>
        </p:txBody>
      </p:sp>
    </p:spTree>
    <p:extLst>
      <p:ext uri="{BB962C8B-B14F-4D97-AF65-F5344CB8AC3E}">
        <p14:creationId xmlns:p14="http://schemas.microsoft.com/office/powerpoint/2010/main" val="36746539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r-Latn-RS" dirty="0" smtClean="0"/>
              <a:t>Izuzeci</a:t>
            </a:r>
            <a:endParaRPr lang="en-US" dirty="0"/>
          </a:p>
        </p:txBody>
      </p:sp>
      <p:sp>
        <p:nvSpPr>
          <p:cNvPr id="5" name="Content Placeholder 4"/>
          <p:cNvSpPr>
            <a:spLocks noGrp="1"/>
          </p:cNvSpPr>
          <p:nvPr>
            <p:ph sz="half" idx="1"/>
          </p:nvPr>
        </p:nvSpPr>
        <p:spPr/>
        <p:txBody>
          <a:bodyPr>
            <a:normAutofit fontScale="92500" lnSpcReduction="20000"/>
          </a:bodyPr>
          <a:lstStyle/>
          <a:p>
            <a:r>
              <a:rPr lang="sr-Latn-RS" dirty="0" smtClean="0"/>
              <a:t>Većina slonova je siva</a:t>
            </a:r>
            <a:r>
              <a:rPr lang="en-US" dirty="0" smtClean="0"/>
              <a:t>. </a:t>
            </a:r>
            <a:r>
              <a:rPr lang="sr-Latn-RS" dirty="0" smtClean="0"/>
              <a:t>Kraljevski slonovi su slonovi</a:t>
            </a:r>
            <a:r>
              <a:rPr lang="en-US" dirty="0" smtClean="0"/>
              <a:t>. </a:t>
            </a:r>
            <a:r>
              <a:rPr lang="sr-Latn-RS" dirty="0" smtClean="0"/>
              <a:t>Većina kraljevskih slonova nije siva</a:t>
            </a:r>
            <a:r>
              <a:rPr lang="en-US" dirty="0" smtClean="0"/>
              <a:t>.</a:t>
            </a:r>
            <a:r>
              <a:rPr lang="sr-Latn-RS" dirty="0" smtClean="0"/>
              <a:t> </a:t>
            </a:r>
            <a:r>
              <a:rPr lang="en-US" dirty="0" smtClean="0"/>
              <a:t>Clyde </a:t>
            </a:r>
            <a:r>
              <a:rPr lang="sr-Latn-RS" dirty="0" smtClean="0"/>
              <a:t>je kraljevski slon.</a:t>
            </a:r>
          </a:p>
          <a:p>
            <a:r>
              <a:rPr lang="sr-Latn-RS" dirty="0" smtClean="0"/>
              <a:t>Ideja slična kao u OOP (i logici uopšte) – nasleđivanje nam omogućuje da novu klasu definišemo preko najbližeg roda (</a:t>
            </a:r>
            <a:r>
              <a:rPr lang="en-GB" i="1" dirty="0"/>
              <a:t> genus </a:t>
            </a:r>
            <a:r>
              <a:rPr lang="en-GB" i="1" dirty="0" err="1"/>
              <a:t>proximum</a:t>
            </a:r>
            <a:r>
              <a:rPr lang="sr-Latn-RS" dirty="0" smtClean="0"/>
              <a:t>) i vrsne razlike (</a:t>
            </a:r>
            <a:r>
              <a:rPr lang="en-GB" i="1" dirty="0" err="1" smtClean="0"/>
              <a:t>diferentia</a:t>
            </a:r>
            <a:r>
              <a:rPr lang="en-GB" i="1" dirty="0" smtClean="0"/>
              <a:t> </a:t>
            </a:r>
            <a:r>
              <a:rPr lang="en-GB" i="1" dirty="0" err="1" smtClean="0"/>
              <a:t>specifica</a:t>
            </a:r>
            <a:r>
              <a:rPr lang="sr-Latn-RS" dirty="0" smtClean="0"/>
              <a:t>)</a:t>
            </a:r>
            <a:endParaRPr lang="en-US" dirty="0"/>
          </a:p>
        </p:txBody>
      </p:sp>
      <p:pic>
        <p:nvPicPr>
          <p:cNvPr id="7" name="Picture 2"/>
          <p:cNvPicPr>
            <a:picLocks noGrp="1" noChangeAspect="1" noChangeArrowheads="1"/>
          </p:cNvPicPr>
          <p:nvPr>
            <p:ph sz="half" idx="2"/>
          </p:nvPr>
        </p:nvPicPr>
        <p:blipFill>
          <a:blip>
            <a:extLst>
              <a:ext uri="{28A0092B-C50C-407E-A947-70E740481C1C}">
                <a14:useLocalDpi xmlns:a14="http://schemas.microsoft.com/office/drawing/2010/main" val="0"/>
              </a:ext>
            </a:extLst>
          </a:blip>
          <a:srcRect/>
          <a:stretch>
            <a:fillRect/>
          </a:stretch>
        </p:blipFill>
        <p:spPr bwMode="auto">
          <a:xfrm>
            <a:off x="4648200" y="2270835"/>
            <a:ext cx="4038600" cy="31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68869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sr-Latn-RS" dirty="0" smtClean="0"/>
              <a:t>Konfliktne nasleđene vrednosti</a:t>
            </a:r>
            <a:endParaRPr lang="en-US" dirty="0"/>
          </a:p>
        </p:txBody>
      </p:sp>
      <p:pic>
        <p:nvPicPr>
          <p:cNvPr id="3074"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76200" y="1981200"/>
            <a:ext cx="8905875" cy="273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7200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A23CC200-5802-43A4-8269-68C2544B5618}" type="slidenum">
              <a:rPr lang="en-US" sz="900" smtClean="0">
                <a:solidFill>
                  <a:srgbClr val="003399"/>
                </a:solidFill>
                <a:latin typeface="Arial" charset="0"/>
                <a:cs typeface="Arial" charset="0"/>
                <a:sym typeface="Arial" charset="0"/>
              </a:rPr>
              <a:pPr eaLnBrk="1" hangingPunct="1"/>
              <a:t>8</a:t>
            </a:fld>
            <a:endParaRPr lang="en-US" sz="900" smtClean="0">
              <a:solidFill>
                <a:srgbClr val="003399"/>
              </a:solidFill>
              <a:latin typeface="Arial" charset="0"/>
              <a:cs typeface="Arial" charset="0"/>
              <a:sym typeface="Arial" charset="0"/>
            </a:endParaRPr>
          </a:p>
        </p:txBody>
      </p:sp>
      <p:sp>
        <p:nvSpPr>
          <p:cNvPr id="22533" name="Rectangle 5"/>
          <p:cNvSpPr>
            <a:spLocks noGrp="1" noChangeArrowheads="1"/>
          </p:cNvSpPr>
          <p:nvPr>
            <p:ph type="title"/>
          </p:nvPr>
        </p:nvSpPr>
        <p:spPr/>
        <p:txBody>
          <a:bodyPr/>
          <a:lstStyle/>
          <a:p>
            <a:pPr eaLnBrk="1" hangingPunct="1"/>
            <a:r>
              <a:rPr lang="sr-Latn-RS" dirty="0" smtClean="0"/>
              <a:t>Tipovi znanja</a:t>
            </a:r>
            <a:endParaRPr lang="en-US" dirty="0" smtClean="0"/>
          </a:p>
        </p:txBody>
      </p:sp>
      <p:sp>
        <p:nvSpPr>
          <p:cNvPr id="22534" name="Rectangle 6"/>
          <p:cNvSpPr>
            <a:spLocks noGrp="1" noChangeArrowheads="1"/>
          </p:cNvSpPr>
          <p:nvPr>
            <p:ph type="body" idx="1"/>
          </p:nvPr>
        </p:nvSpPr>
        <p:spPr/>
        <p:txBody>
          <a:bodyPr>
            <a:normAutofit fontScale="92500" lnSpcReduction="10000"/>
          </a:bodyPr>
          <a:lstStyle/>
          <a:p>
            <a:pPr eaLnBrk="1" hangingPunct="1">
              <a:spcBef>
                <a:spcPct val="0"/>
              </a:spcBef>
            </a:pPr>
            <a:r>
              <a:rPr lang="sr-Latn-RS" sz="1900" dirty="0" smtClean="0"/>
              <a:t>Apriorno znanje</a:t>
            </a:r>
            <a:endParaRPr lang="en-US" sz="1900" dirty="0" smtClean="0"/>
          </a:p>
          <a:p>
            <a:pPr marL="685800" lvl="1" eaLnBrk="1" hangingPunct="1">
              <a:spcBef>
                <a:spcPts val="525"/>
              </a:spcBef>
            </a:pPr>
            <a:r>
              <a:rPr lang="sr-Latn-RS" sz="1700" dirty="0" smtClean="0"/>
              <a:t>Postoji pre znanja stečenog čulima</a:t>
            </a:r>
            <a:endParaRPr lang="en-US" sz="1700" dirty="0" smtClean="0"/>
          </a:p>
          <a:p>
            <a:pPr marL="685800" lvl="1" eaLnBrk="1" hangingPunct="1">
              <a:spcBef>
                <a:spcPts val="525"/>
              </a:spcBef>
            </a:pPr>
            <a:r>
              <a:rPr lang="sr-Latn-RS" sz="1700" dirty="0" smtClean="0"/>
              <a:t>Smatra se univerzalno istinitim</a:t>
            </a:r>
            <a:endParaRPr lang="en-US" sz="1700" dirty="0" smtClean="0"/>
          </a:p>
          <a:p>
            <a:pPr eaLnBrk="1" hangingPunct="1">
              <a:spcBef>
                <a:spcPts val="1750"/>
              </a:spcBef>
            </a:pPr>
            <a:r>
              <a:rPr lang="sr-Latn-RS" sz="1900" dirty="0" smtClean="0"/>
              <a:t>Aposteriorno znanje</a:t>
            </a:r>
            <a:endParaRPr lang="en-US" sz="1900" dirty="0" smtClean="0"/>
          </a:p>
          <a:p>
            <a:pPr marL="685800" lvl="1" eaLnBrk="1" hangingPunct="1">
              <a:spcBef>
                <a:spcPts val="525"/>
              </a:spcBef>
            </a:pPr>
            <a:r>
              <a:rPr lang="sr-Latn-RS" sz="1700" dirty="0" smtClean="0"/>
              <a:t>Znanje koje se verifikuje čulima</a:t>
            </a:r>
            <a:endParaRPr lang="en-US" sz="1700" dirty="0" smtClean="0"/>
          </a:p>
          <a:p>
            <a:pPr marL="685800" lvl="1" eaLnBrk="1" hangingPunct="1">
              <a:spcBef>
                <a:spcPts val="525"/>
              </a:spcBef>
            </a:pPr>
            <a:r>
              <a:rPr lang="sr-Latn-RS" sz="1700" dirty="0" smtClean="0"/>
              <a:t>Ne mora uvek biti pouzdano</a:t>
            </a:r>
            <a:endParaRPr lang="en-US" sz="1700" dirty="0" smtClean="0"/>
          </a:p>
          <a:p>
            <a:pPr eaLnBrk="1" hangingPunct="1">
              <a:spcBef>
                <a:spcPts val="1750"/>
              </a:spcBef>
            </a:pPr>
            <a:r>
              <a:rPr lang="sr-Latn-RS" sz="1900" dirty="0" smtClean="0"/>
              <a:t>Proceduralno znanje</a:t>
            </a:r>
            <a:endParaRPr lang="en-US" sz="1900" dirty="0" smtClean="0"/>
          </a:p>
          <a:p>
            <a:pPr marL="685800" lvl="1" eaLnBrk="1" hangingPunct="1">
              <a:spcBef>
                <a:spcPts val="525"/>
              </a:spcBef>
            </a:pPr>
            <a:r>
              <a:rPr lang="sr-Latn-RS" sz="1700" dirty="0" smtClean="0"/>
              <a:t>Znati kako se nešto radi</a:t>
            </a:r>
            <a:endParaRPr lang="en-US" sz="1700" dirty="0" smtClean="0"/>
          </a:p>
          <a:p>
            <a:pPr eaLnBrk="1" hangingPunct="1">
              <a:spcBef>
                <a:spcPts val="1750"/>
              </a:spcBef>
            </a:pPr>
            <a:r>
              <a:rPr lang="sr-Latn-RS" sz="1900" dirty="0" smtClean="0"/>
              <a:t>Deklarativno znanje</a:t>
            </a:r>
            <a:endParaRPr lang="en-US" sz="1900" dirty="0" smtClean="0"/>
          </a:p>
          <a:p>
            <a:pPr marL="685800" lvl="1" eaLnBrk="1" hangingPunct="1">
              <a:spcBef>
                <a:spcPts val="525"/>
              </a:spcBef>
            </a:pPr>
            <a:r>
              <a:rPr lang="sr-Latn-RS" sz="1700" dirty="0" smtClean="0"/>
              <a:t>Znati da je nešto istinito ili neistiniti – činjenice</a:t>
            </a:r>
            <a:endParaRPr lang="en-US" sz="1700" dirty="0" smtClean="0"/>
          </a:p>
          <a:p>
            <a:pPr eaLnBrk="1" hangingPunct="1">
              <a:spcBef>
                <a:spcPts val="1750"/>
              </a:spcBef>
            </a:pPr>
            <a:r>
              <a:rPr lang="sr-Latn-RS" sz="1900" dirty="0" smtClean="0"/>
              <a:t>Tacitovsko znanje</a:t>
            </a:r>
            <a:endParaRPr lang="en-US" sz="1900" dirty="0" smtClean="0"/>
          </a:p>
          <a:p>
            <a:pPr marL="685800" lvl="1" eaLnBrk="1" hangingPunct="1">
              <a:spcBef>
                <a:spcPts val="525"/>
              </a:spcBef>
            </a:pPr>
            <a:r>
              <a:rPr lang="sr-Latn-RS" sz="1700" dirty="0" smtClean="0"/>
              <a:t>Znanje koje se ne može lako izraziti verbalnim sredstvima (jezikom)</a:t>
            </a:r>
            <a:endParaRPr lang="en-US" sz="1700" dirty="0" smtClean="0"/>
          </a:p>
        </p:txBody>
      </p:sp>
    </p:spTree>
    <p:extLst>
      <p:ext uri="{BB962C8B-B14F-4D97-AF65-F5344CB8AC3E}">
        <p14:creationId xmlns:p14="http://schemas.microsoft.com/office/powerpoint/2010/main" val="155584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Tangled Hierarchies</a:t>
            </a:r>
          </a:p>
        </p:txBody>
      </p:sp>
      <p:sp>
        <p:nvSpPr>
          <p:cNvPr id="3" name="Content Placeholder 2"/>
          <p:cNvSpPr>
            <a:spLocks noGrp="1"/>
          </p:cNvSpPr>
          <p:nvPr>
            <p:ph idx="1"/>
          </p:nvPr>
        </p:nvSpPr>
        <p:spPr/>
        <p:txBody>
          <a:bodyPr/>
          <a:lstStyle/>
          <a:p>
            <a:r>
              <a:rPr lang="sr-Latn-RS" dirty="0" smtClean="0"/>
              <a:t>Nasleđivanja koja nisu prosta stabla:</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472868"/>
            <a:ext cx="8646028" cy="3775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61612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Višestruko nasleđivanje</a:t>
            </a:r>
            <a:endParaRPr lang="en-US" dirty="0"/>
          </a:p>
        </p:txBody>
      </p:sp>
      <p:sp>
        <p:nvSpPr>
          <p:cNvPr id="3" name="Content Placeholder 2"/>
          <p:cNvSpPr>
            <a:spLocks noGrp="1"/>
          </p:cNvSpPr>
          <p:nvPr>
            <p:ph idx="1"/>
          </p:nvPr>
        </p:nvSpPr>
        <p:spPr/>
        <p:txBody>
          <a:bodyPr>
            <a:normAutofit fontScale="77500" lnSpcReduction="20000"/>
          </a:bodyPr>
          <a:lstStyle/>
          <a:p>
            <a:r>
              <a:rPr lang="sr-Latn-RS" dirty="0" smtClean="0"/>
              <a:t>Čvor može da ima proizvoljan (konačan) broj superklasa koje ga sadrže, što omogućuje čvoru da nasledi svojstva od više </a:t>
            </a:r>
            <a:r>
              <a:rPr lang="en-US" dirty="0" smtClean="0"/>
              <a:t>“</a:t>
            </a:r>
            <a:r>
              <a:rPr lang="sr-Latn-RS" dirty="0" smtClean="0"/>
              <a:t>roditeljskih</a:t>
            </a:r>
            <a:r>
              <a:rPr lang="en-US" dirty="0" smtClean="0"/>
              <a:t>” </a:t>
            </a:r>
            <a:r>
              <a:rPr lang="sr-Latn-RS" dirty="0" smtClean="0"/>
              <a:t>čvorova i njihovih predaka u mreži</a:t>
            </a:r>
            <a:r>
              <a:rPr lang="en-US" dirty="0" smtClean="0"/>
              <a:t>.</a:t>
            </a:r>
            <a:endParaRPr lang="en-US" dirty="0"/>
          </a:p>
          <a:p>
            <a:r>
              <a:rPr lang="sr-Latn-RS" dirty="0" smtClean="0"/>
              <a:t>Za određivanje nasleđivanja u takvim </a:t>
            </a:r>
            <a:r>
              <a:rPr lang="en-US" dirty="0" smtClean="0"/>
              <a:t>“</a:t>
            </a:r>
            <a:r>
              <a:rPr lang="sr-Latn-RS" dirty="0" smtClean="0"/>
              <a:t>zapetljanim</a:t>
            </a:r>
            <a:r>
              <a:rPr lang="en-US" dirty="0" smtClean="0"/>
              <a:t>” </a:t>
            </a:r>
            <a:r>
              <a:rPr lang="sr-Latn-RS" dirty="0" smtClean="0"/>
              <a:t>mrežama gde je dozvoljeno višestruko nasleđivanje se često koriste pravila</a:t>
            </a:r>
            <a:r>
              <a:rPr lang="en-US" dirty="0" smtClean="0"/>
              <a:t>:</a:t>
            </a:r>
            <a:endParaRPr lang="en-US" dirty="0"/>
          </a:p>
          <a:p>
            <a:pPr lvl="1"/>
            <a:r>
              <a:rPr lang="sr-Latn-RS" dirty="0" smtClean="0"/>
              <a:t>Ako je</a:t>
            </a:r>
            <a:r>
              <a:rPr lang="en-US" dirty="0" smtClean="0"/>
              <a:t> </a:t>
            </a:r>
            <a:r>
              <a:rPr lang="en-US" dirty="0"/>
              <a:t>X&lt;A&lt;B </a:t>
            </a:r>
            <a:r>
              <a:rPr lang="sr-Latn-RS" dirty="0" smtClean="0"/>
              <a:t>i oba</a:t>
            </a:r>
            <a:r>
              <a:rPr lang="en-US" dirty="0" smtClean="0"/>
              <a:t> </a:t>
            </a:r>
            <a:r>
              <a:rPr lang="en-US" dirty="0"/>
              <a:t>A </a:t>
            </a:r>
            <a:r>
              <a:rPr lang="sr-Latn-RS" dirty="0" smtClean="0"/>
              <a:t>i</a:t>
            </a:r>
            <a:r>
              <a:rPr lang="en-US" dirty="0" smtClean="0"/>
              <a:t> </a:t>
            </a:r>
            <a:r>
              <a:rPr lang="en-US" dirty="0"/>
              <a:t>B </a:t>
            </a:r>
            <a:r>
              <a:rPr lang="sr-Latn-RS" dirty="0" smtClean="0"/>
              <a:t>imaju svojstvo</a:t>
            </a:r>
            <a:r>
              <a:rPr lang="en-US" dirty="0" smtClean="0"/>
              <a:t> </a:t>
            </a:r>
            <a:r>
              <a:rPr lang="en-US" dirty="0"/>
              <a:t>P, </a:t>
            </a:r>
            <a:r>
              <a:rPr lang="sr-Latn-RS" dirty="0" smtClean="0"/>
              <a:t>tada</a:t>
            </a:r>
            <a:r>
              <a:rPr lang="en-US" dirty="0" smtClean="0"/>
              <a:t> X</a:t>
            </a:r>
            <a:r>
              <a:rPr lang="sr-Latn-RS" dirty="0" smtClean="0"/>
              <a:t> nasleđuje to svojstvo od</a:t>
            </a:r>
            <a:r>
              <a:rPr lang="en-US" dirty="0" smtClean="0"/>
              <a:t> A.</a:t>
            </a:r>
            <a:endParaRPr lang="en-US" dirty="0"/>
          </a:p>
          <a:p>
            <a:pPr lvl="1"/>
            <a:r>
              <a:rPr lang="sr-Latn-RS" dirty="0" smtClean="0"/>
              <a:t>Ako je</a:t>
            </a:r>
            <a:r>
              <a:rPr lang="en-US" dirty="0" smtClean="0"/>
              <a:t> </a:t>
            </a:r>
            <a:r>
              <a:rPr lang="en-US" dirty="0"/>
              <a:t>X&lt;A </a:t>
            </a:r>
            <a:r>
              <a:rPr lang="sr-Latn-RS" dirty="0" smtClean="0"/>
              <a:t>i</a:t>
            </a:r>
            <a:r>
              <a:rPr lang="en-US" dirty="0" smtClean="0"/>
              <a:t> </a:t>
            </a:r>
            <a:r>
              <a:rPr lang="en-US" dirty="0"/>
              <a:t>X&lt;B </a:t>
            </a:r>
            <a:r>
              <a:rPr lang="sr-Latn-RS" dirty="0" smtClean="0"/>
              <a:t>ali nije </a:t>
            </a:r>
            <a:r>
              <a:rPr lang="en-US" dirty="0" smtClean="0"/>
              <a:t>A&lt;B </a:t>
            </a:r>
            <a:r>
              <a:rPr lang="sr-Latn-RS" dirty="0" smtClean="0"/>
              <a:t>niti</a:t>
            </a:r>
            <a:r>
              <a:rPr lang="en-US" smtClean="0"/>
              <a:t> B&lt;A, </a:t>
            </a:r>
            <a:r>
              <a:rPr lang="sr-Latn-RS" dirty="0" smtClean="0"/>
              <a:t>i </a:t>
            </a:r>
            <a:r>
              <a:rPr lang="en-US" dirty="0" smtClean="0"/>
              <a:t>A </a:t>
            </a:r>
            <a:r>
              <a:rPr lang="sr-Latn-RS" dirty="0" smtClean="0"/>
              <a:t>i </a:t>
            </a:r>
            <a:r>
              <a:rPr lang="en-US" dirty="0" smtClean="0"/>
              <a:t>B </a:t>
            </a:r>
            <a:r>
              <a:rPr lang="sr-Latn-RS" dirty="0" smtClean="0"/>
              <a:t>imaju svojstvo </a:t>
            </a:r>
            <a:r>
              <a:rPr lang="en-US" dirty="0" smtClean="0"/>
              <a:t>P </a:t>
            </a:r>
            <a:r>
              <a:rPr lang="sr-Latn-RS" dirty="0" smtClean="0"/>
              <a:t>sa različitim i nekonzistentnim vrednostima, tada </a:t>
            </a:r>
            <a:r>
              <a:rPr lang="en-US" dirty="0" smtClean="0"/>
              <a:t>X </a:t>
            </a:r>
            <a:r>
              <a:rPr lang="sr-Latn-RS" dirty="0" smtClean="0"/>
              <a:t>uopšte ne nasleđuje to svojstvo</a:t>
            </a:r>
            <a:r>
              <a:rPr lang="en-US" dirty="0" smtClean="0"/>
              <a:t>.</a:t>
            </a:r>
            <a:endParaRPr lang="sr-Latn-RS" dirty="0" smtClean="0"/>
          </a:p>
          <a:p>
            <a:pPr lvl="2"/>
            <a:r>
              <a:rPr lang="sr-Latn-RS" dirty="0" smtClean="0"/>
              <a:t>U Semantičkom Webu ovo je razrešeno tako što je ontologija nekonzistentna – obzirom na veličinu ontologija može da bude veoma ozbiljan problem pronaći entitet koji je ontologiju preveo u nekonzistentno stanje</a:t>
            </a:r>
            <a:endParaRPr lang="en-US" dirty="0"/>
          </a:p>
        </p:txBody>
      </p:sp>
    </p:spTree>
    <p:extLst>
      <p:ext uri="{BB962C8B-B14F-4D97-AF65-F5344CB8AC3E}">
        <p14:creationId xmlns:p14="http://schemas.microsoft.com/office/powerpoint/2010/main" val="27109547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Moguća rešenja</a:t>
            </a:r>
            <a:endParaRPr lang="en-US" dirty="0"/>
          </a:p>
        </p:txBody>
      </p:sp>
      <p:sp>
        <p:nvSpPr>
          <p:cNvPr id="3" name="Content Placeholder 2"/>
          <p:cNvSpPr>
            <a:spLocks noGrp="1"/>
          </p:cNvSpPr>
          <p:nvPr>
            <p:ph idx="1"/>
          </p:nvPr>
        </p:nvSpPr>
        <p:spPr/>
        <p:txBody>
          <a:bodyPr>
            <a:normAutofit fontScale="92500" lnSpcReduction="10000"/>
          </a:bodyPr>
          <a:lstStyle/>
          <a:p>
            <a:r>
              <a:rPr lang="sr-Latn-RS" dirty="0" smtClean="0"/>
              <a:t>Nasleđivanje nam omogućuje da prestavimo default vrednosti u semantičkoj mreži</a:t>
            </a:r>
            <a:endParaRPr lang="en-GB" dirty="0" smtClean="0"/>
          </a:p>
          <a:p>
            <a:r>
              <a:rPr lang="sr-Latn-RS" dirty="0" smtClean="0"/>
              <a:t>Ima više rešenja za probleme izuzetaka i višestrukog nasleđivanja</a:t>
            </a:r>
            <a:endParaRPr lang="en-US" dirty="0"/>
          </a:p>
          <a:p>
            <a:pPr lvl="1"/>
            <a:r>
              <a:rPr lang="sr-Latn-RS" b="1" dirty="0" smtClean="0"/>
              <a:t>Pravila </a:t>
            </a:r>
          </a:p>
          <a:p>
            <a:pPr lvl="1"/>
            <a:r>
              <a:rPr lang="sr-Latn-RS" b="1" dirty="0" smtClean="0"/>
              <a:t>Udaljenost u stablu nasleđivanja</a:t>
            </a:r>
            <a:endParaRPr lang="en-US" b="1" dirty="0"/>
          </a:p>
          <a:p>
            <a:pPr lvl="1"/>
            <a:r>
              <a:rPr lang="sr-Latn-RS" b="1" dirty="0" smtClean="0"/>
              <a:t>Višestruka stabla</a:t>
            </a:r>
            <a:endParaRPr lang="en-US" b="1" dirty="0"/>
          </a:p>
          <a:p>
            <a:pPr lvl="2"/>
            <a:r>
              <a:rPr lang="sr-Latn-RS" dirty="0" smtClean="0"/>
              <a:t>Pretpostavljeno i alternativna</a:t>
            </a:r>
            <a:endParaRPr lang="en-US" dirty="0"/>
          </a:p>
          <a:p>
            <a:pPr lvl="1"/>
            <a:r>
              <a:rPr lang="sr-Latn-RS" b="1" dirty="0" smtClean="0"/>
              <a:t>Višestruki čvorovi za isti koncept</a:t>
            </a:r>
            <a:endParaRPr lang="en-US" b="1" dirty="0"/>
          </a:p>
          <a:p>
            <a:pPr lvl="1"/>
            <a:r>
              <a:rPr lang="sr-Latn-RS" b="1" dirty="0" smtClean="0"/>
              <a:t>Evidencijalno rezonovanje</a:t>
            </a:r>
            <a:endParaRPr lang="en-US" dirty="0"/>
          </a:p>
        </p:txBody>
      </p:sp>
    </p:spTree>
    <p:extLst>
      <p:ext uri="{BB962C8B-B14F-4D97-AF65-F5344CB8AC3E}">
        <p14:creationId xmlns:p14="http://schemas.microsoft.com/office/powerpoint/2010/main" val="109490423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a:t>Pravila</a:t>
            </a:r>
            <a:r>
              <a:rPr lang="en-GB" b="1" dirty="0"/>
              <a:t> </a:t>
            </a:r>
          </a:p>
        </p:txBody>
      </p:sp>
      <p:sp>
        <p:nvSpPr>
          <p:cNvPr id="3" name="Content Placeholder 2"/>
          <p:cNvSpPr>
            <a:spLocks noGrp="1"/>
          </p:cNvSpPr>
          <p:nvPr>
            <p:ph idx="1"/>
          </p:nvPr>
        </p:nvSpPr>
        <p:spPr/>
        <p:txBody>
          <a:bodyPr/>
          <a:lstStyle/>
          <a:p>
            <a:r>
              <a:rPr lang="sr-Latn-RS" dirty="0" smtClean="0"/>
              <a:t>Problem izuzetaka ili višestrukog nasleđivanja razrešimo tako što uvedemo pravila koja se</a:t>
            </a:r>
            <a:r>
              <a:rPr lang="en-GB" dirty="0" smtClean="0"/>
              <a:t> </a:t>
            </a:r>
            <a:r>
              <a:rPr lang="sr-Latn-RS" dirty="0"/>
              <a:t>odnose </a:t>
            </a:r>
            <a:r>
              <a:rPr lang="sr-Latn-RS" dirty="0" smtClean="0"/>
              <a:t>na konkretne instance</a:t>
            </a:r>
          </a:p>
          <a:p>
            <a:r>
              <a:rPr lang="sr-Latn-RS" dirty="0" smtClean="0"/>
              <a:t>Jednostavno rešenje</a:t>
            </a:r>
          </a:p>
          <a:p>
            <a:r>
              <a:rPr lang="sr-Latn-RS" dirty="0" smtClean="0"/>
              <a:t>Nije generičko</a:t>
            </a:r>
            <a:endParaRPr lang="en-GB" dirty="0"/>
          </a:p>
        </p:txBody>
      </p:sp>
    </p:spTree>
    <p:extLst>
      <p:ext uri="{BB962C8B-B14F-4D97-AF65-F5344CB8AC3E}">
        <p14:creationId xmlns:p14="http://schemas.microsoft.com/office/powerpoint/2010/main" val="4136609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b="1" dirty="0">
                <a:latin typeface="Calibri" panose="020F0502020204030204" pitchFamily="34" charset="0"/>
              </a:rPr>
              <a:t>Udaljenost u stablu nasleđivanja</a:t>
            </a:r>
            <a:endParaRPr lang="en-GB" b="1" dirty="0">
              <a:latin typeface="Calibri" panose="020F0502020204030204" pitchFamily="34" charset="0"/>
            </a:endParaRPr>
          </a:p>
        </p:txBody>
      </p:sp>
      <p:sp>
        <p:nvSpPr>
          <p:cNvPr id="3" name="Content Placeholder 2"/>
          <p:cNvSpPr>
            <a:spLocks noGrp="1"/>
          </p:cNvSpPr>
          <p:nvPr>
            <p:ph idx="1"/>
          </p:nvPr>
        </p:nvSpPr>
        <p:spPr/>
        <p:txBody>
          <a:bodyPr/>
          <a:lstStyle/>
          <a:p>
            <a:r>
              <a:rPr lang="sr-Latn-RS" dirty="0" smtClean="0"/>
              <a:t>Čvor </a:t>
            </a:r>
            <a:r>
              <a:rPr lang="sr-Latn-RS" i="1" dirty="0" smtClean="0"/>
              <a:t>A</a:t>
            </a:r>
            <a:r>
              <a:rPr lang="sr-Latn-RS" dirty="0" smtClean="0"/>
              <a:t> je bliži čvoru </a:t>
            </a:r>
            <a:r>
              <a:rPr lang="sr-Latn-RS" i="1" dirty="0" smtClean="0"/>
              <a:t>B </a:t>
            </a:r>
            <a:r>
              <a:rPr lang="sr-Latn-RS" dirty="0" smtClean="0"/>
              <a:t>nego čvoru </a:t>
            </a:r>
            <a:r>
              <a:rPr lang="sr-Latn-RS" i="1" dirty="0" smtClean="0"/>
              <a:t>C</a:t>
            </a:r>
            <a:r>
              <a:rPr lang="sr-Latn-RS" dirty="0" smtClean="0"/>
              <a:t> ako A ima  putanju zaključivanja koja prolazi kroz </a:t>
            </a:r>
            <a:r>
              <a:rPr lang="sr-Latn-RS" i="1" dirty="0" smtClean="0"/>
              <a:t>B </a:t>
            </a:r>
            <a:r>
              <a:rPr lang="sr-Latn-RS" dirty="0" smtClean="0"/>
              <a:t>na putu do </a:t>
            </a:r>
            <a:r>
              <a:rPr lang="sr-Latn-RS" i="1" dirty="0" smtClean="0"/>
              <a:t>C</a:t>
            </a:r>
            <a:r>
              <a:rPr lang="sr-Latn-RS" dirty="0" smtClean="0"/>
              <a:t>.</a:t>
            </a:r>
          </a:p>
          <a:p>
            <a:r>
              <a:rPr lang="sr-Latn-RS" dirty="0" smtClean="0"/>
              <a:t>Obratite pažnju da je ovo relacija parcijalnog poretka:</a:t>
            </a:r>
          </a:p>
          <a:p>
            <a:pPr lvl="1"/>
            <a:r>
              <a:rPr lang="sr-Latn-RS" dirty="0" smtClean="0"/>
              <a:t>U slučaju Niksona nam neće vredeti</a:t>
            </a:r>
          </a:p>
          <a:p>
            <a:pPr lvl="1"/>
            <a:endParaRPr lang="sr-Latn-RS" dirty="0" smtClean="0"/>
          </a:p>
          <a:p>
            <a:endParaRPr lang="en-GB" dirty="0"/>
          </a:p>
        </p:txBody>
      </p:sp>
    </p:spTree>
    <p:extLst>
      <p:ext uri="{BB962C8B-B14F-4D97-AF65-F5344CB8AC3E}">
        <p14:creationId xmlns:p14="http://schemas.microsoft.com/office/powerpoint/2010/main" val="42795144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sr-Latn-RS" b="1" dirty="0"/>
              <a:t>Višestruka </a:t>
            </a:r>
            <a:r>
              <a:rPr lang="sr-Latn-RS" b="1" dirty="0" smtClean="0"/>
              <a:t>stabla i višestruki čvorovi</a:t>
            </a:r>
            <a:endParaRPr lang="en-US" b="1" dirty="0"/>
          </a:p>
        </p:txBody>
      </p:sp>
      <p:sp>
        <p:nvSpPr>
          <p:cNvPr id="4" name="Content Placeholder 3"/>
          <p:cNvSpPr>
            <a:spLocks noGrp="1"/>
          </p:cNvSpPr>
          <p:nvPr>
            <p:ph idx="1"/>
          </p:nvPr>
        </p:nvSpPr>
        <p:spPr/>
        <p:txBody>
          <a:bodyPr>
            <a:normAutofit/>
          </a:bodyPr>
          <a:lstStyle/>
          <a:p>
            <a:r>
              <a:rPr lang="sr-Latn-RS" dirty="0" smtClean="0"/>
              <a:t>Ima više stabala</a:t>
            </a:r>
            <a:r>
              <a:rPr lang="sr-Latn-RS" dirty="0"/>
              <a:t>:</a:t>
            </a:r>
            <a:r>
              <a:rPr lang="sr-Latn-RS" dirty="0" smtClean="0"/>
              <a:t> pretpostavljeno stablo i po jedno za svaku alternativnu hipotezu</a:t>
            </a:r>
            <a:r>
              <a:rPr lang="en-US" dirty="0" smtClean="0"/>
              <a:t>.</a:t>
            </a:r>
            <a:endParaRPr lang="en-US" dirty="0"/>
          </a:p>
          <a:p>
            <a:pPr lvl="1"/>
            <a:r>
              <a:rPr lang="sr-Latn-RS" dirty="0" smtClean="0"/>
              <a:t>Pretpostavljeno stablo</a:t>
            </a:r>
            <a:r>
              <a:rPr lang="en-US" dirty="0" smtClean="0"/>
              <a:t>: </a:t>
            </a:r>
            <a:r>
              <a:rPr lang="sr-Latn-RS" dirty="0" smtClean="0"/>
              <a:t>pile spada u ptice</a:t>
            </a:r>
            <a:r>
              <a:rPr lang="en-US" dirty="0" smtClean="0"/>
              <a:t>.</a:t>
            </a:r>
            <a:endParaRPr lang="en-US" dirty="0"/>
          </a:p>
          <a:p>
            <a:pPr lvl="1"/>
            <a:r>
              <a:rPr lang="sr-Latn-RS" dirty="0" smtClean="0"/>
              <a:t>Alternativno stablo</a:t>
            </a:r>
            <a:r>
              <a:rPr lang="en-US" dirty="0" smtClean="0"/>
              <a:t>: </a:t>
            </a:r>
            <a:r>
              <a:rPr lang="sr-Latn-RS" dirty="0" smtClean="0"/>
              <a:t>pile spada u životinje</a:t>
            </a:r>
            <a:r>
              <a:rPr lang="en-US" dirty="0" smtClean="0"/>
              <a:t>.</a:t>
            </a:r>
            <a:endParaRPr lang="en-US" dirty="0"/>
          </a:p>
        </p:txBody>
      </p:sp>
    </p:spTree>
    <p:extLst>
      <p:ext uri="{BB962C8B-B14F-4D97-AF65-F5344CB8AC3E}">
        <p14:creationId xmlns:p14="http://schemas.microsoft.com/office/powerpoint/2010/main" val="35210933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lvl="1" algn="ctr" rtl="0">
              <a:spcBef>
                <a:spcPct val="0"/>
              </a:spcBef>
            </a:pPr>
            <a:r>
              <a:rPr lang="sr-Latn-RS" sz="4400" b="1" dirty="0" smtClean="0">
                <a:latin typeface="+mj-lt"/>
              </a:rPr>
              <a:t>Višestruka stabla</a:t>
            </a:r>
            <a:endParaRPr lang="en-US" sz="4400" b="1" dirty="0">
              <a:latin typeface="+mj-l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65" y="1295400"/>
            <a:ext cx="724902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970182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sr-Latn-RS" b="1" dirty="0" smtClean="0"/>
              <a:t>Višestruki čvorovi</a:t>
            </a:r>
            <a:endParaRPr lang="en-US" dirty="0"/>
          </a:p>
        </p:txBody>
      </p:sp>
      <p:sp>
        <p:nvSpPr>
          <p:cNvPr id="4" name="Content Placeholder 3"/>
          <p:cNvSpPr>
            <a:spLocks noGrp="1"/>
          </p:cNvSpPr>
          <p:nvPr>
            <p:ph idx="1"/>
          </p:nvPr>
        </p:nvSpPr>
        <p:spPr/>
        <p:txBody>
          <a:bodyPr>
            <a:normAutofit lnSpcReduction="10000"/>
          </a:bodyPr>
          <a:lstStyle/>
          <a:p>
            <a:r>
              <a:rPr lang="sr-Latn-RS" dirty="0" smtClean="0"/>
              <a:t>Reč </a:t>
            </a:r>
            <a:r>
              <a:rPr lang="en-US" dirty="0" smtClean="0"/>
              <a:t>“bird”</a:t>
            </a:r>
            <a:r>
              <a:rPr lang="sr-Latn-RS" dirty="0"/>
              <a:t> se</a:t>
            </a:r>
            <a:r>
              <a:rPr lang="en-US" dirty="0" smtClean="0"/>
              <a:t> </a:t>
            </a:r>
            <a:r>
              <a:rPr lang="sr-Latn-RS" dirty="0" smtClean="0"/>
              <a:t>mapira na dva čvora, jedan koji se odnosi na sve ptice i drugi koji se odnosi </a:t>
            </a:r>
            <a:r>
              <a:rPr lang="sr-Latn-RS" i="1" dirty="0" smtClean="0"/>
              <a:t>samo </a:t>
            </a:r>
            <a:r>
              <a:rPr lang="sr-Latn-RS" i="1" dirty="0"/>
              <a:t>na tipične </a:t>
            </a:r>
            <a:r>
              <a:rPr lang="sr-Latn-RS" dirty="0"/>
              <a:t>ptice</a:t>
            </a:r>
            <a:r>
              <a:rPr lang="en-US" dirty="0" smtClean="0"/>
              <a:t>.</a:t>
            </a:r>
            <a:endParaRPr lang="sr-Latn-RS" dirty="0" smtClean="0"/>
          </a:p>
          <a:p>
            <a:r>
              <a:rPr lang="sr-Latn-RS" dirty="0" smtClean="0"/>
              <a:t>Ideja: reč </a:t>
            </a:r>
            <a:r>
              <a:rPr lang="en-US" dirty="0" smtClean="0"/>
              <a:t>“</a:t>
            </a:r>
            <a:r>
              <a:rPr lang="sr-Latn-RS" dirty="0" smtClean="0"/>
              <a:t>bird</a:t>
            </a:r>
            <a:r>
              <a:rPr lang="en-US" dirty="0" smtClean="0"/>
              <a:t>”</a:t>
            </a:r>
            <a:r>
              <a:rPr lang="sr-Latn-RS" dirty="0" smtClean="0"/>
              <a:t> se mapira na:</a:t>
            </a:r>
          </a:p>
          <a:p>
            <a:pPr lvl="1"/>
            <a:r>
              <a:rPr lang="sr-Latn-RS" i="1" dirty="0" smtClean="0"/>
              <a:t>Generalnu definiciju</a:t>
            </a:r>
            <a:r>
              <a:rPr lang="sr-Latn-RS" dirty="0" smtClean="0"/>
              <a:t> – klasa toplokrvnih kičmenjaka koje karakteriše perje</a:t>
            </a:r>
            <a:r>
              <a:rPr lang="en-GB" dirty="0" smtClean="0"/>
              <a:t>,</a:t>
            </a:r>
            <a:r>
              <a:rPr lang="sr-Latn-RS" dirty="0" smtClean="0"/>
              <a:t> kljun bez zuba, polaganje jaja, brz metalbolizam, srce sa četiri komore i lak ali snažan skelet</a:t>
            </a:r>
          </a:p>
          <a:p>
            <a:pPr lvl="1"/>
            <a:endParaRPr lang="sr-Latn-RS" dirty="0" smtClean="0"/>
          </a:p>
          <a:p>
            <a:pPr lvl="1"/>
            <a:r>
              <a:rPr lang="sr-Latn-RS" i="1" dirty="0" smtClean="0"/>
              <a:t>Prototip ptice</a:t>
            </a:r>
            <a:r>
              <a:rPr lang="sr-Latn-RS" dirty="0" smtClean="0"/>
              <a:t> –  </a:t>
            </a:r>
            <a:endParaRPr lang="en-US" dirty="0"/>
          </a:p>
        </p:txBody>
      </p:sp>
      <p:pic>
        <p:nvPicPr>
          <p:cNvPr id="1026" name="Picture 2" descr="https://s-media-cache-ak0.pinimg.com/236x/94/78/b5/9478b558a1136e2f9958b458ea2e6dd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854" y="5181600"/>
            <a:ext cx="1828800" cy="121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9558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65447"/>
            <a:ext cx="8832079" cy="557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p:txBody>
          <a:bodyPr/>
          <a:lstStyle/>
          <a:p>
            <a:r>
              <a:rPr lang="sr-Latn-RS" b="1" dirty="0"/>
              <a:t>Višestruki čvorovi</a:t>
            </a:r>
            <a:endParaRPr lang="en-US" dirty="0"/>
          </a:p>
        </p:txBody>
      </p:sp>
    </p:spTree>
    <p:extLst>
      <p:ext uri="{BB962C8B-B14F-4D97-AF65-F5344CB8AC3E}">
        <p14:creationId xmlns:p14="http://schemas.microsoft.com/office/powerpoint/2010/main" val="25143062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382794" cy="5033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sr-Latn-RS" b="1" dirty="0"/>
              <a:t>Višestruki čvorovi</a:t>
            </a:r>
            <a:endParaRPr lang="en-US" dirty="0"/>
          </a:p>
        </p:txBody>
      </p:sp>
      <p:sp>
        <p:nvSpPr>
          <p:cNvPr id="5" name="Oval 4"/>
          <p:cNvSpPr/>
          <p:nvPr/>
        </p:nvSpPr>
        <p:spPr>
          <a:xfrm>
            <a:off x="1676400" y="3657600"/>
            <a:ext cx="1600200" cy="13716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399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Grp="1" noChangeArrowheads="1"/>
          </p:cNvSpPr>
          <p:nvPr>
            <p:ph type="title"/>
          </p:nvPr>
        </p:nvSpPr>
        <p:spPr>
          <a:xfrm>
            <a:off x="419100" y="0"/>
            <a:ext cx="8229600" cy="914400"/>
          </a:xfrm>
        </p:spPr>
        <p:txBody>
          <a:bodyPr/>
          <a:lstStyle/>
          <a:p>
            <a:pPr eaLnBrk="1" hangingPunct="1"/>
            <a:r>
              <a:rPr lang="sr-Latn-RS" dirty="0" smtClean="0"/>
              <a:t>Piramida znanja</a:t>
            </a:r>
            <a:endParaRPr lang="en-US" dirty="0" smtClean="0"/>
          </a:p>
        </p:txBody>
      </p:sp>
      <p:sp>
        <p:nvSpPr>
          <p:cNvPr id="24578" name="Slide Number Placeholder 3"/>
          <p:cNvSpPr>
            <a:spLocks noGrp="1"/>
          </p:cNvSpPr>
          <p:nvPr>
            <p:ph type="sldNum" sz="quarter" idx="12"/>
          </p:nvPr>
        </p:nvSpPr>
        <p:spPr>
          <a:noFill/>
        </p:spPr>
        <p:txBody>
          <a:bodyPr/>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eaLnBrk="1" hangingPunct="1"/>
            <a:fld id="{637EA715-45AB-4CC7-ABF6-99CD8B47D0BC}" type="slidenum">
              <a:rPr lang="en-US" sz="900" smtClean="0">
                <a:solidFill>
                  <a:srgbClr val="003399"/>
                </a:solidFill>
                <a:latin typeface="Arial" charset="0"/>
                <a:cs typeface="Arial" charset="0"/>
                <a:sym typeface="Arial" charset="0"/>
              </a:rPr>
              <a:pPr eaLnBrk="1" hangingPunct="1"/>
              <a:t>9</a:t>
            </a:fld>
            <a:endParaRPr lang="en-US" sz="900" smtClean="0">
              <a:solidFill>
                <a:srgbClr val="003399"/>
              </a:solidFill>
              <a:latin typeface="Arial" charset="0"/>
              <a:cs typeface="Arial" charset="0"/>
              <a:sym typeface="Arial" charset="0"/>
            </a:endParaRPr>
          </a:p>
        </p:txBody>
      </p:sp>
      <p:sp>
        <p:nvSpPr>
          <p:cNvPr id="24582" name="AutoShape 6"/>
          <p:cNvSpPr>
            <a:spLocks/>
          </p:cNvSpPr>
          <p:nvPr/>
        </p:nvSpPr>
        <p:spPr bwMode="auto">
          <a:xfrm>
            <a:off x="0" y="1143000"/>
            <a:ext cx="8991600" cy="525780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583" name="Line 7"/>
          <p:cNvSpPr>
            <a:spLocks noChangeShapeType="1"/>
          </p:cNvSpPr>
          <p:nvPr/>
        </p:nvSpPr>
        <p:spPr bwMode="auto">
          <a:xfrm>
            <a:off x="685800" y="5638800"/>
            <a:ext cx="7696200"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4584" name="Line 8"/>
          <p:cNvSpPr>
            <a:spLocks noChangeShapeType="1"/>
          </p:cNvSpPr>
          <p:nvPr/>
        </p:nvSpPr>
        <p:spPr bwMode="auto">
          <a:xfrm>
            <a:off x="1371600" y="4802188"/>
            <a:ext cx="6248400"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4585" name="Line 9"/>
          <p:cNvSpPr>
            <a:spLocks noChangeShapeType="1"/>
          </p:cNvSpPr>
          <p:nvPr/>
        </p:nvSpPr>
        <p:spPr bwMode="auto">
          <a:xfrm>
            <a:off x="2057400" y="3962400"/>
            <a:ext cx="4876800" cy="158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4586" name="Line 10"/>
          <p:cNvSpPr>
            <a:spLocks noChangeShapeType="1"/>
          </p:cNvSpPr>
          <p:nvPr/>
        </p:nvSpPr>
        <p:spPr bwMode="auto">
          <a:xfrm rot="10800000" flipH="1" flipV="1">
            <a:off x="2743200" y="3200399"/>
            <a:ext cx="3505200" cy="1"/>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4587" name="Rectangle 11"/>
          <p:cNvSpPr>
            <a:spLocks/>
          </p:cNvSpPr>
          <p:nvPr/>
        </p:nvSpPr>
        <p:spPr bwMode="auto">
          <a:xfrm>
            <a:off x="2649908" y="5656555"/>
            <a:ext cx="3365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sr-Latn-RS" sz="1500" dirty="0" smtClean="0">
                <a:solidFill>
                  <a:schemeClr val="tx1"/>
                </a:solidFill>
                <a:latin typeface="News Gothic MT" charset="0"/>
                <a:ea typeface="News Gothic MT" charset="0"/>
                <a:cs typeface="News Gothic MT" charset="0"/>
                <a:sym typeface="News Gothic MT" charset="0"/>
              </a:rPr>
              <a:t>Šum</a:t>
            </a:r>
          </a:p>
          <a:p>
            <a:pPr algn="ctr"/>
            <a:r>
              <a:rPr lang="sr-Latn-RS" sz="1500" dirty="0" smtClean="0">
                <a:latin typeface="News Gothic MT" charset="0"/>
                <a:ea typeface="News Gothic MT" charset="0"/>
                <a:cs typeface="News Gothic MT" charset="0"/>
                <a:sym typeface="News Gothic MT" charset="0"/>
              </a:rPr>
              <a:t>(bez očigledne informacije)</a:t>
            </a:r>
            <a:endParaRPr lang="sr-Latn-RS" sz="1500" dirty="0" smtClean="0">
              <a:solidFill>
                <a:schemeClr val="tx1"/>
              </a:solidFill>
              <a:latin typeface="News Gothic MT" charset="0"/>
              <a:ea typeface="News Gothic MT" charset="0"/>
              <a:cs typeface="News Gothic MT" charset="0"/>
              <a:sym typeface="News Gothic MT" charset="0"/>
            </a:endParaRPr>
          </a:p>
          <a:p>
            <a:pPr algn="ctr"/>
            <a:endParaRPr lang="en-US" sz="1600" dirty="0">
              <a:solidFill>
                <a:schemeClr val="tx1"/>
              </a:solidFill>
              <a:latin typeface="News Gothic MT" charset="0"/>
              <a:ea typeface="News Gothic MT" charset="0"/>
              <a:cs typeface="News Gothic MT" charset="0"/>
              <a:sym typeface="News Gothic MT" charset="0"/>
            </a:endParaRPr>
          </a:p>
        </p:txBody>
      </p:sp>
      <p:sp>
        <p:nvSpPr>
          <p:cNvPr id="24588" name="Rectangle 12"/>
          <p:cNvSpPr>
            <a:spLocks/>
          </p:cNvSpPr>
          <p:nvPr/>
        </p:nvSpPr>
        <p:spPr bwMode="auto">
          <a:xfrm>
            <a:off x="2649908" y="4876800"/>
            <a:ext cx="3365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sr-Latn-RS" sz="1500" dirty="0" smtClean="0">
                <a:solidFill>
                  <a:schemeClr val="tx1"/>
                </a:solidFill>
                <a:latin typeface="News Gothic MT" charset="0"/>
                <a:ea typeface="News Gothic MT" charset="0"/>
                <a:cs typeface="News Gothic MT" charset="0"/>
                <a:sym typeface="News Gothic MT" charset="0"/>
              </a:rPr>
              <a:t>Podatak</a:t>
            </a:r>
          </a:p>
          <a:p>
            <a:pPr algn="ctr"/>
            <a:r>
              <a:rPr lang="sr-Latn-RS" sz="1500" dirty="0" smtClean="0">
                <a:latin typeface="News Gothic MT" charset="0"/>
                <a:ea typeface="News Gothic MT" charset="0"/>
                <a:cs typeface="News Gothic MT" charset="0"/>
                <a:sym typeface="News Gothic MT" charset="0"/>
              </a:rPr>
              <a:t>(potencijalno korisna informacija)</a:t>
            </a:r>
            <a:endParaRPr lang="en-US" sz="1500" dirty="0">
              <a:solidFill>
                <a:schemeClr val="tx1"/>
              </a:solidFill>
              <a:latin typeface="News Gothic MT" charset="0"/>
              <a:ea typeface="News Gothic MT" charset="0"/>
              <a:cs typeface="News Gothic MT" charset="0"/>
              <a:sym typeface="News Gothic MT" charset="0"/>
            </a:endParaRPr>
          </a:p>
        </p:txBody>
      </p:sp>
      <p:sp>
        <p:nvSpPr>
          <p:cNvPr id="24589" name="Rectangle 13"/>
          <p:cNvSpPr>
            <a:spLocks/>
          </p:cNvSpPr>
          <p:nvPr/>
        </p:nvSpPr>
        <p:spPr bwMode="auto">
          <a:xfrm>
            <a:off x="2813050" y="4114800"/>
            <a:ext cx="3365500" cy="61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sr-Latn-RS" sz="1500" dirty="0" smtClean="0">
                <a:solidFill>
                  <a:schemeClr val="tx1"/>
                </a:solidFill>
                <a:latin typeface="News Gothic MT" charset="0"/>
                <a:ea typeface="News Gothic MT" charset="0"/>
                <a:cs typeface="News Gothic MT" charset="0"/>
                <a:sym typeface="News Gothic MT" charset="0"/>
              </a:rPr>
              <a:t>Informacija</a:t>
            </a:r>
          </a:p>
          <a:p>
            <a:pPr algn="ctr"/>
            <a:r>
              <a:rPr lang="sr-Latn-RS" sz="1500" dirty="0" smtClean="0">
                <a:latin typeface="News Gothic MT" charset="0"/>
                <a:ea typeface="News Gothic MT" charset="0"/>
                <a:cs typeface="News Gothic MT" charset="0"/>
                <a:sym typeface="News Gothic MT" charset="0"/>
              </a:rPr>
              <a:t>(potencijalno korisna za znanje)</a:t>
            </a:r>
            <a:endParaRPr lang="en-US" sz="1500" dirty="0">
              <a:solidFill>
                <a:schemeClr val="tx1"/>
              </a:solidFill>
              <a:latin typeface="News Gothic MT" charset="0"/>
              <a:ea typeface="News Gothic MT" charset="0"/>
              <a:cs typeface="News Gothic MT" charset="0"/>
              <a:sym typeface="News Gothic MT" charset="0"/>
            </a:endParaRPr>
          </a:p>
        </p:txBody>
      </p:sp>
      <p:sp>
        <p:nvSpPr>
          <p:cNvPr id="24590" name="Rectangle 14"/>
          <p:cNvSpPr>
            <a:spLocks/>
          </p:cNvSpPr>
          <p:nvPr/>
        </p:nvSpPr>
        <p:spPr bwMode="auto">
          <a:xfrm>
            <a:off x="2813050" y="3276600"/>
            <a:ext cx="3365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sr-Latn-RS" sz="1500" dirty="0" smtClean="0">
                <a:solidFill>
                  <a:schemeClr val="tx1"/>
                </a:solidFill>
                <a:latin typeface="News Gothic MT" charset="0"/>
                <a:ea typeface="News Gothic MT" charset="0"/>
                <a:cs typeface="News Gothic MT" charset="0"/>
                <a:sym typeface="News Gothic MT" charset="0"/>
              </a:rPr>
              <a:t>Znanje</a:t>
            </a:r>
          </a:p>
          <a:p>
            <a:pPr algn="ctr"/>
            <a:r>
              <a:rPr lang="sr-Latn-RS" sz="1500" dirty="0" smtClean="0">
                <a:latin typeface="News Gothic MT" charset="0"/>
                <a:ea typeface="News Gothic MT" charset="0"/>
                <a:cs typeface="News Gothic MT" charset="0"/>
                <a:sym typeface="News Gothic MT" charset="0"/>
              </a:rPr>
              <a:t>(pravila o korišćenju informacije)</a:t>
            </a:r>
            <a:endParaRPr lang="en-US" sz="1500" dirty="0">
              <a:solidFill>
                <a:schemeClr val="tx1"/>
              </a:solidFill>
              <a:latin typeface="News Gothic MT" charset="0"/>
              <a:ea typeface="News Gothic MT" charset="0"/>
              <a:cs typeface="News Gothic MT" charset="0"/>
              <a:sym typeface="News Gothic MT" charset="0"/>
            </a:endParaRPr>
          </a:p>
        </p:txBody>
      </p:sp>
      <p:sp>
        <p:nvSpPr>
          <p:cNvPr id="24591" name="Rectangle 15"/>
          <p:cNvSpPr>
            <a:spLocks/>
          </p:cNvSpPr>
          <p:nvPr/>
        </p:nvSpPr>
        <p:spPr bwMode="auto">
          <a:xfrm>
            <a:off x="3562350" y="2514600"/>
            <a:ext cx="18669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1500" dirty="0" smtClean="0">
                <a:solidFill>
                  <a:schemeClr val="tx1"/>
                </a:solidFill>
                <a:latin typeface="News Gothic MT" charset="0"/>
                <a:ea typeface="News Gothic MT" charset="0"/>
                <a:cs typeface="News Gothic MT" charset="0"/>
                <a:sym typeface="News Gothic MT" charset="0"/>
              </a:rPr>
              <a:t>Meta-</a:t>
            </a:r>
            <a:r>
              <a:rPr lang="sr-Latn-RS" sz="1500" dirty="0" smtClean="0">
                <a:solidFill>
                  <a:schemeClr val="tx1"/>
                </a:solidFill>
                <a:latin typeface="News Gothic MT" charset="0"/>
                <a:ea typeface="News Gothic MT" charset="0"/>
                <a:cs typeface="News Gothic MT" charset="0"/>
                <a:sym typeface="News Gothic MT" charset="0"/>
              </a:rPr>
              <a:t>znanje</a:t>
            </a:r>
          </a:p>
          <a:p>
            <a:pPr algn="ctr"/>
            <a:r>
              <a:rPr lang="sr-Latn-RS" sz="1500" dirty="0">
                <a:latin typeface="News Gothic MT" charset="0"/>
                <a:ea typeface="News Gothic MT" charset="0"/>
                <a:cs typeface="News Gothic MT" charset="0"/>
                <a:sym typeface="News Gothic MT" charset="0"/>
              </a:rPr>
              <a:t>(pravila o </a:t>
            </a:r>
            <a:r>
              <a:rPr lang="sr-Latn-RS" sz="1500" dirty="0" smtClean="0">
                <a:latin typeface="News Gothic MT" charset="0"/>
                <a:ea typeface="News Gothic MT" charset="0"/>
                <a:cs typeface="News Gothic MT" charset="0"/>
                <a:sym typeface="News Gothic MT" charset="0"/>
              </a:rPr>
              <a:t>znanju)</a:t>
            </a:r>
            <a:endParaRPr lang="en-US" sz="1500" dirty="0">
              <a:latin typeface="News Gothic MT" charset="0"/>
              <a:ea typeface="News Gothic MT" charset="0"/>
              <a:cs typeface="News Gothic MT" charset="0"/>
              <a:sym typeface="News Gothic MT" charset="0"/>
            </a:endParaRPr>
          </a:p>
          <a:p>
            <a:pPr algn="ctr"/>
            <a:endParaRPr lang="en-US" sz="1600" dirty="0">
              <a:solidFill>
                <a:schemeClr val="tx1"/>
              </a:solidFill>
              <a:latin typeface="News Gothic MT" charset="0"/>
              <a:ea typeface="News Gothic MT" charset="0"/>
              <a:cs typeface="News Gothic MT" charset="0"/>
              <a:sym typeface="News Gothic MT" charset="0"/>
            </a:endParaRPr>
          </a:p>
        </p:txBody>
      </p:sp>
      <p:sp>
        <p:nvSpPr>
          <p:cNvPr id="24592" name="Text Box 16"/>
          <p:cNvSpPr txBox="1">
            <a:spLocks noChangeArrowheads="1"/>
          </p:cNvSpPr>
          <p:nvPr/>
        </p:nvSpPr>
        <p:spPr bwMode="auto">
          <a:xfrm>
            <a:off x="8774113" y="6532563"/>
            <a:ext cx="217487"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sz="2400">
                <a:solidFill>
                  <a:srgbClr val="FCFEB9"/>
                </a:solidFill>
                <a:latin typeface="Times" charset="0"/>
                <a:ea typeface="ヒラギノ明朝 ProN W3" charset="0"/>
                <a:cs typeface="ヒラギノ明朝 ProN W3" charset="0"/>
                <a:sym typeface="Times" charset="0"/>
              </a:defRPr>
            </a:lvl1pPr>
            <a:lvl2pPr marL="742950" indent="-285750" eaLnBrk="0" hangingPunct="0">
              <a:defRPr sz="2400">
                <a:solidFill>
                  <a:srgbClr val="FCFEB9"/>
                </a:solidFill>
                <a:latin typeface="Times" charset="0"/>
                <a:ea typeface="ヒラギノ明朝 ProN W3" charset="0"/>
                <a:cs typeface="ヒラギノ明朝 ProN W3" charset="0"/>
                <a:sym typeface="Times" charset="0"/>
              </a:defRPr>
            </a:lvl2pPr>
            <a:lvl3pPr marL="1143000" indent="-228600" eaLnBrk="0" hangingPunct="0">
              <a:defRPr sz="2400">
                <a:solidFill>
                  <a:srgbClr val="FCFEB9"/>
                </a:solidFill>
                <a:latin typeface="Times" charset="0"/>
                <a:ea typeface="ヒラギノ明朝 ProN W3" charset="0"/>
                <a:cs typeface="ヒラギノ明朝 ProN W3" charset="0"/>
                <a:sym typeface="Times" charset="0"/>
              </a:defRPr>
            </a:lvl3pPr>
            <a:lvl4pPr marL="1600200" indent="-228600" eaLnBrk="0" hangingPunct="0">
              <a:defRPr sz="2400">
                <a:solidFill>
                  <a:srgbClr val="FCFEB9"/>
                </a:solidFill>
                <a:latin typeface="Times" charset="0"/>
                <a:ea typeface="ヒラギノ明朝 ProN W3" charset="0"/>
                <a:cs typeface="ヒラギノ明朝 ProN W3" charset="0"/>
                <a:sym typeface="Times" charset="0"/>
              </a:defRPr>
            </a:lvl4pPr>
            <a:lvl5pPr marL="2057400" indent="-228600" eaLnBrk="0" hangingPunct="0">
              <a:defRPr sz="2400">
                <a:solidFill>
                  <a:srgbClr val="FCFEB9"/>
                </a:solidFill>
                <a:latin typeface="Times" charset="0"/>
                <a:ea typeface="ヒラギノ明朝 ProN W3" charset="0"/>
                <a:cs typeface="ヒラギノ明朝 ProN W3" charset="0"/>
                <a:sym typeface="Times" charset="0"/>
              </a:defRPr>
            </a:lvl5pPr>
            <a:lvl6pPr marL="25146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6pPr>
            <a:lvl7pPr marL="29718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7pPr>
            <a:lvl8pPr marL="34290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8pPr>
            <a:lvl9pPr marL="3886200" indent="-228600" eaLnBrk="0" fontAlgn="base" hangingPunct="0">
              <a:spcBef>
                <a:spcPct val="0"/>
              </a:spcBef>
              <a:spcAft>
                <a:spcPct val="0"/>
              </a:spcAft>
              <a:defRPr sz="2400">
                <a:solidFill>
                  <a:srgbClr val="FCFEB9"/>
                </a:solidFill>
                <a:latin typeface="Times" charset="0"/>
                <a:ea typeface="ヒラギノ明朝 ProN W3" charset="0"/>
                <a:cs typeface="ヒラギノ明朝 ProN W3" charset="0"/>
                <a:sym typeface="Times" charset="0"/>
              </a:defRPr>
            </a:lvl9pPr>
          </a:lstStyle>
          <a:p>
            <a:pPr algn="ctr" eaLnBrk="1" hangingPunct="1"/>
            <a:fld id="{D9F57C9B-F816-471A-A2CF-C9B1291C9251}" type="slidenum">
              <a:rPr lang="en-US" sz="900" b="1">
                <a:solidFill>
                  <a:srgbClr val="003399"/>
                </a:solidFill>
                <a:latin typeface="Arial" charset="0"/>
                <a:cs typeface="Arial" charset="0"/>
                <a:sym typeface="Arial" charset="0"/>
              </a:rPr>
              <a:pPr algn="ctr" eaLnBrk="1" hangingPunct="1"/>
              <a:t>9</a:t>
            </a:fld>
            <a:endParaRPr lang="en-US" sz="900" b="1">
              <a:solidFill>
                <a:srgbClr val="003399"/>
              </a:solidFill>
              <a:latin typeface="Arial" charset="0"/>
              <a:cs typeface="Arial" charset="0"/>
              <a:sym typeface="Arial" charset="0"/>
            </a:endParaRPr>
          </a:p>
        </p:txBody>
      </p:sp>
      <p:sp>
        <p:nvSpPr>
          <p:cNvPr id="16" name="Line 10"/>
          <p:cNvSpPr>
            <a:spLocks noChangeShapeType="1"/>
          </p:cNvSpPr>
          <p:nvPr/>
        </p:nvSpPr>
        <p:spPr bwMode="auto">
          <a:xfrm rot="10800000" flipH="1" flipV="1">
            <a:off x="3429000" y="2438400"/>
            <a:ext cx="2133600" cy="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7" name="Rectangle 15"/>
          <p:cNvSpPr>
            <a:spLocks/>
          </p:cNvSpPr>
          <p:nvPr/>
        </p:nvSpPr>
        <p:spPr bwMode="auto">
          <a:xfrm>
            <a:off x="3564569" y="1524000"/>
            <a:ext cx="18669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sr-Latn-RS" sz="1500" dirty="0" smtClean="0">
                <a:latin typeface="News Gothic MT" charset="0"/>
                <a:ea typeface="News Gothic MT" charset="0"/>
                <a:cs typeface="News Gothic MT" charset="0"/>
                <a:sym typeface="News Gothic MT" charset="0"/>
              </a:rPr>
              <a:t>Mudrost</a:t>
            </a:r>
          </a:p>
          <a:p>
            <a:pPr algn="ctr"/>
            <a:r>
              <a:rPr lang="sr-Latn-RS" sz="1500" dirty="0" smtClean="0">
                <a:latin typeface="News Gothic MT" charset="0"/>
                <a:ea typeface="News Gothic MT" charset="0"/>
                <a:cs typeface="News Gothic MT" charset="0"/>
                <a:sym typeface="News Gothic MT" charset="0"/>
              </a:rPr>
              <a:t>(blagotvorno) korišćenje znanja</a:t>
            </a:r>
            <a:endParaRPr lang="en-US" sz="1500" dirty="0">
              <a:latin typeface="News Gothic MT" charset="0"/>
              <a:ea typeface="News Gothic MT" charset="0"/>
              <a:cs typeface="News Gothic MT" charset="0"/>
              <a:sym typeface="News Gothic MT" charset="0"/>
            </a:endParaRPr>
          </a:p>
          <a:p>
            <a:pPr algn="ctr"/>
            <a:endParaRPr lang="en-US" sz="1600" dirty="0">
              <a:solidFill>
                <a:schemeClr val="tx1"/>
              </a:solidFill>
              <a:latin typeface="News Gothic MT" charset="0"/>
              <a:ea typeface="News Gothic MT" charset="0"/>
              <a:cs typeface="News Gothic MT" charset="0"/>
              <a:sym typeface="News Gothic MT" charset="0"/>
            </a:endParaRPr>
          </a:p>
        </p:txBody>
      </p:sp>
      <p:sp>
        <p:nvSpPr>
          <p:cNvPr id="18" name="Rectangle 17"/>
          <p:cNvSpPr/>
          <p:nvPr/>
        </p:nvSpPr>
        <p:spPr>
          <a:xfrm>
            <a:off x="533400" y="774979"/>
            <a:ext cx="8349456" cy="369332"/>
          </a:xfrm>
          <a:prstGeom prst="rect">
            <a:avLst/>
          </a:prstGeom>
        </p:spPr>
        <p:txBody>
          <a:bodyPr wrap="square">
            <a:spAutoFit/>
          </a:bodyPr>
          <a:lstStyle/>
          <a:p>
            <a:r>
              <a:rPr lang="sr-Latn-RS" dirty="0" smtClean="0"/>
              <a:t>Kritika u:              </a:t>
            </a:r>
            <a:r>
              <a:rPr lang="en-US" dirty="0" smtClean="0"/>
              <a:t>http</a:t>
            </a:r>
            <a:r>
              <a:rPr lang="en-US" dirty="0"/>
              <a:t>://inls151f14.web.unc.edu/files/2014/08/fricke2007.pdf</a:t>
            </a:r>
          </a:p>
        </p:txBody>
      </p:sp>
    </p:spTree>
    <p:extLst>
      <p:ext uri="{BB962C8B-B14F-4D97-AF65-F5344CB8AC3E}">
        <p14:creationId xmlns:p14="http://schemas.microsoft.com/office/powerpoint/2010/main" val="1846208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31" y="762000"/>
            <a:ext cx="9011245" cy="517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1600200" y="2895600"/>
            <a:ext cx="1600200" cy="13716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sr-Latn-RS" b="1" smtClean="0"/>
              <a:t>Višestruki čvorovi</a:t>
            </a:r>
            <a:endParaRPr lang="en-US" dirty="0"/>
          </a:p>
        </p:txBody>
      </p:sp>
    </p:spTree>
    <p:extLst>
      <p:ext uri="{BB962C8B-B14F-4D97-AF65-F5344CB8AC3E}">
        <p14:creationId xmlns:p14="http://schemas.microsoft.com/office/powerpoint/2010/main" val="20476545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Evidencijalno rezonovanje</a:t>
            </a:r>
            <a:endParaRPr lang="en-US" dirty="0"/>
          </a:p>
        </p:txBody>
      </p:sp>
      <p:sp>
        <p:nvSpPr>
          <p:cNvPr id="3" name="Content Placeholder 2"/>
          <p:cNvSpPr>
            <a:spLocks noGrp="1"/>
          </p:cNvSpPr>
          <p:nvPr>
            <p:ph idx="1"/>
          </p:nvPr>
        </p:nvSpPr>
        <p:spPr/>
        <p:txBody>
          <a:bodyPr>
            <a:normAutofit fontScale="85000" lnSpcReduction="10000"/>
          </a:bodyPr>
          <a:lstStyle/>
          <a:p>
            <a:r>
              <a:rPr lang="sr-Latn-RS" dirty="0" smtClean="0"/>
              <a:t>Pristup  zvani </a:t>
            </a:r>
            <a:r>
              <a:rPr lang="en-US" b="1" dirty="0" err="1" smtClean="0"/>
              <a:t>eviden</a:t>
            </a:r>
            <a:r>
              <a:rPr lang="sr-Latn-RS" b="1" dirty="0" smtClean="0"/>
              <a:t>cijalno rezonovanje </a:t>
            </a:r>
            <a:r>
              <a:rPr lang="sr-Latn-RS" dirty="0" smtClean="0"/>
              <a:t> je metod iz teorije odlučivanja koji može da pomogne u rešavanju problema višestrukog nasleđvanja i izuzetaka tako što koristi </a:t>
            </a:r>
            <a:r>
              <a:rPr lang="sr-Latn-RS" b="1" dirty="0" smtClean="0"/>
              <a:t>teoriju verovatnoće za manipulisanje neodređenošću</a:t>
            </a:r>
            <a:r>
              <a:rPr lang="sr-Latn-RS" dirty="0" smtClean="0"/>
              <a:t> i </a:t>
            </a:r>
            <a:r>
              <a:rPr lang="sr-Latn-RS" b="1" dirty="0" smtClean="0"/>
              <a:t>logiku za predstavljanje strukture</a:t>
            </a:r>
          </a:p>
          <a:p>
            <a:r>
              <a:rPr lang="sr-Latn-RS" dirty="0" smtClean="0"/>
              <a:t>Sastoji se od tri koraka:</a:t>
            </a:r>
          </a:p>
          <a:p>
            <a:pPr lvl="1"/>
            <a:r>
              <a:rPr lang="sr-Latn-RS" dirty="0" smtClean="0"/>
              <a:t>Iznošenje činjenica na osnovu relevantnih evidencijalnih iskaza</a:t>
            </a:r>
          </a:p>
          <a:p>
            <a:pPr lvl="1"/>
            <a:r>
              <a:rPr lang="sr-Latn-RS" dirty="0" smtClean="0"/>
              <a:t>Izračunavanje vrednosti </a:t>
            </a:r>
            <a:r>
              <a:rPr lang="en-GB" dirty="0" smtClean="0"/>
              <a:t>likelihood</a:t>
            </a:r>
            <a:r>
              <a:rPr lang="sr-Latn-RS" dirty="0" smtClean="0"/>
              <a:t> funkcije za svaku od konkurentnih hipoteza na osnovu činjenica</a:t>
            </a:r>
          </a:p>
          <a:p>
            <a:pPr lvl="1"/>
            <a:r>
              <a:rPr lang="sr-Latn-RS" dirty="0" smtClean="0"/>
              <a:t>Izbor najizgledniju hipotezu</a:t>
            </a:r>
          </a:p>
        </p:txBody>
      </p:sp>
    </p:spTree>
    <p:extLst>
      <p:ext uri="{BB962C8B-B14F-4D97-AF65-F5344CB8AC3E}">
        <p14:creationId xmlns:p14="http://schemas.microsoft.com/office/powerpoint/2010/main" val="29436195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L</a:t>
            </a:r>
            <a:r>
              <a:rPr lang="en-GB" dirty="0" err="1" smtClean="0"/>
              <a:t>ikelihood</a:t>
            </a:r>
            <a:endParaRPr lang="en-GB" dirty="0"/>
          </a:p>
        </p:txBody>
      </p:sp>
      <p:sp>
        <p:nvSpPr>
          <p:cNvPr id="3" name="Content Placeholder 2"/>
          <p:cNvSpPr>
            <a:spLocks noGrp="1"/>
          </p:cNvSpPr>
          <p:nvPr>
            <p:ph idx="1"/>
          </p:nvPr>
        </p:nvSpPr>
        <p:spPr/>
        <p:txBody>
          <a:bodyPr>
            <a:normAutofit lnSpcReduction="10000"/>
          </a:bodyPr>
          <a:lstStyle/>
          <a:p>
            <a:r>
              <a:rPr lang="sr-Latn-RS" dirty="0" smtClean="0"/>
              <a:t>Neka je </a:t>
            </a:r>
            <a:r>
              <a:rPr lang="sr-Latn-RS" b="1" i="1" dirty="0" smtClean="0"/>
              <a:t>a</a:t>
            </a:r>
            <a:r>
              <a:rPr lang="en-US" b="1" i="1" baseline="-25000" dirty="0"/>
              <a:t>1</a:t>
            </a:r>
            <a:r>
              <a:rPr lang="sr-Latn-RS" b="1" dirty="0" smtClean="0"/>
              <a:t>, </a:t>
            </a:r>
            <a:r>
              <a:rPr lang="sr-Latn-RS" b="1" i="1" dirty="0" smtClean="0"/>
              <a:t>a</a:t>
            </a:r>
            <a:r>
              <a:rPr lang="sr-Latn-RS" b="1" i="1" baseline="-25000" dirty="0" smtClean="0"/>
              <a:t>2</a:t>
            </a:r>
            <a:r>
              <a:rPr lang="sr-Latn-RS" b="1" dirty="0" smtClean="0"/>
              <a:t>, ..., </a:t>
            </a:r>
            <a:r>
              <a:rPr lang="sr-Latn-RS" b="1" i="1" dirty="0" smtClean="0"/>
              <a:t>a</a:t>
            </a:r>
            <a:r>
              <a:rPr lang="sr-Latn-RS" b="1" i="1" baseline="-25000" dirty="0" smtClean="0"/>
              <a:t>n</a:t>
            </a:r>
            <a:r>
              <a:rPr lang="sr-Latn-RS" b="1" baseline="-25000" dirty="0" smtClean="0"/>
              <a:t> </a:t>
            </a:r>
            <a:r>
              <a:rPr lang="sr-Latn-RS" dirty="0" smtClean="0"/>
              <a:t>skup </a:t>
            </a:r>
            <a:r>
              <a:rPr lang="sr-Latn-RS" b="1" dirty="0" smtClean="0"/>
              <a:t>konkurtentkih hipoteza</a:t>
            </a:r>
            <a:r>
              <a:rPr lang="sr-Latn-RS" dirty="0" smtClean="0"/>
              <a:t> i neka je </a:t>
            </a:r>
            <a:r>
              <a:rPr lang="sr-Latn-RS" b="1" i="1" dirty="0" smtClean="0"/>
              <a:t>K</a:t>
            </a:r>
            <a:r>
              <a:rPr lang="sr-Latn-RS" i="1" dirty="0" smtClean="0"/>
              <a:t> </a:t>
            </a:r>
            <a:r>
              <a:rPr lang="sr-Latn-RS" b="1" dirty="0" smtClean="0"/>
              <a:t>baza znanja</a:t>
            </a:r>
          </a:p>
          <a:p>
            <a:r>
              <a:rPr lang="sr-Latn-RS" b="1" dirty="0" smtClean="0"/>
              <a:t>Likelihood </a:t>
            </a:r>
            <a:r>
              <a:rPr lang="sr-Latn-RS" b="1" i="1" dirty="0" smtClean="0"/>
              <a:t>l</a:t>
            </a:r>
            <a:r>
              <a:rPr lang="sr-Latn-RS" b="1" i="1" baseline="-25000" dirty="0" smtClean="0"/>
              <a:t>i</a:t>
            </a:r>
            <a:r>
              <a:rPr lang="sr-Latn-RS" dirty="0" smtClean="0"/>
              <a:t> </a:t>
            </a:r>
            <a:r>
              <a:rPr lang="sr-Latn-RS" b="1" dirty="0" smtClean="0"/>
              <a:t>hipoteze </a:t>
            </a:r>
            <a:r>
              <a:rPr lang="sr-Latn-RS" b="1" i="1" dirty="0" smtClean="0"/>
              <a:t>a</a:t>
            </a:r>
            <a:r>
              <a:rPr lang="sr-Latn-RS" b="1" i="1" baseline="-25000" dirty="0" smtClean="0"/>
              <a:t>i</a:t>
            </a:r>
            <a:r>
              <a:rPr lang="sr-Latn-RS" dirty="0" smtClean="0"/>
              <a:t> definiše se kao </a:t>
            </a:r>
            <a:r>
              <a:rPr lang="sr-Latn-RS" b="1" dirty="0" smtClean="0"/>
              <a:t>broj interpretacija  koje su konzistentne sa </a:t>
            </a:r>
            <a:r>
              <a:rPr lang="sr-Latn-RS" b="1" i="1" dirty="0" smtClean="0"/>
              <a:t>K</a:t>
            </a:r>
            <a:r>
              <a:rPr lang="sr-Latn-RS" i="1" dirty="0" smtClean="0"/>
              <a:t> </a:t>
            </a:r>
            <a:r>
              <a:rPr lang="sr-Latn-RS" dirty="0" smtClean="0"/>
              <a:t>i </a:t>
            </a:r>
            <a:r>
              <a:rPr lang="sr-Latn-RS" b="1" dirty="0" smtClean="0"/>
              <a:t>koje zadovoljavaju </a:t>
            </a:r>
            <a:r>
              <a:rPr lang="sr-Latn-RS" b="1" i="1" dirty="0" smtClean="0"/>
              <a:t>a</a:t>
            </a:r>
            <a:r>
              <a:rPr lang="sr-Latn-RS" b="1" i="1" baseline="-25000" dirty="0" smtClean="0"/>
              <a:t>i</a:t>
            </a:r>
            <a:r>
              <a:rPr lang="sr-Latn-RS" i="1" baseline="-25000" dirty="0" smtClean="0"/>
              <a:t> </a:t>
            </a:r>
            <a:r>
              <a:rPr lang="sr-Latn-RS" dirty="0" smtClean="0"/>
              <a:t>podeljen sa </a:t>
            </a:r>
            <a:r>
              <a:rPr lang="sr-Latn-RS" b="1" dirty="0" smtClean="0"/>
              <a:t>ukupnim brojem interpretacija koje su konzistentne sa </a:t>
            </a:r>
            <a:r>
              <a:rPr lang="sr-Latn-RS" b="1" i="1" dirty="0" smtClean="0"/>
              <a:t>K</a:t>
            </a:r>
          </a:p>
          <a:p>
            <a:r>
              <a:rPr lang="sr-Latn-RS" dirty="0" smtClean="0"/>
              <a:t>Znači, najizglednija je ona hipoteza koja je konzistentna sa najvećim brojem interpretacija koje zadovoljavaju </a:t>
            </a:r>
            <a:r>
              <a:rPr lang="sr-Latn-RS" i="1" dirty="0" smtClean="0"/>
              <a:t>K</a:t>
            </a:r>
          </a:p>
        </p:txBody>
      </p:sp>
    </p:spTree>
    <p:extLst>
      <p:ext uri="{BB962C8B-B14F-4D97-AF65-F5344CB8AC3E}">
        <p14:creationId xmlns:p14="http://schemas.microsoft.com/office/powerpoint/2010/main" val="36468744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Evidencijalno rezonovanje - primer</a:t>
            </a:r>
            <a:endParaRPr lang="en-GB" dirty="0"/>
          </a:p>
        </p:txBody>
      </p:sp>
      <p:sp>
        <p:nvSpPr>
          <p:cNvPr id="3" name="Content Placeholder 2"/>
          <p:cNvSpPr>
            <a:spLocks noGrp="1"/>
          </p:cNvSpPr>
          <p:nvPr>
            <p:ph idx="1"/>
          </p:nvPr>
        </p:nvSpPr>
        <p:spPr/>
        <p:txBody>
          <a:bodyPr/>
          <a:lstStyle/>
          <a:p>
            <a:r>
              <a:rPr lang="sr-Latn-RS" dirty="0" smtClean="0"/>
              <a:t>K:</a:t>
            </a:r>
          </a:p>
          <a:p>
            <a:pPr lvl="1"/>
            <a:r>
              <a:rPr lang="sr-Latn-RS" dirty="0" smtClean="0"/>
              <a:t>70% slonova su sivi</a:t>
            </a:r>
            <a:endParaRPr lang="en-GB" dirty="0"/>
          </a:p>
          <a:p>
            <a:pPr lvl="1"/>
            <a:r>
              <a:rPr lang="sr-Latn-RS" dirty="0" smtClean="0"/>
              <a:t>Ni jedan kraljevski slon nije siv</a:t>
            </a:r>
            <a:endParaRPr lang="en-GB" dirty="0"/>
          </a:p>
          <a:p>
            <a:pPr lvl="1"/>
            <a:r>
              <a:rPr lang="sr-Latn-RS" dirty="0" smtClean="0"/>
              <a:t>Kraljevski slonovi su slonovi</a:t>
            </a:r>
          </a:p>
          <a:p>
            <a:pPr lvl="1"/>
            <a:r>
              <a:rPr lang="sr-Latn-RS" dirty="0" smtClean="0"/>
              <a:t>Jack je slon</a:t>
            </a:r>
          </a:p>
          <a:p>
            <a:r>
              <a:rPr lang="sr-Latn-RS" dirty="0" smtClean="0"/>
              <a:t>a</a:t>
            </a:r>
            <a:r>
              <a:rPr lang="sr-Latn-RS" baseline="-25000" dirty="0" smtClean="0"/>
              <a:t>1</a:t>
            </a:r>
            <a:r>
              <a:rPr lang="sr-Latn-RS" dirty="0" smtClean="0"/>
              <a:t>: Jack je siv – l</a:t>
            </a:r>
            <a:r>
              <a:rPr lang="sr-Latn-RS" baseline="-25000" dirty="0" smtClean="0"/>
              <a:t>1</a:t>
            </a:r>
            <a:r>
              <a:rPr lang="sr-Latn-RS" dirty="0" smtClean="0"/>
              <a:t> = 70%</a:t>
            </a:r>
          </a:p>
          <a:p>
            <a:r>
              <a:rPr lang="sr-Latn-RS" dirty="0" smtClean="0"/>
              <a:t>a</a:t>
            </a:r>
            <a:r>
              <a:rPr lang="sr-Latn-RS" baseline="-25000" dirty="0" smtClean="0"/>
              <a:t>2</a:t>
            </a:r>
            <a:r>
              <a:rPr lang="sr-Latn-RS" dirty="0" smtClean="0"/>
              <a:t>: </a:t>
            </a:r>
            <a:r>
              <a:rPr lang="sr-Latn-RS" dirty="0"/>
              <a:t>Jack </a:t>
            </a:r>
            <a:r>
              <a:rPr lang="sr-Latn-RS" dirty="0" smtClean="0"/>
              <a:t>nije siv – l</a:t>
            </a:r>
            <a:r>
              <a:rPr lang="sr-Latn-RS" baseline="-25000" dirty="0" smtClean="0"/>
              <a:t>2</a:t>
            </a:r>
            <a:r>
              <a:rPr lang="sr-Latn-RS" dirty="0" smtClean="0"/>
              <a:t> </a:t>
            </a:r>
            <a:r>
              <a:rPr lang="sr-Latn-RS" dirty="0"/>
              <a:t>= </a:t>
            </a:r>
            <a:r>
              <a:rPr lang="sr-Latn-RS" dirty="0" smtClean="0"/>
              <a:t>30%</a:t>
            </a:r>
            <a:endParaRPr lang="sr-Latn-RS" dirty="0"/>
          </a:p>
          <a:p>
            <a:r>
              <a:rPr lang="sr-Latn-RS" dirty="0" smtClean="0"/>
              <a:t>Zaključak: Jack je siv</a:t>
            </a:r>
          </a:p>
        </p:txBody>
      </p:sp>
    </p:spTree>
    <p:extLst>
      <p:ext uri="{BB962C8B-B14F-4D97-AF65-F5344CB8AC3E}">
        <p14:creationId xmlns:p14="http://schemas.microsoft.com/office/powerpoint/2010/main" val="38520671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Evidencijalno rezonovanje - primer</a:t>
            </a:r>
            <a:endParaRPr lang="en-GB" dirty="0"/>
          </a:p>
        </p:txBody>
      </p:sp>
      <p:sp>
        <p:nvSpPr>
          <p:cNvPr id="3" name="Content Placeholder 2"/>
          <p:cNvSpPr>
            <a:spLocks noGrp="1"/>
          </p:cNvSpPr>
          <p:nvPr>
            <p:ph idx="1"/>
          </p:nvPr>
        </p:nvSpPr>
        <p:spPr/>
        <p:txBody>
          <a:bodyPr>
            <a:normAutofit fontScale="85000" lnSpcReduction="20000"/>
          </a:bodyPr>
          <a:lstStyle/>
          <a:p>
            <a:r>
              <a:rPr lang="sr-Latn-RS" dirty="0"/>
              <a:t>K:</a:t>
            </a:r>
          </a:p>
          <a:p>
            <a:pPr lvl="1"/>
            <a:r>
              <a:rPr lang="sr-Latn-RS" dirty="0"/>
              <a:t>70% slonova su sivi</a:t>
            </a:r>
            <a:endParaRPr lang="en-GB" dirty="0"/>
          </a:p>
          <a:p>
            <a:pPr lvl="1"/>
            <a:r>
              <a:rPr lang="sr-Latn-RS" dirty="0" smtClean="0"/>
              <a:t>Nijedan </a:t>
            </a:r>
            <a:r>
              <a:rPr lang="sr-Latn-RS" dirty="0"/>
              <a:t>kraljevski slon nije siv</a:t>
            </a:r>
            <a:endParaRPr lang="en-GB" dirty="0"/>
          </a:p>
          <a:p>
            <a:pPr lvl="1"/>
            <a:r>
              <a:rPr lang="sr-Latn-RS" dirty="0"/>
              <a:t>Kraljevski slonovi su slonovi</a:t>
            </a:r>
          </a:p>
          <a:p>
            <a:pPr lvl="1"/>
            <a:r>
              <a:rPr lang="sr-Latn-RS" dirty="0"/>
              <a:t>Jack je </a:t>
            </a:r>
            <a:r>
              <a:rPr lang="sr-Latn-RS" dirty="0" smtClean="0">
                <a:solidFill>
                  <a:srgbClr val="FF0000"/>
                </a:solidFill>
              </a:rPr>
              <a:t>kraljevski</a:t>
            </a:r>
            <a:r>
              <a:rPr lang="sr-Latn-RS" dirty="0" smtClean="0"/>
              <a:t> slon</a:t>
            </a:r>
            <a:endParaRPr lang="sr-Latn-RS" dirty="0"/>
          </a:p>
          <a:p>
            <a:r>
              <a:rPr lang="sr-Latn-RS" dirty="0"/>
              <a:t>a</a:t>
            </a:r>
            <a:r>
              <a:rPr lang="sr-Latn-RS" baseline="-25000" dirty="0"/>
              <a:t>1</a:t>
            </a:r>
            <a:r>
              <a:rPr lang="sr-Latn-RS" dirty="0"/>
              <a:t>: Jack je </a:t>
            </a:r>
            <a:r>
              <a:rPr lang="sr-Latn-RS" dirty="0" smtClean="0"/>
              <a:t>siv – više nije konzistentna sa k</a:t>
            </a:r>
            <a:endParaRPr lang="sr-Latn-RS" dirty="0"/>
          </a:p>
          <a:p>
            <a:r>
              <a:rPr lang="sr-Latn-RS" dirty="0"/>
              <a:t>a</a:t>
            </a:r>
            <a:r>
              <a:rPr lang="sr-Latn-RS" baseline="-25000" dirty="0"/>
              <a:t>2</a:t>
            </a:r>
            <a:r>
              <a:rPr lang="sr-Latn-RS" dirty="0"/>
              <a:t>: Jack nije siv – </a:t>
            </a:r>
            <a:r>
              <a:rPr lang="sr-Latn-RS" dirty="0" smtClean="0"/>
              <a:t>jedina konzistentna hipoteza (l</a:t>
            </a:r>
            <a:r>
              <a:rPr lang="sr-Latn-RS" baseline="-25000" dirty="0" smtClean="0"/>
              <a:t>2</a:t>
            </a:r>
            <a:r>
              <a:rPr lang="sr-Latn-RS" dirty="0" smtClean="0"/>
              <a:t> = 100%)</a:t>
            </a:r>
            <a:endParaRPr lang="sr-Latn-RS" dirty="0"/>
          </a:p>
          <a:p>
            <a:r>
              <a:rPr lang="sr-Latn-RS" dirty="0"/>
              <a:t>Zaključak: Jack </a:t>
            </a:r>
            <a:r>
              <a:rPr lang="sr-Latn-RS" dirty="0" smtClean="0"/>
              <a:t>nije siv</a:t>
            </a:r>
          </a:p>
          <a:p>
            <a:r>
              <a:rPr lang="sr-Latn-RS" dirty="0" smtClean="0"/>
              <a:t>Šta je potrebno da uvedemo u semantičku mrežu da bismo mogli da imamo evidencijalno rezonovanje?</a:t>
            </a:r>
            <a:endParaRPr lang="sr-Latn-RS" dirty="0"/>
          </a:p>
          <a:p>
            <a:endParaRPr lang="en-GB" dirty="0"/>
          </a:p>
        </p:txBody>
      </p:sp>
    </p:spTree>
    <p:extLst>
      <p:ext uri="{BB962C8B-B14F-4D97-AF65-F5344CB8AC3E}">
        <p14:creationId xmlns:p14="http://schemas.microsoft.com/office/powerpoint/2010/main" val="28554154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sr-Latn-RS" dirty="0" smtClean="0"/>
              <a:t>Zaključivanje u semantičkim mrežama</a:t>
            </a:r>
            <a:endParaRPr lang="en-US" dirty="0"/>
          </a:p>
        </p:txBody>
      </p:sp>
      <p:sp>
        <p:nvSpPr>
          <p:cNvPr id="5" name="TextBox 4"/>
          <p:cNvSpPr txBox="1"/>
          <p:nvPr/>
        </p:nvSpPr>
        <p:spPr>
          <a:xfrm>
            <a:off x="2971800" y="1447800"/>
            <a:ext cx="2971800" cy="369332"/>
          </a:xfrm>
          <a:prstGeom prst="rect">
            <a:avLst/>
          </a:prstGeom>
          <a:noFill/>
        </p:spPr>
        <p:txBody>
          <a:bodyPr wrap="square" rtlCol="0">
            <a:spAutoFit/>
          </a:bodyPr>
          <a:lstStyle/>
          <a:p>
            <a:r>
              <a:rPr lang="sr-Latn-RS" dirty="0" smtClean="0"/>
              <a:t>primer</a:t>
            </a:r>
            <a:r>
              <a:rPr lang="en-US" dirty="0" smtClean="0"/>
              <a:t>: </a:t>
            </a:r>
            <a:r>
              <a:rPr lang="en-US" dirty="0" err="1"/>
              <a:t>Tweety</a:t>
            </a:r>
            <a:r>
              <a:rPr lang="en-US" dirty="0"/>
              <a:t> </a:t>
            </a:r>
            <a:r>
              <a:rPr lang="sr-Latn-RS" dirty="0" smtClean="0"/>
              <a:t>je kanarinac</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81200"/>
            <a:ext cx="5610225" cy="407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0562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sr-Latn-RS" dirty="0"/>
              <a:t>Zaključivanje u semantičkim mrežama</a:t>
            </a:r>
            <a:endParaRPr lang="en-US" dirty="0"/>
          </a:p>
        </p:txBody>
      </p:sp>
      <p:sp>
        <p:nvSpPr>
          <p:cNvPr id="4" name="Content Placeholder 3"/>
          <p:cNvSpPr>
            <a:spLocks noGrp="1"/>
          </p:cNvSpPr>
          <p:nvPr>
            <p:ph idx="1"/>
          </p:nvPr>
        </p:nvSpPr>
        <p:spPr/>
        <p:txBody>
          <a:bodyPr/>
          <a:lstStyle/>
          <a:p>
            <a:r>
              <a:rPr lang="sr-Latn-RS" dirty="0" smtClean="0"/>
              <a:t>Upiti</a:t>
            </a:r>
            <a:r>
              <a:rPr lang="en-US" dirty="0" smtClean="0"/>
              <a:t>:</a:t>
            </a:r>
            <a:endParaRPr lang="en-US" dirty="0"/>
          </a:p>
          <a:p>
            <a:pPr lvl="1"/>
            <a:r>
              <a:rPr lang="en-US" dirty="0" smtClean="0"/>
              <a:t>“</a:t>
            </a:r>
            <a:r>
              <a:rPr lang="sr-Latn-RS" dirty="0" smtClean="0"/>
              <a:t>Koje je boje </a:t>
            </a:r>
            <a:r>
              <a:rPr lang="en-US" dirty="0" err="1" smtClean="0"/>
              <a:t>Tweety</a:t>
            </a:r>
            <a:r>
              <a:rPr lang="en-US" dirty="0"/>
              <a:t>?”</a:t>
            </a:r>
          </a:p>
          <a:p>
            <a:pPr lvl="1"/>
            <a:r>
              <a:rPr lang="en-US" dirty="0" smtClean="0"/>
              <a:t>“</a:t>
            </a:r>
            <a:r>
              <a:rPr lang="sr-Latn-RS" dirty="0" smtClean="0"/>
              <a:t>Može li</a:t>
            </a:r>
            <a:r>
              <a:rPr lang="en-US" dirty="0" smtClean="0"/>
              <a:t> </a:t>
            </a:r>
            <a:r>
              <a:rPr lang="en-US" dirty="0" err="1"/>
              <a:t>Tweety</a:t>
            </a:r>
            <a:r>
              <a:rPr lang="en-US" dirty="0"/>
              <a:t> </a:t>
            </a:r>
            <a:r>
              <a:rPr lang="sr-Latn-RS" dirty="0" smtClean="0"/>
              <a:t>da leti</a:t>
            </a:r>
            <a:r>
              <a:rPr lang="en-US" dirty="0" smtClean="0"/>
              <a:t>?”</a:t>
            </a:r>
            <a:endParaRPr lang="en-US" dirty="0"/>
          </a:p>
          <a:p>
            <a:pPr lvl="1"/>
            <a:r>
              <a:rPr lang="en-US" dirty="0" smtClean="0"/>
              <a:t>“</a:t>
            </a:r>
            <a:r>
              <a:rPr lang="sr-Latn-RS" dirty="0" smtClean="0"/>
              <a:t>da li </a:t>
            </a:r>
            <a:r>
              <a:rPr lang="en-US" dirty="0" err="1" smtClean="0"/>
              <a:t>Tweety</a:t>
            </a:r>
            <a:r>
              <a:rPr lang="en-US" dirty="0" smtClean="0"/>
              <a:t> </a:t>
            </a:r>
            <a:r>
              <a:rPr lang="sr-Latn-RS" dirty="0" smtClean="0"/>
              <a:t>udiše kiseonik</a:t>
            </a:r>
            <a:r>
              <a:rPr lang="en-US" dirty="0" smtClean="0"/>
              <a:t>?”</a:t>
            </a:r>
            <a:endParaRPr lang="en-US" dirty="0"/>
          </a:p>
        </p:txBody>
      </p:sp>
    </p:spTree>
    <p:extLst>
      <p:ext uri="{BB962C8B-B14F-4D97-AF65-F5344CB8AC3E}">
        <p14:creationId xmlns:p14="http://schemas.microsoft.com/office/powerpoint/2010/main" val="26952585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a:t>Zaključivanje u semantičkim </a:t>
            </a:r>
            <a:r>
              <a:rPr lang="sr-Latn-RS" dirty="0" smtClean="0"/>
              <a:t>mrežama: </a:t>
            </a:r>
            <a:r>
              <a:rPr lang="sr-Latn-RS" dirty="0"/>
              <a:t>Algoritam za nasleđivanje vrednosti</a:t>
            </a:r>
            <a:endParaRPr lang="en-US" dirty="0"/>
          </a:p>
        </p:txBody>
      </p:sp>
      <p:sp>
        <p:nvSpPr>
          <p:cNvPr id="3" name="Content Placeholder 2"/>
          <p:cNvSpPr>
            <a:spLocks noGrp="1"/>
          </p:cNvSpPr>
          <p:nvPr>
            <p:ph idx="1"/>
          </p:nvPr>
        </p:nvSpPr>
        <p:spPr>
          <a:xfrm>
            <a:off x="457200" y="1600200"/>
            <a:ext cx="8229600" cy="4876800"/>
          </a:xfrm>
        </p:spPr>
        <p:txBody>
          <a:bodyPr>
            <a:normAutofit fontScale="77500" lnSpcReduction="20000"/>
          </a:bodyPr>
          <a:lstStyle/>
          <a:p>
            <a:r>
              <a:rPr lang="sr-Latn-RS" dirty="0" smtClean="0"/>
              <a:t>Neka je</a:t>
            </a:r>
            <a:r>
              <a:rPr lang="en-US" dirty="0" smtClean="0"/>
              <a:t> </a:t>
            </a:r>
            <a:r>
              <a:rPr lang="en-US" b="1" dirty="0"/>
              <a:t>F </a:t>
            </a:r>
            <a:r>
              <a:rPr lang="sr-Latn-RS" b="1" dirty="0" smtClean="0"/>
              <a:t>zadati čvor</a:t>
            </a:r>
            <a:r>
              <a:rPr lang="sr-Latn-RS" dirty="0" smtClean="0"/>
              <a:t> </a:t>
            </a:r>
            <a:r>
              <a:rPr lang="en-US" dirty="0" smtClean="0"/>
              <a:t>(“</a:t>
            </a:r>
            <a:r>
              <a:rPr lang="en-US" dirty="0" err="1"/>
              <a:t>Tweety</a:t>
            </a:r>
            <a:r>
              <a:rPr lang="en-US" dirty="0"/>
              <a:t>”) </a:t>
            </a:r>
            <a:r>
              <a:rPr lang="sr-Latn-RS" dirty="0" smtClean="0"/>
              <a:t>a</a:t>
            </a:r>
            <a:r>
              <a:rPr lang="en-US" dirty="0" smtClean="0"/>
              <a:t> </a:t>
            </a:r>
            <a:r>
              <a:rPr lang="en-US" b="1" dirty="0" smtClean="0"/>
              <a:t>S</a:t>
            </a:r>
            <a:r>
              <a:rPr lang="sr-Latn-RS" b="1" dirty="0" smtClean="0"/>
              <a:t> zadati atribut</a:t>
            </a:r>
            <a:r>
              <a:rPr lang="en-US" dirty="0" smtClean="0"/>
              <a:t> (</a:t>
            </a:r>
            <a:r>
              <a:rPr lang="sr-Latn-RS" dirty="0" smtClean="0"/>
              <a:t>n</a:t>
            </a:r>
            <a:r>
              <a:rPr lang="en-US" dirty="0" smtClean="0"/>
              <a:t>.</a:t>
            </a:r>
            <a:r>
              <a:rPr lang="sr-Latn-RS" dirty="0" smtClean="0"/>
              <a:t>pr</a:t>
            </a:r>
            <a:r>
              <a:rPr lang="en-US" dirty="0" smtClean="0"/>
              <a:t>. “</a:t>
            </a:r>
            <a:r>
              <a:rPr lang="sr-Latn-RS" dirty="0" smtClean="0"/>
              <a:t>breathes</a:t>
            </a:r>
            <a:r>
              <a:rPr lang="en-US" dirty="0" smtClean="0"/>
              <a:t>”)</a:t>
            </a:r>
            <a:endParaRPr lang="en-US" dirty="0"/>
          </a:p>
          <a:p>
            <a:r>
              <a:rPr lang="sr-Latn-RS" dirty="0" smtClean="0"/>
              <a:t>Formiramo </a:t>
            </a:r>
            <a:r>
              <a:rPr lang="sr-Latn-RS" b="1" dirty="0" smtClean="0"/>
              <a:t>red </a:t>
            </a:r>
            <a:r>
              <a:rPr lang="sr-Latn-RS" dirty="0" smtClean="0"/>
              <a:t>koji se sastoji od </a:t>
            </a:r>
            <a:r>
              <a:rPr lang="sr-Latn-RS" b="1" dirty="0" smtClean="0"/>
              <a:t>čvora </a:t>
            </a:r>
            <a:r>
              <a:rPr lang="en-US" b="1" dirty="0" smtClean="0"/>
              <a:t>F</a:t>
            </a:r>
            <a:r>
              <a:rPr lang="en-US" dirty="0" smtClean="0"/>
              <a:t> </a:t>
            </a:r>
            <a:r>
              <a:rPr lang="sr-Latn-RS" dirty="0" smtClean="0"/>
              <a:t>i </a:t>
            </a:r>
            <a:r>
              <a:rPr lang="sr-Latn-RS" b="1" dirty="0" smtClean="0"/>
              <a:t>svih klasnih čvorova koji su sa čvorom F</a:t>
            </a:r>
            <a:r>
              <a:rPr lang="sr-Latn-RS" dirty="0" smtClean="0"/>
              <a:t> povezani relacijom </a:t>
            </a:r>
            <a:r>
              <a:rPr lang="en-US" b="1" i="1" dirty="0" err="1" smtClean="0"/>
              <a:t>is_a</a:t>
            </a:r>
            <a:r>
              <a:rPr lang="en-US" dirty="0" smtClean="0"/>
              <a:t>. </a:t>
            </a:r>
            <a:r>
              <a:rPr lang="sr-Latn-RS" dirty="0" smtClean="0"/>
              <a:t>Čvor</a:t>
            </a:r>
            <a:r>
              <a:rPr lang="en-US" dirty="0" smtClean="0"/>
              <a:t> </a:t>
            </a:r>
            <a:r>
              <a:rPr lang="en-US" dirty="0"/>
              <a:t>F </a:t>
            </a:r>
            <a:r>
              <a:rPr lang="sr-Latn-RS" dirty="0" smtClean="0"/>
              <a:t>je na vrhu </a:t>
            </a:r>
            <a:r>
              <a:rPr lang="en-US" dirty="0" err="1" smtClean="0"/>
              <a:t>reda</a:t>
            </a:r>
            <a:r>
              <a:rPr lang="sr-Latn-RS" dirty="0"/>
              <a:t>:</a:t>
            </a:r>
            <a:r>
              <a:rPr lang="sr-Latn-RS" dirty="0" smtClean="0"/>
              <a:t> </a:t>
            </a:r>
            <a:r>
              <a:rPr lang="sr-Latn-RS" dirty="0" smtClean="0">
                <a:solidFill>
                  <a:srgbClr val="002060"/>
                </a:solidFill>
              </a:rPr>
              <a:t>(</a:t>
            </a:r>
            <a:r>
              <a:rPr lang="sr-Latn-RS" b="1" dirty="0" smtClean="0">
                <a:solidFill>
                  <a:srgbClr val="FF0000"/>
                </a:solidFill>
              </a:rPr>
              <a:t>Tweety</a:t>
            </a:r>
            <a:r>
              <a:rPr lang="sr-Latn-RS" dirty="0" smtClean="0">
                <a:solidFill>
                  <a:srgbClr val="002060"/>
                </a:solidFill>
              </a:rPr>
              <a:t>,</a:t>
            </a:r>
            <a:r>
              <a:rPr lang="sr-Latn-RS" dirty="0" smtClean="0">
                <a:solidFill>
                  <a:srgbClr val="FF0000"/>
                </a:solidFill>
              </a:rPr>
              <a:t> </a:t>
            </a:r>
            <a:r>
              <a:rPr lang="sr-Latn-RS" b="1" dirty="0" smtClean="0">
                <a:solidFill>
                  <a:srgbClr val="FF0000"/>
                </a:solidFill>
              </a:rPr>
              <a:t>Canary</a:t>
            </a:r>
            <a:r>
              <a:rPr lang="sr-Latn-RS" dirty="0" smtClean="0">
                <a:solidFill>
                  <a:srgbClr val="002060"/>
                </a:solidFill>
              </a:rPr>
              <a:t>)</a:t>
            </a:r>
            <a:r>
              <a:rPr lang="sr-Latn-RS" dirty="0" smtClean="0"/>
              <a:t>. </a:t>
            </a:r>
          </a:p>
          <a:p>
            <a:r>
              <a:rPr lang="en-US" dirty="0" err="1" smtClean="0"/>
              <a:t>Dok</a:t>
            </a:r>
            <a:r>
              <a:rPr lang="en-US" dirty="0" smtClean="0"/>
              <a:t> se red </a:t>
            </a:r>
            <a:r>
              <a:rPr lang="en-US" b="1" dirty="0" smtClean="0"/>
              <a:t>ne </a:t>
            </a:r>
            <a:r>
              <a:rPr lang="en-US" b="1" dirty="0" err="1" smtClean="0"/>
              <a:t>ispra</a:t>
            </a:r>
            <a:r>
              <a:rPr lang="sr-Latn-RS" b="1" dirty="0" smtClean="0"/>
              <a:t>z</a:t>
            </a:r>
            <a:r>
              <a:rPr lang="en-US" b="1" dirty="0" err="1" smtClean="0"/>
              <a:t>ni</a:t>
            </a:r>
            <a:r>
              <a:rPr lang="en-US" dirty="0" smtClean="0"/>
              <a:t> </a:t>
            </a:r>
            <a:r>
              <a:rPr lang="en-US" dirty="0" err="1" smtClean="0"/>
              <a:t>ili</a:t>
            </a:r>
            <a:r>
              <a:rPr lang="en-US" dirty="0" smtClean="0"/>
              <a:t> </a:t>
            </a:r>
            <a:r>
              <a:rPr lang="en-US" b="1" dirty="0" smtClean="0"/>
              <a:t>ne </a:t>
            </a:r>
            <a:r>
              <a:rPr lang="en-US" b="1" dirty="0" err="1" smtClean="0"/>
              <a:t>na</a:t>
            </a:r>
            <a:r>
              <a:rPr lang="sr-Latn-RS" b="1" dirty="0"/>
              <a:t>đ</a:t>
            </a:r>
            <a:r>
              <a:rPr lang="en-US" b="1" dirty="0" smtClean="0"/>
              <a:t>e </a:t>
            </a:r>
            <a:r>
              <a:rPr lang="en-US" b="1" dirty="0" err="1" smtClean="0"/>
              <a:t>vrednost</a:t>
            </a:r>
            <a:r>
              <a:rPr lang="en-US" dirty="0" smtClean="0"/>
              <a:t>, </a:t>
            </a:r>
            <a:r>
              <a:rPr lang="en-US" dirty="0" err="1" smtClean="0"/>
              <a:t>proveriti</a:t>
            </a:r>
            <a:r>
              <a:rPr lang="en-US" dirty="0" smtClean="0"/>
              <a:t> </a:t>
            </a:r>
            <a:r>
              <a:rPr lang="en-US" b="1" dirty="0" smtClean="0"/>
              <a:t>da li </a:t>
            </a:r>
            <a:r>
              <a:rPr lang="en-US" b="1" dirty="0" err="1" smtClean="0"/>
              <a:t>prvi</a:t>
            </a:r>
            <a:r>
              <a:rPr lang="en-US" b="1" dirty="0" smtClean="0"/>
              <a:t> element u </a:t>
            </a:r>
            <a:r>
              <a:rPr lang="en-US" b="1" dirty="0" err="1" smtClean="0"/>
              <a:t>redu</a:t>
            </a:r>
            <a:r>
              <a:rPr lang="en-US" b="1" dirty="0" smtClean="0"/>
              <a:t> </a:t>
            </a:r>
            <a:r>
              <a:rPr lang="en-US" b="1" dirty="0" err="1" smtClean="0"/>
              <a:t>ima</a:t>
            </a:r>
            <a:r>
              <a:rPr lang="en-US" b="1" dirty="0" smtClean="0"/>
              <a:t> </a:t>
            </a:r>
            <a:r>
              <a:rPr lang="en-US" b="1" dirty="0" err="1" smtClean="0"/>
              <a:t>vrednost</a:t>
            </a:r>
            <a:r>
              <a:rPr lang="en-US" b="1" dirty="0" smtClean="0"/>
              <a:t> u </a:t>
            </a:r>
            <a:r>
              <a:rPr lang="en-US" b="1" dirty="0" err="1" smtClean="0"/>
              <a:t>svom</a:t>
            </a:r>
            <a:r>
              <a:rPr lang="en-US" b="1" dirty="0" smtClean="0"/>
              <a:t> </a:t>
            </a:r>
            <a:r>
              <a:rPr lang="en-US" b="1" dirty="0" err="1" smtClean="0"/>
              <a:t>atributu</a:t>
            </a:r>
            <a:r>
              <a:rPr lang="en-US" b="1" dirty="0" smtClean="0"/>
              <a:t> S</a:t>
            </a:r>
            <a:r>
              <a:rPr lang="sr-Latn-RS" dirty="0" smtClean="0"/>
              <a:t>.</a:t>
            </a:r>
          </a:p>
          <a:p>
            <a:pPr lvl="1"/>
            <a:r>
              <a:rPr lang="sr-Latn-RS" dirty="0" smtClean="0"/>
              <a:t>Ako prvi elemenat ima vrednost u svom atributu </a:t>
            </a:r>
            <a:r>
              <a:rPr lang="en-US" dirty="0" smtClean="0"/>
              <a:t>S</a:t>
            </a:r>
            <a:r>
              <a:rPr lang="sr-Latn-RS" dirty="0" smtClean="0"/>
              <a:t>, vrednost je nađena.</a:t>
            </a:r>
            <a:endParaRPr lang="en-US" dirty="0"/>
          </a:p>
          <a:p>
            <a:pPr lvl="1"/>
            <a:r>
              <a:rPr lang="sr-Latn-RS" dirty="0" smtClean="0"/>
              <a:t>U protivnom ukloniti prvi elemenat iz reda i dodati na kraj reda čvorove koji su sa prvim elementom povezani relacijom </a:t>
            </a:r>
            <a:r>
              <a:rPr lang="en-US" i="1" dirty="0" err="1" smtClean="0"/>
              <a:t>ako</a:t>
            </a:r>
            <a:r>
              <a:rPr lang="sr-Latn-RS" i="1" dirty="0" smtClean="0"/>
              <a:t>: </a:t>
            </a:r>
            <a:r>
              <a:rPr lang="sr-Latn-RS" dirty="0" smtClean="0"/>
              <a:t>(</a:t>
            </a:r>
            <a:r>
              <a:rPr lang="sr-Latn-RS" b="1" dirty="0" smtClean="0">
                <a:solidFill>
                  <a:srgbClr val="FF0000"/>
                </a:solidFill>
              </a:rPr>
              <a:t>Canry</a:t>
            </a:r>
            <a:r>
              <a:rPr lang="sr-Latn-RS" b="1" dirty="0" smtClean="0">
                <a:solidFill>
                  <a:srgbClr val="002060"/>
                </a:solidFill>
              </a:rPr>
              <a:t>,</a:t>
            </a:r>
            <a:r>
              <a:rPr lang="sr-Latn-RS" b="1" dirty="0" smtClean="0">
                <a:solidFill>
                  <a:srgbClr val="FF0000"/>
                </a:solidFill>
              </a:rPr>
              <a:t> Bird</a:t>
            </a:r>
            <a:r>
              <a:rPr lang="sr-Latn-RS" dirty="0" smtClean="0"/>
              <a:t>); (</a:t>
            </a:r>
            <a:r>
              <a:rPr lang="sr-Latn-RS" b="1" dirty="0" smtClean="0">
                <a:solidFill>
                  <a:srgbClr val="FF0000"/>
                </a:solidFill>
              </a:rPr>
              <a:t>Bird</a:t>
            </a:r>
            <a:r>
              <a:rPr lang="sr-Latn-RS" b="1" dirty="0" smtClean="0">
                <a:solidFill>
                  <a:srgbClr val="002060"/>
                </a:solidFill>
              </a:rPr>
              <a:t>,</a:t>
            </a:r>
            <a:r>
              <a:rPr lang="sr-Latn-RS" b="1" dirty="0" smtClean="0">
                <a:solidFill>
                  <a:srgbClr val="FF0000"/>
                </a:solidFill>
              </a:rPr>
              <a:t> Animal</a:t>
            </a:r>
            <a:r>
              <a:rPr lang="sr-Latn-RS" dirty="0" smtClean="0"/>
              <a:t>); </a:t>
            </a:r>
            <a:r>
              <a:rPr lang="sr-Latn-RS" b="1" dirty="0" smtClean="0">
                <a:solidFill>
                  <a:srgbClr val="FF0000"/>
                </a:solidFill>
              </a:rPr>
              <a:t>Animal</a:t>
            </a:r>
            <a:r>
              <a:rPr lang="sr-Latn-RS" dirty="0" smtClean="0"/>
              <a:t> (</a:t>
            </a:r>
            <a:r>
              <a:rPr lang="sr-Latn-RS" b="1" dirty="0" smtClean="0">
                <a:solidFill>
                  <a:srgbClr val="002060"/>
                </a:solidFill>
              </a:rPr>
              <a:t>breathes=Oxygen</a:t>
            </a:r>
            <a:r>
              <a:rPr lang="sr-Latn-RS" dirty="0" smtClean="0"/>
              <a:t>)</a:t>
            </a:r>
            <a:r>
              <a:rPr lang="sr-Latn-RS" i="1" dirty="0" smtClean="0"/>
              <a:t> </a:t>
            </a:r>
            <a:endParaRPr lang="sr-Latn-RS" dirty="0" smtClean="0"/>
          </a:p>
          <a:p>
            <a:r>
              <a:rPr lang="sr-Latn-RS" dirty="0" smtClean="0"/>
              <a:t>Ako je vrednost nađena </a:t>
            </a:r>
            <a:r>
              <a:rPr lang="sr-Latn-RS" dirty="0"/>
              <a:t>(</a:t>
            </a:r>
            <a:r>
              <a:rPr lang="sr-Latn-RS" b="1" dirty="0">
                <a:solidFill>
                  <a:srgbClr val="002060"/>
                </a:solidFill>
              </a:rPr>
              <a:t>breathes=Oxygen</a:t>
            </a:r>
            <a:r>
              <a:rPr lang="sr-Latn-RS" dirty="0"/>
              <a:t>)</a:t>
            </a:r>
            <a:r>
              <a:rPr lang="sr-Latn-RS" i="1" dirty="0"/>
              <a:t> </a:t>
            </a:r>
            <a:r>
              <a:rPr lang="sr-Latn-RS" dirty="0" smtClean="0"/>
              <a:t>ta vrednost je vrednost atributa S</a:t>
            </a:r>
            <a:r>
              <a:rPr lang="sr-Latn-RS" i="1" dirty="0" smtClean="0"/>
              <a:t> </a:t>
            </a:r>
            <a:r>
              <a:rPr lang="sr-Latn-RS" dirty="0" smtClean="0"/>
              <a:t>za čvor F (</a:t>
            </a:r>
            <a:r>
              <a:rPr lang="en-US" b="1" dirty="0" err="1" smtClean="0">
                <a:solidFill>
                  <a:srgbClr val="FF0000"/>
                </a:solidFill>
              </a:rPr>
              <a:t>Tweety</a:t>
            </a:r>
            <a:r>
              <a:rPr lang="sr-Latn-RS" dirty="0" smtClean="0"/>
              <a:t>,</a:t>
            </a:r>
            <a:r>
              <a:rPr lang="sr-Latn-RS" dirty="0"/>
              <a:t> </a:t>
            </a:r>
            <a:r>
              <a:rPr lang="sr-Latn-RS" b="1" dirty="0" smtClean="0">
                <a:solidFill>
                  <a:srgbClr val="002060"/>
                </a:solidFill>
              </a:rPr>
              <a:t>breathes=Oxygen</a:t>
            </a:r>
            <a:r>
              <a:rPr lang="sr-Latn-RS" dirty="0" smtClean="0"/>
              <a:t>) </a:t>
            </a:r>
            <a:r>
              <a:rPr lang="en-US" dirty="0" smtClean="0"/>
              <a:t>.</a:t>
            </a:r>
            <a:r>
              <a:rPr lang="sr-Latn-RS" dirty="0" smtClean="0"/>
              <a:t> U protivnom, vrednost nije nađena.</a:t>
            </a:r>
            <a:endParaRPr lang="en-US" dirty="0" smtClean="0"/>
          </a:p>
          <a:p>
            <a:pPr lvl="2"/>
            <a:endParaRPr lang="en-US" dirty="0"/>
          </a:p>
          <a:p>
            <a:pPr lvl="1"/>
            <a:endParaRPr lang="en-US" dirty="0"/>
          </a:p>
        </p:txBody>
      </p:sp>
    </p:spTree>
    <p:extLst>
      <p:ext uri="{BB962C8B-B14F-4D97-AF65-F5344CB8AC3E}">
        <p14:creationId xmlns:p14="http://schemas.microsoft.com/office/powerpoint/2010/main" val="10722714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a:t>Zaključivanje u semantičkim mrežama</a:t>
            </a:r>
            <a:endParaRPr lang="en-US" dirty="0"/>
          </a:p>
        </p:txBody>
      </p:sp>
      <p:sp>
        <p:nvSpPr>
          <p:cNvPr id="3" name="Content Placeholder 2"/>
          <p:cNvSpPr>
            <a:spLocks noGrp="1"/>
          </p:cNvSpPr>
          <p:nvPr>
            <p:ph idx="1"/>
          </p:nvPr>
        </p:nvSpPr>
        <p:spPr/>
        <p:txBody>
          <a:bodyPr>
            <a:normAutofit/>
          </a:bodyPr>
          <a:lstStyle/>
          <a:p>
            <a:r>
              <a:rPr lang="sr-Latn-RS" dirty="0" smtClean="0"/>
              <a:t>Kako se može odgovoriti na pitanja oblika</a:t>
            </a:r>
            <a:r>
              <a:rPr lang="en-US" dirty="0" smtClean="0"/>
              <a:t>:</a:t>
            </a:r>
            <a:endParaRPr lang="en-US" dirty="0"/>
          </a:p>
          <a:p>
            <a:pPr lvl="1">
              <a:lnSpc>
                <a:spcPts val="2500"/>
              </a:lnSpc>
            </a:pPr>
            <a:r>
              <a:rPr lang="sr-Latn-RS" dirty="0" smtClean="0"/>
              <a:t>Da li je koncept A specijalizacija koncepta </a:t>
            </a:r>
            <a:r>
              <a:rPr lang="en-US" dirty="0" smtClean="0"/>
              <a:t>B</a:t>
            </a:r>
            <a:r>
              <a:rPr lang="en-US" dirty="0"/>
              <a:t>?</a:t>
            </a:r>
          </a:p>
          <a:p>
            <a:pPr lvl="1">
              <a:lnSpc>
                <a:spcPts val="2500"/>
              </a:lnSpc>
            </a:pPr>
            <a:r>
              <a:rPr lang="sr-Latn-RS" dirty="0" smtClean="0"/>
              <a:t>Da li je mačka životinja</a:t>
            </a:r>
            <a:r>
              <a:rPr lang="en-US" dirty="0" smtClean="0"/>
              <a:t>?</a:t>
            </a:r>
            <a:endParaRPr lang="en-US" dirty="0"/>
          </a:p>
          <a:p>
            <a:pPr lvl="1">
              <a:lnSpc>
                <a:spcPts val="2500"/>
              </a:lnSpc>
            </a:pPr>
            <a:r>
              <a:rPr lang="sr-Latn-RS" dirty="0" smtClean="0"/>
              <a:t>Da li je</a:t>
            </a:r>
            <a:r>
              <a:rPr lang="en-US" dirty="0" smtClean="0"/>
              <a:t> </a:t>
            </a:r>
            <a:r>
              <a:rPr lang="en-US" dirty="0"/>
              <a:t>BMW </a:t>
            </a:r>
            <a:r>
              <a:rPr lang="sr-Latn-RS" dirty="0" smtClean="0"/>
              <a:t>auto</a:t>
            </a:r>
            <a:r>
              <a:rPr lang="en-US" dirty="0" smtClean="0"/>
              <a:t>?</a:t>
            </a:r>
            <a:endParaRPr lang="en-US" dirty="0"/>
          </a:p>
          <a:p>
            <a:pPr>
              <a:lnSpc>
                <a:spcPts val="3000"/>
              </a:lnSpc>
            </a:pPr>
            <a:r>
              <a:rPr lang="sr-Latn-RS" dirty="0" smtClean="0"/>
              <a:t>Za ilustrovanje mehanizma zaključivanja posmatraćemo ograničen oblik semantičke mreže</a:t>
            </a:r>
            <a:endParaRPr lang="en-US" dirty="0"/>
          </a:p>
          <a:p>
            <a:pPr lvl="1"/>
            <a:r>
              <a:rPr lang="sr-Latn-RS" b="1" dirty="0" smtClean="0"/>
              <a:t>Mreža sa striktnim nasleđivanjem</a:t>
            </a:r>
            <a:endParaRPr lang="en-US" dirty="0"/>
          </a:p>
        </p:txBody>
      </p:sp>
    </p:spTree>
    <p:extLst>
      <p:ext uri="{BB962C8B-B14F-4D97-AF65-F5344CB8AC3E}">
        <p14:creationId xmlns:p14="http://schemas.microsoft.com/office/powerpoint/2010/main" val="36766880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592"/>
            <a:ext cx="8229600" cy="1143000"/>
          </a:xfrm>
        </p:spPr>
        <p:txBody>
          <a:bodyPr/>
          <a:lstStyle/>
          <a:p>
            <a:r>
              <a:rPr lang="sr-Latn-RS" dirty="0"/>
              <a:t>I</a:t>
            </a:r>
            <a:r>
              <a:rPr lang="sr-Latn-RS" dirty="0" smtClean="0"/>
              <a:t>NTUICIJA</a:t>
            </a:r>
            <a:endParaRPr lang="en-US" dirty="0"/>
          </a:p>
        </p:txBody>
      </p:sp>
      <p:sp>
        <p:nvSpPr>
          <p:cNvPr id="3" name="Content Placeholder 2"/>
          <p:cNvSpPr>
            <a:spLocks noGrp="1"/>
          </p:cNvSpPr>
          <p:nvPr>
            <p:ph idx="1"/>
          </p:nvPr>
        </p:nvSpPr>
        <p:spPr>
          <a:xfrm>
            <a:off x="457200" y="1013618"/>
            <a:ext cx="8229600" cy="5539582"/>
          </a:xfrm>
        </p:spPr>
        <p:txBody>
          <a:bodyPr/>
          <a:lstStyle/>
          <a:p>
            <a:r>
              <a:rPr lang="sr-Latn-RS" b="1" dirty="0" smtClean="0"/>
              <a:t>Mreža sa striktnim nasleđivanjem </a:t>
            </a:r>
            <a:r>
              <a:rPr lang="sr-Latn-RS" dirty="0" smtClean="0"/>
              <a:t>sadrži </a:t>
            </a:r>
            <a:r>
              <a:rPr lang="sr-Latn-RS" b="1" dirty="0" smtClean="0"/>
              <a:t>čvorove</a:t>
            </a:r>
            <a:r>
              <a:rPr lang="en-US" b="1" dirty="0" smtClean="0"/>
              <a:t> </a:t>
            </a:r>
            <a:r>
              <a:rPr lang="en-US" dirty="0" smtClean="0"/>
              <a:t>(</a:t>
            </a:r>
            <a:r>
              <a:rPr lang="sr-Latn-RS" dirty="0" smtClean="0"/>
              <a:t>koncepti</a:t>
            </a:r>
            <a:r>
              <a:rPr lang="en-US" dirty="0" smtClean="0"/>
              <a:t>, </a:t>
            </a:r>
            <a:r>
              <a:rPr lang="sr-Latn-RS" dirty="0" smtClean="0"/>
              <a:t>svojstva</a:t>
            </a:r>
            <a:r>
              <a:rPr lang="en-US" dirty="0" smtClean="0"/>
              <a:t>) </a:t>
            </a:r>
            <a:r>
              <a:rPr lang="sr-Latn-RS" dirty="0" smtClean="0"/>
              <a:t>i </a:t>
            </a:r>
            <a:r>
              <a:rPr lang="sr-Latn-RS" b="1" dirty="0" smtClean="0"/>
              <a:t>usmerene linkove</a:t>
            </a:r>
            <a:r>
              <a:rPr lang="en-US" b="1" dirty="0" smtClean="0"/>
              <a:t> </a:t>
            </a:r>
            <a:r>
              <a:rPr lang="en-US" dirty="0"/>
              <a:t>(</a:t>
            </a:r>
            <a:r>
              <a:rPr lang="en-US" dirty="0" err="1" smtClean="0"/>
              <a:t>generaliza</a:t>
            </a:r>
            <a:r>
              <a:rPr lang="sr-Latn-RS" dirty="0" smtClean="0"/>
              <a:t>cija</a:t>
            </a:r>
            <a:r>
              <a:rPr lang="en-US" dirty="0" smtClean="0"/>
              <a:t>/ISA </a:t>
            </a:r>
            <a:r>
              <a:rPr lang="sr-Latn-RS" dirty="0" smtClean="0"/>
              <a:t>relacija</a:t>
            </a:r>
            <a:r>
              <a:rPr lang="en-US" dirty="0" smtClean="0"/>
              <a:t>).</a:t>
            </a:r>
            <a:endParaRPr lang="sr-Latn-RS" dirty="0" smtClean="0"/>
          </a:p>
          <a:p>
            <a:endParaRPr lang="sr-Latn-RS" dirty="0"/>
          </a:p>
          <a:p>
            <a:endParaRPr lang="sr-Latn-RS" dirty="0" smtClean="0"/>
          </a:p>
          <a:p>
            <a:endParaRPr lang="sr-Latn-RS" dirty="0"/>
          </a:p>
          <a:p>
            <a:endParaRPr lang="sr-Latn-RS" sz="2400" b="1" dirty="0" smtClean="0"/>
          </a:p>
          <a:p>
            <a:r>
              <a:rPr lang="sr-Latn-RS" sz="2400" b="1" dirty="0" smtClean="0"/>
              <a:t>Zadatak rezonovanja</a:t>
            </a:r>
            <a:r>
              <a:rPr lang="en-US" sz="2400" dirty="0" smtClean="0"/>
              <a:t>: </a:t>
            </a:r>
            <a:r>
              <a:rPr lang="sr-Latn-RS" sz="2400" dirty="0" smtClean="0"/>
              <a:t>da li je koncept </a:t>
            </a:r>
            <a:r>
              <a:rPr lang="en-US" sz="2400" i="1" dirty="0" smtClean="0"/>
              <a:t>B </a:t>
            </a:r>
            <a:r>
              <a:rPr lang="en-US" sz="2400" b="1" dirty="0" err="1" smtClean="0"/>
              <a:t>speci</a:t>
            </a:r>
            <a:r>
              <a:rPr lang="sr-Latn-RS" sz="2400" b="1" dirty="0" smtClean="0"/>
              <a:t>j</a:t>
            </a:r>
            <a:r>
              <a:rPr lang="en-US" sz="2400" b="1" dirty="0" err="1" smtClean="0"/>
              <a:t>aliza</a:t>
            </a:r>
            <a:r>
              <a:rPr lang="sr-Latn-RS" sz="2400" b="1" dirty="0" smtClean="0"/>
              <a:t>cija</a:t>
            </a:r>
            <a:r>
              <a:rPr lang="en-US" sz="2400" b="1" dirty="0" smtClean="0"/>
              <a:t> </a:t>
            </a:r>
            <a:r>
              <a:rPr lang="en-US" sz="2400" dirty="0" smtClean="0"/>
              <a:t>(</a:t>
            </a:r>
            <a:r>
              <a:rPr lang="sr-Latn-RS" sz="2400" dirty="0" smtClean="0"/>
              <a:t>podkoncept</a:t>
            </a:r>
            <a:r>
              <a:rPr lang="en-US" sz="2400" dirty="0" smtClean="0"/>
              <a:t>)</a:t>
            </a:r>
            <a:r>
              <a:rPr lang="sr-Latn-RS" sz="2400" dirty="0" smtClean="0"/>
              <a:t> drugog koncepta </a:t>
            </a:r>
            <a:r>
              <a:rPr lang="en-US" sz="2400" i="1" dirty="0" smtClean="0"/>
              <a:t>B’</a:t>
            </a:r>
            <a:r>
              <a:rPr lang="en-US" sz="2400" dirty="0" smtClean="0"/>
              <a:t>?</a:t>
            </a:r>
            <a:endParaRPr lang="sr-Latn-RS" sz="2400" dirty="0" smtClean="0"/>
          </a:p>
          <a:p>
            <a:r>
              <a:rPr lang="en-US" sz="2400" b="1" dirty="0" err="1" smtClean="0"/>
              <a:t>Pitanje</a:t>
            </a:r>
            <a:r>
              <a:rPr lang="en-US" sz="2400" dirty="0" smtClean="0"/>
              <a:t>: </a:t>
            </a:r>
            <a:r>
              <a:rPr lang="sr-Latn-RS" sz="2400" dirty="0" smtClean="0"/>
              <a:t>Može li se taj zadatak rešiti efikasno</a:t>
            </a:r>
            <a:r>
              <a:rPr lang="en-US" sz="2400" dirty="0" smtClean="0"/>
              <a:t>?</a:t>
            </a: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667000"/>
            <a:ext cx="4495800" cy="2034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2096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4246</TotalTime>
  <Words>14314</Words>
  <Application>Microsoft Office PowerPoint</Application>
  <PresentationFormat>On-screen Show (4:3)</PresentationFormat>
  <Paragraphs>2081</Paragraphs>
  <Slides>277</Slides>
  <Notes>0</Notes>
  <HiddenSlides>1</HiddenSlides>
  <MMClips>0</MMClips>
  <ScaleCrop>false</ScaleCrop>
  <HeadingPairs>
    <vt:vector size="4" baseType="variant">
      <vt:variant>
        <vt:lpstr>Theme</vt:lpstr>
      </vt:variant>
      <vt:variant>
        <vt:i4>1</vt:i4>
      </vt:variant>
      <vt:variant>
        <vt:lpstr>Slide Titles</vt:lpstr>
      </vt:variant>
      <vt:variant>
        <vt:i4>277</vt:i4>
      </vt:variant>
    </vt:vector>
  </HeadingPairs>
  <TitlesOfParts>
    <vt:vector size="278" baseType="lpstr">
      <vt:lpstr>Office Theme</vt:lpstr>
      <vt:lpstr>Predstavljanje znanja i rezonovanje</vt:lpstr>
      <vt:lpstr>Sadržaj</vt:lpstr>
      <vt:lpstr>Motivacija</vt:lpstr>
      <vt:lpstr>Ciljevi</vt:lpstr>
      <vt:lpstr>Znanje i značenje znanja</vt:lpstr>
      <vt:lpstr>Epistemologija</vt:lpstr>
      <vt:lpstr>Definicije znanja</vt:lpstr>
      <vt:lpstr>Tipovi znanja</vt:lpstr>
      <vt:lpstr>Piramida znanja</vt:lpstr>
      <vt:lpstr>Metode za reprezentaciju znanja  (ZR metode)</vt:lpstr>
      <vt:lpstr>Produkciona pravila</vt:lpstr>
      <vt:lpstr>Primer  1:  produkciona pravila</vt:lpstr>
      <vt:lpstr>Primer 1: Stablo parsiranja</vt:lpstr>
      <vt:lpstr>Primer 2 produkciona pravila</vt:lpstr>
      <vt:lpstr>Primer 2 Stablo parsiranja</vt:lpstr>
      <vt:lpstr>Zaključivanje sa produkcionim pravilima</vt:lpstr>
      <vt:lpstr>Zaključivanje sa produkcionim pravilima</vt:lpstr>
      <vt:lpstr>Zaključivanje sa produkcionim pravilima</vt:lpstr>
      <vt:lpstr>Uparivanje činjenica sa pravilima</vt:lpstr>
      <vt:lpstr>Primer reprezentacije pravila</vt:lpstr>
      <vt:lpstr>Primer reprezentacije pravila</vt:lpstr>
      <vt:lpstr>Primer pravila</vt:lpstr>
      <vt:lpstr>Primer pravila</vt:lpstr>
      <vt:lpstr>Primer pravila</vt:lpstr>
      <vt:lpstr>Primer pravila</vt:lpstr>
      <vt:lpstr>Primer pravila</vt:lpstr>
      <vt:lpstr>Primer pravila</vt:lpstr>
      <vt:lpstr>Primer pravila</vt:lpstr>
      <vt:lpstr>Primer pravila (disjunkcije)</vt:lpstr>
      <vt:lpstr>Primer pravila (disjunkcije)</vt:lpstr>
      <vt:lpstr>Uparivanje činjenica sa pravilima</vt:lpstr>
      <vt:lpstr>Rete algoritam uparivanja</vt:lpstr>
      <vt:lpstr>Rete algoritam uparivanja</vt:lpstr>
      <vt:lpstr>Rete algoritam uparivanja</vt:lpstr>
      <vt:lpstr>Rete algoritam uparivanja</vt:lpstr>
      <vt:lpstr>Rete algoritam uparivanja</vt:lpstr>
      <vt:lpstr>Rete algoritam uparivanja</vt:lpstr>
      <vt:lpstr>Rete algoritam uparivanja</vt:lpstr>
      <vt:lpstr>Rete algoritam uparivanja</vt:lpstr>
      <vt:lpstr>Zaključivanje sa produkcionim pravilima</vt:lpstr>
      <vt:lpstr>Prikladnost produkcionih pravila</vt:lpstr>
      <vt:lpstr>Različitosti produkcionih pravila</vt:lpstr>
      <vt:lpstr>Identifikovanje i generisanje prostih brojeva</vt:lpstr>
      <vt:lpstr>Prednosti produkcionih pravila</vt:lpstr>
      <vt:lpstr>Nedostaci produkcionih pravila</vt:lpstr>
      <vt:lpstr>Strukturirani objekti</vt:lpstr>
      <vt:lpstr>Graf - podsećanje</vt:lpstr>
      <vt:lpstr>Graf - podsećanje</vt:lpstr>
      <vt:lpstr>Grafovi &amp; Stabla</vt:lpstr>
      <vt:lpstr>Grafovi, stabla i mreže (1)</vt:lpstr>
      <vt:lpstr>Grafovi, stabla i mreže (2)</vt:lpstr>
      <vt:lpstr>Kauzalna mreža na jednostavnom grafu</vt:lpstr>
      <vt:lpstr>Hijerarhijska klasifikacija na stablu</vt:lpstr>
      <vt:lpstr>Semantička mreža (Quillian, 1968)</vt:lpstr>
      <vt:lpstr>Semantičke mreže</vt:lpstr>
      <vt:lpstr>Semantičke mreže</vt:lpstr>
      <vt:lpstr>Čvorovi i lukovi (veze)</vt:lpstr>
      <vt:lpstr>OAV tripleti</vt:lpstr>
      <vt:lpstr>Objekti i atributi</vt:lpstr>
      <vt:lpstr>Primer: Semantix Net</vt:lpstr>
      <vt:lpstr>Semantička mreža o psima</vt:lpstr>
      <vt:lpstr>Semantička mreža o snegu i ledu</vt:lpstr>
      <vt:lpstr>Primer semantičke mreže (1)</vt:lpstr>
      <vt:lpstr>Primer semantičke mreže (2)</vt:lpstr>
      <vt:lpstr>Konceptni grafovi</vt:lpstr>
      <vt:lpstr>Kauzalne relacije</vt:lpstr>
      <vt:lpstr>Kauzalna semantička mreža</vt:lpstr>
      <vt:lpstr>Relacije</vt:lpstr>
      <vt:lpstr>Tipovi relacija</vt:lpstr>
      <vt:lpstr>OWL DL semantika</vt:lpstr>
      <vt:lpstr>Predstavljanje nebinarnih relacija</vt:lpstr>
      <vt:lpstr>Predstavljanje nebinarnih relacija</vt:lpstr>
      <vt:lpstr>Predstavljanje nebinarnih relacija</vt:lpstr>
      <vt:lpstr>Semantičke mreže u Prologu</vt:lpstr>
      <vt:lpstr>Semantičke mreže u LISPu</vt:lpstr>
      <vt:lpstr>Individuali i klase</vt:lpstr>
      <vt:lpstr>Zaključivanje nasleđivanjem</vt:lpstr>
      <vt:lpstr>Izuzeci</vt:lpstr>
      <vt:lpstr>Konfliktne nasleđene vrednosti</vt:lpstr>
      <vt:lpstr>Tangled Hierarchies</vt:lpstr>
      <vt:lpstr>Višestruko nasleđivanje</vt:lpstr>
      <vt:lpstr>Moguća rešenja</vt:lpstr>
      <vt:lpstr>Pravila </vt:lpstr>
      <vt:lpstr>Udaljenost u stablu nasleđivanja</vt:lpstr>
      <vt:lpstr>Višestruka stabla i višestruki čvorovi</vt:lpstr>
      <vt:lpstr>Višestruka stabla</vt:lpstr>
      <vt:lpstr>Višestruki čvorovi</vt:lpstr>
      <vt:lpstr>Višestruki čvorovi</vt:lpstr>
      <vt:lpstr>Višestruki čvorovi</vt:lpstr>
      <vt:lpstr>PowerPoint Presentation</vt:lpstr>
      <vt:lpstr>Evidencijalno rezonovanje</vt:lpstr>
      <vt:lpstr>Likelihood</vt:lpstr>
      <vt:lpstr>Evidencijalno rezonovanje - primer</vt:lpstr>
      <vt:lpstr>Evidencijalno rezonovanje - primer</vt:lpstr>
      <vt:lpstr>Zaključivanje u semantičkim mrežama</vt:lpstr>
      <vt:lpstr>Zaključivanje u semantičkim mrežama</vt:lpstr>
      <vt:lpstr>Zaključivanje u semantičkim mrežama: Algoritam za nasleđivanje vrednosti</vt:lpstr>
      <vt:lpstr>Zaključivanje u semantičkim mrežama</vt:lpstr>
      <vt:lpstr>INTUICIJA</vt:lpstr>
      <vt:lpstr>Mreže kao skupovi formula</vt:lpstr>
      <vt:lpstr>Logička semantika</vt:lpstr>
      <vt:lpstr>Polinomijalni algoritam rezonovanja</vt:lpstr>
      <vt:lpstr>Semantičke mreže omogućuju tranzitivno rezonovanje?</vt:lpstr>
      <vt:lpstr>Karakteristike svojstava u semantičkim mrežama</vt:lpstr>
      <vt:lpstr>Implementacija semantičkih mreža</vt:lpstr>
      <vt:lpstr>Pitanja implementacije</vt:lpstr>
      <vt:lpstr>Prednosti semantičkih mreža</vt:lpstr>
      <vt:lpstr>Nedostaci semantičkih mreža</vt:lpstr>
      <vt:lpstr>Primer: Semantix Net</vt:lpstr>
      <vt:lpstr>Semantix Net nije baš najpreciznija</vt:lpstr>
      <vt:lpstr>Nedostaci semantičkih mreža</vt:lpstr>
      <vt:lpstr>Plitko i duboko znanje</vt:lpstr>
      <vt:lpstr>Plitko i duboko znanje</vt:lpstr>
      <vt:lpstr>Plitko i duboko znanje</vt:lpstr>
      <vt:lpstr>Šeme</vt:lpstr>
      <vt:lpstr>Konceptna šema</vt:lpstr>
      <vt:lpstr>Primeri šeme</vt:lpstr>
      <vt:lpstr>Frejm </vt:lpstr>
      <vt:lpstr>Primer jednostavnog frejma</vt:lpstr>
      <vt:lpstr>Struktura frejma</vt:lpstr>
      <vt:lpstr>Slotovi</vt:lpstr>
      <vt:lpstr>Korišćenje frejmova</vt:lpstr>
      <vt:lpstr>Primer Restaurant Frame</vt:lpstr>
      <vt:lpstr>Generički frejm za restoran</vt:lpstr>
      <vt:lpstr>Restaurant skript</vt:lpstr>
      <vt:lpstr>Prednosti frejma</vt:lpstr>
      <vt:lpstr>Nedostaci frejma</vt:lpstr>
      <vt:lpstr>Logika</vt:lpstr>
      <vt:lpstr>Propoziciona logika</vt:lpstr>
      <vt:lpstr>Propozicina signatura, atomi i formule</vt:lpstr>
      <vt:lpstr>Istinitosne vrednosti</vt:lpstr>
      <vt:lpstr>Semantika veznika </vt:lpstr>
      <vt:lpstr>Interpretacija formula</vt:lpstr>
      <vt:lpstr>Interpretacija formula</vt:lpstr>
      <vt:lpstr>Tautologija i ekvivalencija</vt:lpstr>
      <vt:lpstr>Skup formula</vt:lpstr>
      <vt:lpstr>Predstavljanje znanja propozicionom logikom</vt:lpstr>
      <vt:lpstr>Primer</vt:lpstr>
      <vt:lpstr>Eksplicitne definicije</vt:lpstr>
      <vt:lpstr>Eksplicitna definicija – primer</vt:lpstr>
      <vt:lpstr>Prirodna dedukcija</vt:lpstr>
      <vt:lpstr>Pravila rezonovanje u propozicionoj logici</vt:lpstr>
      <vt:lpstr>Pravila rezonovanja</vt:lpstr>
      <vt:lpstr>Primer</vt:lpstr>
      <vt:lpstr>Dokaz</vt:lpstr>
      <vt:lpstr>Osnovne i izvedene forme argumanata</vt:lpstr>
      <vt:lpstr>PowerPoint Presentation</vt:lpstr>
      <vt:lpstr>Prirodna dedukcija</vt:lpstr>
      <vt:lpstr>Logika prvog reda</vt:lpstr>
      <vt:lpstr>Logika prvog reda</vt:lpstr>
      <vt:lpstr>Varijable</vt:lpstr>
      <vt:lpstr>Varijable</vt:lpstr>
      <vt:lpstr>Čemu služe slobodne varijable?</vt:lpstr>
      <vt:lpstr>Čemu služe slobodne varijable?</vt:lpstr>
      <vt:lpstr>Čemu služe slobodne varijable?</vt:lpstr>
      <vt:lpstr>Univerzalno zatvaranje</vt:lpstr>
      <vt:lpstr>Supstitucija</vt:lpstr>
      <vt:lpstr>Supstituable</vt:lpstr>
      <vt:lpstr>Primer</vt:lpstr>
      <vt:lpstr>Semantika</vt:lpstr>
      <vt:lpstr>Semantika</vt:lpstr>
      <vt:lpstr>Semantika</vt:lpstr>
      <vt:lpstr>Semantika</vt:lpstr>
      <vt:lpstr>Jedinstveno imenovanje</vt:lpstr>
      <vt:lpstr>Jedinstveno imenovanje</vt:lpstr>
      <vt:lpstr>Zatvaranje domena</vt:lpstr>
      <vt:lpstr>Zatvaranje domena</vt:lpstr>
      <vt:lpstr>Zatvaranje domena</vt:lpstr>
      <vt:lpstr>Zatvaranje domena</vt:lpstr>
      <vt:lpstr>Reifikacija</vt:lpstr>
      <vt:lpstr>Reifikacija</vt:lpstr>
      <vt:lpstr>Eksplicitna definicija predikatske konstante</vt:lpstr>
      <vt:lpstr>Eksplicitna definicija funkcijske konstante</vt:lpstr>
      <vt:lpstr>Primer</vt:lpstr>
      <vt:lpstr>Prirodna dedukcija u logici prvog reda</vt:lpstr>
      <vt:lpstr>Prirodna dedukcija u logici prvog reda</vt:lpstr>
      <vt:lpstr>Primer 1</vt:lpstr>
      <vt:lpstr>Primer 1</vt:lpstr>
      <vt:lpstr>Primer 2</vt:lpstr>
      <vt:lpstr>Primer 2</vt:lpstr>
      <vt:lpstr>Primer 2</vt:lpstr>
      <vt:lpstr>Primer 3</vt:lpstr>
      <vt:lpstr>Primer 3</vt:lpstr>
      <vt:lpstr>Primer 4</vt:lpstr>
      <vt:lpstr>Primer 4</vt:lpstr>
      <vt:lpstr>Primer 4</vt:lpstr>
      <vt:lpstr>Primer 5</vt:lpstr>
      <vt:lpstr>Primer 5</vt:lpstr>
      <vt:lpstr>Ograničenja logike prvog reda</vt:lpstr>
      <vt:lpstr>Logika drugog reda</vt:lpstr>
      <vt:lpstr>Logika drugog reda</vt:lpstr>
      <vt:lpstr>Primer</vt:lpstr>
      <vt:lpstr>Logika drugog reda</vt:lpstr>
      <vt:lpstr>Logika drugog reda</vt:lpstr>
      <vt:lpstr>Tranzitivno zatvaranje</vt:lpstr>
      <vt:lpstr>Domensko zatvaranje</vt:lpstr>
      <vt:lpstr>PL vs FOL vs DL</vt:lpstr>
      <vt:lpstr>Deskriptivna logika</vt:lpstr>
      <vt:lpstr>Primer</vt:lpstr>
      <vt:lpstr>Primer</vt:lpstr>
      <vt:lpstr>Primer</vt:lpstr>
      <vt:lpstr>Baza znanja</vt:lpstr>
      <vt:lpstr>TBox</vt:lpstr>
      <vt:lpstr>TBox</vt:lpstr>
      <vt:lpstr>TBox</vt:lpstr>
      <vt:lpstr>TBox</vt:lpstr>
      <vt:lpstr>TBox</vt:lpstr>
      <vt:lpstr>ABox</vt:lpstr>
      <vt:lpstr>ABox primer</vt:lpstr>
      <vt:lpstr>Rezonovanje u DL sistemima</vt:lpstr>
      <vt:lpstr>Rezonovanje u DL sistemima</vt:lpstr>
      <vt:lpstr>Algoritam obuhvatanja</vt:lpstr>
      <vt:lpstr>Primer</vt:lpstr>
      <vt:lpstr>Algoritam instanciranja</vt:lpstr>
      <vt:lpstr>Primer</vt:lpstr>
      <vt:lpstr>Algoritam konzistentnosti</vt:lpstr>
      <vt:lpstr>Primer</vt:lpstr>
      <vt:lpstr>Zahtevi od DL sistema</vt:lpstr>
      <vt:lpstr>Razvoj deskriptivne logike</vt:lpstr>
      <vt:lpstr>Razvoj deskriptivne logike</vt:lpstr>
      <vt:lpstr>Razvoj deskriptivne logike</vt:lpstr>
      <vt:lpstr>Razvoj deskriptivne logike</vt:lpstr>
      <vt:lpstr>Razvoj deskriptivne logike</vt:lpstr>
      <vt:lpstr>Osnovna DL ALC</vt:lpstr>
      <vt:lpstr>Sintaksa ALC</vt:lpstr>
      <vt:lpstr>Semantika ALC </vt:lpstr>
      <vt:lpstr>Aksiomi u TBox-u</vt:lpstr>
      <vt:lpstr>Definisanje</vt:lpstr>
      <vt:lpstr>Aksiomi u ABox-u</vt:lpstr>
      <vt:lpstr>Baza znanja</vt:lpstr>
      <vt:lpstr>Baza znanja</vt:lpstr>
      <vt:lpstr>Rezonovanje</vt:lpstr>
      <vt:lpstr>Važna proširenja ALC </vt:lpstr>
      <vt:lpstr>Ograničenja brojeva</vt:lpstr>
      <vt:lpstr>Ograničenja brojeva</vt:lpstr>
      <vt:lpstr>Inverzne, tranzitivne i podrole</vt:lpstr>
      <vt:lpstr>Konkretni domeni</vt:lpstr>
      <vt:lpstr>Nominali</vt:lpstr>
      <vt:lpstr>Nazivi deskriptivnih logika</vt:lpstr>
      <vt:lpstr>Deskriptivne logike i prediktska logika</vt:lpstr>
      <vt:lpstr>SW i predstavljanje znanja</vt:lpstr>
      <vt:lpstr>OWL semantika</vt:lpstr>
      <vt:lpstr>OWL ontologija</vt:lpstr>
      <vt:lpstr>Reprezentacija, rezonovanje i logika</vt:lpstr>
      <vt:lpstr>Rezonovanje </vt:lpstr>
      <vt:lpstr>Metode zaključivanja</vt:lpstr>
      <vt:lpstr>Jezici RZ i programski jezici</vt:lpstr>
      <vt:lpstr>Jezici RZ  i prirodni jezik</vt:lpstr>
      <vt:lpstr>Dobri RZ jezici</vt:lpstr>
      <vt:lpstr>Primer: Metodi reprezentacije</vt:lpstr>
      <vt:lpstr>Ontologije</vt:lpstr>
      <vt:lpstr>Ontologije</vt:lpstr>
      <vt:lpstr>Terminologija</vt:lpstr>
      <vt:lpstr>Šta je Semantički Web?</vt:lpstr>
      <vt:lpstr>Ontologije i Semantički Web</vt:lpstr>
      <vt:lpstr>Ontološki termini</vt:lpstr>
      <vt:lpstr>IEEE Standard Upper Ontology</vt:lpstr>
      <vt:lpstr>OpenCyc</vt:lpstr>
      <vt:lpstr>OpenCYC (1)</vt:lpstr>
      <vt:lpstr>OpenCyc  Release 4.0</vt:lpstr>
      <vt:lpstr>SUMO</vt:lpstr>
      <vt:lpstr>SUMO (http://www.adampease.org/OP/)</vt:lpstr>
      <vt:lpstr>WordNet®</vt:lpstr>
      <vt:lpstr>WordNet® (1)</vt:lpstr>
      <vt:lpstr>Lojban</vt:lpstr>
      <vt:lpstr>Osnovne karakteristike Lojban jezika</vt:lpstr>
      <vt:lpstr>Lojban na jedan pogled</vt:lpstr>
      <vt:lpstr>Lojban i Semantički Web</vt:lpstr>
      <vt:lpstr>English v. Lojban</vt:lpstr>
      <vt:lpstr>OWL kao spas</vt:lpstr>
      <vt:lpstr>Deskriptivna logika (DL) </vt:lpstr>
      <vt:lpstr>Deskriptivna logika</vt:lpstr>
      <vt:lpstr>Vizualizacija modela podataka</vt:lpstr>
      <vt:lpstr>RDF ontologije</vt:lpstr>
      <vt:lpstr>Uklanjanje modelskog konflikta</vt:lpstr>
      <vt:lpstr>Važni koncepti i termini</vt:lpstr>
      <vt:lpstr>Sažetak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Predstavljanje znanja</dc:title>
  <dc:creator>ZiM</dc:creator>
  <cp:lastModifiedBy>milansegedinac</cp:lastModifiedBy>
  <cp:revision>698</cp:revision>
  <dcterms:created xsi:type="dcterms:W3CDTF">2015-02-22T04:47:47Z</dcterms:created>
  <dcterms:modified xsi:type="dcterms:W3CDTF">2016-05-16T12:02:40Z</dcterms:modified>
</cp:coreProperties>
</file>